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71" r:id="rId5"/>
    <p:sldId id="300" r:id="rId6"/>
    <p:sldId id="307" r:id="rId7"/>
    <p:sldId id="296" r:id="rId8"/>
    <p:sldId id="308" r:id="rId9"/>
    <p:sldId id="309" r:id="rId10"/>
    <p:sldId id="315" r:id="rId11"/>
    <p:sldId id="317" r:id="rId12"/>
    <p:sldId id="316" r:id="rId13"/>
    <p:sldId id="320" r:id="rId14"/>
    <p:sldId id="314" r:id="rId15"/>
    <p:sldId id="322" r:id="rId16"/>
    <p:sldId id="311" r:id="rId17"/>
    <p:sldId id="312" r:id="rId18"/>
    <p:sldId id="302" r:id="rId1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ACF9CA-FDAF-4B75-91FC-519B38A19A36}">
          <p14:sldIdLst>
            <p14:sldId id="271"/>
            <p14:sldId id="300"/>
            <p14:sldId id="307"/>
            <p14:sldId id="296"/>
            <p14:sldId id="308"/>
            <p14:sldId id="309"/>
            <p14:sldId id="315"/>
            <p14:sldId id="317"/>
            <p14:sldId id="316"/>
            <p14:sldId id="320"/>
            <p14:sldId id="314"/>
            <p14:sldId id="322"/>
            <p14:sldId id="311"/>
            <p14:sldId id="312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D69"/>
    <a:srgbClr val="244999"/>
    <a:srgbClr val="11A0D7"/>
    <a:srgbClr val="485E8C"/>
    <a:srgbClr val="234A9B"/>
    <a:srgbClr val="029C63"/>
    <a:srgbClr val="96628C"/>
    <a:srgbClr val="E61F3D"/>
    <a:srgbClr val="CD5A5A"/>
    <a:srgbClr val="FFD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5" autoAdjust="0"/>
    <p:restoredTop sz="94722"/>
  </p:normalViewPr>
  <p:slideViewPr>
    <p:cSldViewPr snapToGrid="0" snapToObjects="1">
      <p:cViewPr varScale="1">
        <p:scale>
          <a:sx n="62" d="100"/>
          <a:sy n="62" d="100"/>
        </p:scale>
        <p:origin x="928" y="56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06/22/2022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384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06/22/2022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tology.ru/edtech_%20research_2022" TargetMode="External"/><Relationship Id="rId2" Type="http://schemas.openxmlformats.org/officeDocument/2006/relationships/hyperlink" Target="https://github.com/chmousNedovolniy/workchoice_projec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ournal.tinkoff.ru/online-stat/" TargetMode="External"/><Relationship Id="rId4" Type="http://schemas.openxmlformats.org/officeDocument/2006/relationships/hyperlink" Target="ttps://vc-barometer.%20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Департамент образовательных программ Института образования НИУ ВШЭ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 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Выполнили: </a:t>
            </a:r>
            <a:r>
              <a:rPr lang="ru-RU" dirty="0" err="1"/>
              <a:t>Мунасыпов</a:t>
            </a:r>
            <a:r>
              <a:rPr lang="ru-RU" dirty="0"/>
              <a:t> Егор</a:t>
            </a:r>
            <a:r>
              <a:rPr lang="en-US" dirty="0"/>
              <a:t>, </a:t>
            </a:r>
            <a:r>
              <a:rPr lang="ru-RU" dirty="0"/>
              <a:t>Петелин Александр, 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852592" cy="777025"/>
          </a:xfrm>
        </p:spPr>
        <p:txBody>
          <a:bodyPr>
            <a:normAutofit/>
          </a:bodyPr>
          <a:lstStyle/>
          <a:p>
            <a:r>
              <a:rPr lang="ru-RU" dirty="0"/>
              <a:t>Механики и инструменты. Пример механики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Механики и инструменты. Пример механики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502E295-9FA0-F707-E451-7E8E2B67E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26169"/>
              </p:ext>
            </p:extLst>
          </p:nvPr>
        </p:nvGraphicFramePr>
        <p:xfrm>
          <a:off x="953784" y="2095984"/>
          <a:ext cx="10284432" cy="4187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8144">
                  <a:extLst>
                    <a:ext uri="{9D8B030D-6E8A-4147-A177-3AD203B41FA5}">
                      <a16:colId xmlns:a16="http://schemas.microsoft.com/office/drawing/2014/main" val="413865897"/>
                    </a:ext>
                  </a:extLst>
                </a:gridCol>
                <a:gridCol w="3428144">
                  <a:extLst>
                    <a:ext uri="{9D8B030D-6E8A-4147-A177-3AD203B41FA5}">
                      <a16:colId xmlns:a16="http://schemas.microsoft.com/office/drawing/2014/main" val="2010297954"/>
                    </a:ext>
                  </a:extLst>
                </a:gridCol>
                <a:gridCol w="3428144">
                  <a:extLst>
                    <a:ext uri="{9D8B030D-6E8A-4147-A177-3AD203B41FA5}">
                      <a16:colId xmlns:a16="http://schemas.microsoft.com/office/drawing/2014/main" val="3333417994"/>
                    </a:ext>
                  </a:extLst>
                </a:gridCol>
              </a:tblGrid>
              <a:tr h="910314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Механики (решения)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платформы</a:t>
                      </a:r>
                      <a:endParaRPr lang="en-US" sz="18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32009" marR="32009" marT="32009" marB="3200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Механики (способы) повышения образовательных результатов</a:t>
                      </a:r>
                      <a:endParaRPr lang="en-US" sz="18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Механики (способы) для удержания и вовлечения пользователей</a:t>
                      </a:r>
                      <a:endParaRPr lang="en-US" sz="18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32009" marR="32009" marT="32009" marB="32009"/>
                </a:tc>
                <a:extLst>
                  <a:ext uri="{0D108BD9-81ED-4DB2-BD59-A6C34878D82A}">
                    <a16:rowId xmlns:a16="http://schemas.microsoft.com/office/drawing/2014/main" val="3765208560"/>
                  </a:ext>
                </a:extLst>
              </a:tr>
              <a:tr h="3168472">
                <a:tc>
                  <a:txBody>
                    <a:bodyPr/>
                    <a:lstStyle/>
                    <a:p>
                      <a:r>
                        <a:rPr lang="ru-RU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Элементы контроля</a:t>
                      </a:r>
                      <a:endParaRPr lang="en-US" sz="1800" u="sng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32009" marR="32009" marT="32009" marB="32009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Проверочные задания после каждой видео-лекции;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Контрольные тесты;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Профессиональные кейсы;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 над ошибками: полноценное отображение ошибок студента по итогу тестирования с указанием проблемных зон;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 над ошибками: полноценное отображение ошибок студента по итогу тестирования с указанием проблемных зон;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Обратная связь от тьютора и преподавателя курса по контрольным тестам;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009" marR="32009" marT="32009" marB="32009"/>
                </a:tc>
                <a:extLst>
                  <a:ext uri="{0D108BD9-81ED-4DB2-BD59-A6C34878D82A}">
                    <a16:rowId xmlns:a16="http://schemas.microsoft.com/office/drawing/2014/main" val="376677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40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7006704" cy="777025"/>
          </a:xfrm>
        </p:spPr>
        <p:txBody>
          <a:bodyPr/>
          <a:lstStyle/>
          <a:p>
            <a:r>
              <a:rPr lang="ru-RU" dirty="0"/>
              <a:t>Управление продуктом. Используемые метрики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637528" cy="415925"/>
          </a:xfrm>
        </p:spPr>
        <p:txBody>
          <a:bodyPr/>
          <a:lstStyle/>
          <a:p>
            <a:r>
              <a:rPr lang="ru-RU" dirty="0"/>
              <a:t>Управление продуктом. Используемые метрики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B419039E-2BDA-58AE-7B95-28625FC08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64531"/>
              </p:ext>
            </p:extLst>
          </p:nvPr>
        </p:nvGraphicFramePr>
        <p:xfrm>
          <a:off x="1262145" y="2327695"/>
          <a:ext cx="9667710" cy="331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570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3222570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3222570">
                  <a:extLst>
                    <a:ext uri="{9D8B030D-6E8A-4147-A177-3AD203B41FA5}">
                      <a16:colId xmlns:a16="http://schemas.microsoft.com/office/drawing/2014/main" val="2556443145"/>
                    </a:ext>
                  </a:extLst>
                </a:gridCol>
              </a:tblGrid>
              <a:tr h="828055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Бизнес-метрики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Маркетинг-метрики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Образовательные метрики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828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 of Investment, ROI</a:t>
                      </a:r>
                      <a:endParaRPr lang="en-US" sz="1800" dirty="0"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/>
                        <a:t>Кол-во </a:t>
                      </a:r>
                      <a:r>
                        <a:rPr lang="ru-RU" sz="1800" dirty="0" err="1"/>
                        <a:t>лидов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Completion Rate, COR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828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Средний чек</a:t>
                      </a:r>
                      <a:endParaRPr lang="en-US" sz="1800" dirty="0"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Коэффициент конверсии (</a:t>
                      </a:r>
                      <a:r>
                        <a:rPr lang="en-US" sz="1800" dirty="0"/>
                        <a:t>Conversion rate, CR)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Retention Rate, CRR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828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Lifetime value, LTV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Satisfaction Index, CSI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55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55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7006704" cy="777025"/>
          </a:xfrm>
        </p:spPr>
        <p:txBody>
          <a:bodyPr/>
          <a:lstStyle/>
          <a:p>
            <a:r>
              <a:rPr lang="ru-RU" dirty="0"/>
              <a:t>Взаимосвязь метрик. Иерархия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637528" cy="415925"/>
          </a:xfrm>
        </p:spPr>
        <p:txBody>
          <a:bodyPr/>
          <a:lstStyle/>
          <a:p>
            <a:r>
              <a:rPr lang="ru-RU" dirty="0"/>
              <a:t>Взаимосвязь метрик. Иерархия</a:t>
            </a: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17DCC90A-DF6C-8238-E3AF-5BEE11EF3F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52"/>
          <a:stretch>
            <a:fillRect/>
          </a:stretch>
        </p:blipFill>
        <p:spPr>
          <a:xfrm>
            <a:off x="1018361" y="2499995"/>
            <a:ext cx="10155278" cy="2926080"/>
          </a:xfrm>
          <a:prstGeom prst="rect">
            <a:avLst/>
          </a:prstGeom>
          <a:ln w="38100">
            <a:solidFill>
              <a:srgbClr val="0E2D69"/>
            </a:solidFill>
          </a:ln>
        </p:spPr>
      </p:pic>
    </p:spTree>
    <p:extLst>
      <p:ext uri="{BB962C8B-B14F-4D97-AF65-F5344CB8AC3E}">
        <p14:creationId xmlns:p14="http://schemas.microsoft.com/office/powerpoint/2010/main" val="373190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996430" cy="777025"/>
          </a:xfrm>
        </p:spPr>
        <p:txBody>
          <a:bodyPr>
            <a:normAutofit/>
          </a:bodyPr>
          <a:lstStyle/>
          <a:p>
            <a:r>
              <a:rPr lang="ru-RU" dirty="0"/>
              <a:t>Мониторинг показателей. Использование </a:t>
            </a:r>
            <a:r>
              <a:rPr lang="ru-RU" dirty="0" err="1"/>
              <a:t>дашборда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575883" cy="488970"/>
          </a:xfrm>
        </p:spPr>
        <p:txBody>
          <a:bodyPr/>
          <a:lstStyle/>
          <a:p>
            <a:r>
              <a:rPr lang="ru-RU" dirty="0"/>
              <a:t>Мониторинг </a:t>
            </a:r>
            <a:r>
              <a:rPr lang="ru-RU"/>
              <a:t>показателей. Использование </a:t>
            </a:r>
            <a:r>
              <a:rPr lang="ru-RU" dirty="0" err="1"/>
              <a:t>дашборда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11A634-D05D-BB8D-D624-3E328151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3" y="2506575"/>
            <a:ext cx="3477892" cy="21488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C14537-F047-60ED-EC4E-D02D8145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898" y="2506575"/>
            <a:ext cx="3474026" cy="214884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E18BB1-162B-B032-D1FB-51A29FAFC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937" y="2506575"/>
            <a:ext cx="3469949" cy="2148840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8D6B8EB-0588-08D6-3FDC-059457190023}"/>
              </a:ext>
            </a:extLst>
          </p:cNvPr>
          <p:cNvCxnSpPr/>
          <p:nvPr/>
        </p:nvCxnSpPr>
        <p:spPr>
          <a:xfrm>
            <a:off x="2157573" y="5208998"/>
            <a:ext cx="7602876" cy="0"/>
          </a:xfrm>
          <a:prstGeom prst="straightConnector1">
            <a:avLst/>
          </a:prstGeom>
          <a:ln w="76200">
            <a:solidFill>
              <a:srgbClr val="2449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Заголовок 2">
            <a:extLst>
              <a:ext uri="{FF2B5EF4-FFF2-40B4-BE49-F238E27FC236}">
                <a16:creationId xmlns:a16="http://schemas.microsoft.com/office/drawing/2014/main" id="{FBF8E8B7-5D6F-B2AE-7F2B-FF54C7D21794}"/>
              </a:ext>
            </a:extLst>
          </p:cNvPr>
          <p:cNvSpPr txBox="1">
            <a:spLocks/>
          </p:cNvSpPr>
          <p:nvPr/>
        </p:nvSpPr>
        <p:spPr>
          <a:xfrm>
            <a:off x="2597784" y="5490759"/>
            <a:ext cx="6996430" cy="777025"/>
          </a:xfrm>
          <a:prstGeom prst="rect">
            <a:avLst/>
          </a:prstGeom>
        </p:spPr>
        <p:txBody>
          <a:bodyPr vert="horz" lIns="0" tIns="0" rIns="0" bIns="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sz="2100" dirty="0"/>
              <a:t>Детализация состояния проекта при помощи иерархии метрик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40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7006704" cy="777025"/>
          </a:xfrm>
        </p:spPr>
        <p:txBody>
          <a:bodyPr/>
          <a:lstStyle/>
          <a:p>
            <a:r>
              <a:rPr lang="ru-RU" dirty="0"/>
              <a:t>Прототип продукта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637528" cy="415925"/>
          </a:xfrm>
        </p:spPr>
        <p:txBody>
          <a:bodyPr/>
          <a:lstStyle/>
          <a:p>
            <a:r>
              <a:rPr lang="ru-RU" dirty="0"/>
              <a:t>Прототип продукта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C47A35-93A8-C948-B1AB-E8EB7A7ED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24" y="1439974"/>
            <a:ext cx="3474720" cy="480804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B0DC427-3511-A232-7088-A2BE1009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611" y="1982536"/>
            <a:ext cx="3474720" cy="42654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874ABB-2F3F-C596-91E0-E3CD1ACEA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98" y="3178006"/>
            <a:ext cx="3474720" cy="30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8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68880" cy="408109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641FA-AA23-99CE-941E-E715F3E1F5B2}"/>
              </a:ext>
            </a:extLst>
          </p:cNvPr>
          <p:cNvSpPr txBox="1"/>
          <p:nvPr/>
        </p:nvSpPr>
        <p:spPr>
          <a:xfrm>
            <a:off x="585897" y="4667051"/>
            <a:ext cx="74460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Полный список источников, прототипы и другие используемые изображения, а также .</a:t>
            </a:r>
            <a:r>
              <a:rPr lang="ru-RU" sz="2000" dirty="0" err="1"/>
              <a:t>tex</a:t>
            </a:r>
            <a:r>
              <a:rPr lang="ru-RU" sz="2000" dirty="0"/>
              <a:t> файлы для формирования документа можно найти на </a:t>
            </a:r>
            <a:r>
              <a:rPr lang="en-US" sz="2000" dirty="0">
                <a:hlinkClick r:id="rId2"/>
              </a:rPr>
              <a:t>https://github.com/chmousNedovolniy/workchoice_project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0D5334-56D2-18A4-5216-AAF4B1A94F30}"/>
              </a:ext>
            </a:extLst>
          </p:cNvPr>
          <p:cNvSpPr txBox="1"/>
          <p:nvPr/>
        </p:nvSpPr>
        <p:spPr>
          <a:xfrm>
            <a:off x="548148" y="2210075"/>
            <a:ext cx="778184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HSE Sans" panose="02000000000000000000"/>
              </a:rPr>
              <a:t>Основными исследованиями, на которые опирается проект, являются:</a:t>
            </a:r>
          </a:p>
          <a:p>
            <a:endParaRPr lang="ru-RU" sz="1400" dirty="0">
              <a:latin typeface="HSE Sans" panose="0200000000000000000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Исследование рынка онлайн-образования 2022. URL: </a:t>
            </a:r>
            <a:r>
              <a:rPr lang="ru-RU" sz="1400" dirty="0">
                <a:hlinkClick r:id="rId3"/>
              </a:rPr>
              <a:t>https://netology.ru/edtech_ research_2022</a:t>
            </a:r>
            <a:r>
              <a:rPr lang="ru-RU" sz="1400" dirty="0"/>
              <a:t>. Дата обращения: 14.06.22.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Исследование российского рынка венчурных инвестиций. URL: </a:t>
            </a:r>
            <a:r>
              <a:rPr lang="ru-RU" sz="1400" dirty="0">
                <a:hlinkClick r:id="rId4"/>
              </a:rPr>
              <a:t>https://vc-barometer.ru/</a:t>
            </a:r>
            <a:r>
              <a:rPr lang="ru-RU" sz="1400" dirty="0"/>
              <a:t>. Дата обращения: 15.06.22.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А. В. </a:t>
            </a:r>
            <a:r>
              <a:rPr lang="ru-RU" sz="1400" dirty="0" err="1"/>
              <a:t>Кобзова</a:t>
            </a:r>
            <a:r>
              <a:rPr lang="ru-RU" sz="1400" dirty="0"/>
              <a:t>. А. Ю. </a:t>
            </a:r>
            <a:r>
              <a:rPr lang="ru-RU" sz="1400" dirty="0" err="1"/>
              <a:t>Кобзов</a:t>
            </a:r>
            <a:r>
              <a:rPr lang="ru-RU" sz="1400" dirty="0"/>
              <a:t>. Значимость профориентационного тестирования молодежи в выборе будущей профессии. Молодой ученый., 58(11):354–357, 2013. Дата обращения: 14.06.22.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Статистика по онлайн-образованию в России: сколько россиян учатся онлайн, на каких курсах и сколько за это платят. URL:</a:t>
            </a:r>
            <a:r>
              <a:rPr lang="ru-RU" sz="1400" dirty="0">
                <a:hlinkClick r:id="rId5"/>
              </a:rPr>
              <a:t>https://journal.tinkoff.ru/online-stat/</a:t>
            </a:r>
            <a:r>
              <a:rPr lang="ru-RU" sz="1400" dirty="0"/>
              <a:t>. Дата обращения: 15.06.22</a:t>
            </a:r>
            <a:endParaRPr lang="ru-RU" sz="1400" dirty="0">
              <a:latin typeface="HSE Sans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8793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6710051" cy="777025"/>
          </a:xfrm>
        </p:spPr>
        <p:txBody>
          <a:bodyPr/>
          <a:lstStyle/>
          <a:p>
            <a:r>
              <a:rPr lang="ru-RU" dirty="0"/>
              <a:t>Платформа «</a:t>
            </a:r>
            <a:r>
              <a:rPr lang="ru-RU" dirty="0" err="1"/>
              <a:t>Workchoice</a:t>
            </a:r>
            <a:r>
              <a:rPr lang="ru-RU" dirty="0"/>
              <a:t>»  – что она предоставляет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Платформа «</a:t>
            </a:r>
            <a:r>
              <a:rPr lang="ru-RU" dirty="0" err="1"/>
              <a:t>Workchoice</a:t>
            </a:r>
            <a:r>
              <a:rPr lang="ru-RU" dirty="0"/>
              <a:t>» – что она предоставляет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D6B24E40-331B-B958-643B-5FC6BF6C5A73}"/>
              </a:ext>
            </a:extLst>
          </p:cNvPr>
          <p:cNvSpPr txBox="1">
            <a:spLocks/>
          </p:cNvSpPr>
          <p:nvPr/>
        </p:nvSpPr>
        <p:spPr>
          <a:xfrm>
            <a:off x="585897" y="4256071"/>
            <a:ext cx="5245560" cy="1627994"/>
          </a:xfrm>
          <a:prstGeom prst="rect">
            <a:avLst/>
          </a:prstGeom>
          <a:ln w="76200" cap="rnd" cmpd="thickThin">
            <a:solidFill>
              <a:srgbClr val="244999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3846798"/>
                      <a:gd name="connsiteY0" fmla="*/ 0 h 1421158"/>
                      <a:gd name="connsiteX1" fmla="*/ 3846798 w 3846798"/>
                      <a:gd name="connsiteY1" fmla="*/ 0 h 1421158"/>
                      <a:gd name="connsiteX2" fmla="*/ 3846798 w 3846798"/>
                      <a:gd name="connsiteY2" fmla="*/ 1421158 h 1421158"/>
                      <a:gd name="connsiteX3" fmla="*/ 0 w 3846798"/>
                      <a:gd name="connsiteY3" fmla="*/ 1421158 h 1421158"/>
                      <a:gd name="connsiteX4" fmla="*/ 0 w 3846798"/>
                      <a:gd name="connsiteY4" fmla="*/ 0 h 1421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6798" h="1421158" fill="none" extrusionOk="0">
                        <a:moveTo>
                          <a:pt x="0" y="0"/>
                        </a:moveTo>
                        <a:cubicBezTo>
                          <a:pt x="1344674" y="-33775"/>
                          <a:pt x="3312980" y="138873"/>
                          <a:pt x="3846798" y="0"/>
                        </a:cubicBezTo>
                        <a:cubicBezTo>
                          <a:pt x="3959352" y="559164"/>
                          <a:pt x="3958283" y="1058830"/>
                          <a:pt x="3846798" y="1421158"/>
                        </a:cubicBezTo>
                        <a:cubicBezTo>
                          <a:pt x="3066604" y="1283828"/>
                          <a:pt x="761831" y="1283302"/>
                          <a:pt x="0" y="1421158"/>
                        </a:cubicBezTo>
                        <a:cubicBezTo>
                          <a:pt x="38800" y="1131065"/>
                          <a:pt x="57974" y="557273"/>
                          <a:pt x="0" y="0"/>
                        </a:cubicBezTo>
                        <a:close/>
                      </a:path>
                      <a:path w="3846798" h="1421158" stroke="0" extrusionOk="0">
                        <a:moveTo>
                          <a:pt x="0" y="0"/>
                        </a:moveTo>
                        <a:cubicBezTo>
                          <a:pt x="1683571" y="-101487"/>
                          <a:pt x="2388992" y="-162162"/>
                          <a:pt x="3846798" y="0"/>
                        </a:cubicBezTo>
                        <a:cubicBezTo>
                          <a:pt x="3719678" y="221187"/>
                          <a:pt x="3921373" y="1182030"/>
                          <a:pt x="3846798" y="1421158"/>
                        </a:cubicBezTo>
                        <a:cubicBezTo>
                          <a:pt x="2624903" y="1471223"/>
                          <a:pt x="1769687" y="1262709"/>
                          <a:pt x="0" y="1421158"/>
                        </a:cubicBezTo>
                        <a:cubicBezTo>
                          <a:pt x="110029" y="1142025"/>
                          <a:pt x="69454" y="57038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274320" tIns="274320" rIns="274320" bIns="2743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ru-RU" sz="1800" b="1" dirty="0"/>
              <a:t>Наша цель </a:t>
            </a:r>
            <a:r>
              <a:rPr lang="ru-RU" sz="1800" dirty="0"/>
              <a:t>– помочь студенту определиться со своим профессиональным путем и обеспечить его необходимыми материалами и мотивацией для реализации его целей и идей.</a:t>
            </a:r>
            <a:endParaRPr lang="ru-RU" dirty="0"/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6C3DC2E4-7529-E841-D57B-A66C7B7994FC}"/>
              </a:ext>
            </a:extLst>
          </p:cNvPr>
          <p:cNvSpPr txBox="1">
            <a:spLocks/>
          </p:cNvSpPr>
          <p:nvPr/>
        </p:nvSpPr>
        <p:spPr>
          <a:xfrm>
            <a:off x="585898" y="2226853"/>
            <a:ext cx="5245560" cy="1627994"/>
          </a:xfrm>
          <a:prstGeom prst="rect">
            <a:avLst/>
          </a:prstGeom>
          <a:ln w="76200" cap="rnd" cmpd="thickThin">
            <a:solidFill>
              <a:srgbClr val="244999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3846798"/>
                      <a:gd name="connsiteY0" fmla="*/ 0 h 1421158"/>
                      <a:gd name="connsiteX1" fmla="*/ 3846798 w 3846798"/>
                      <a:gd name="connsiteY1" fmla="*/ 0 h 1421158"/>
                      <a:gd name="connsiteX2" fmla="*/ 3846798 w 3846798"/>
                      <a:gd name="connsiteY2" fmla="*/ 1421158 h 1421158"/>
                      <a:gd name="connsiteX3" fmla="*/ 0 w 3846798"/>
                      <a:gd name="connsiteY3" fmla="*/ 1421158 h 1421158"/>
                      <a:gd name="connsiteX4" fmla="*/ 0 w 3846798"/>
                      <a:gd name="connsiteY4" fmla="*/ 0 h 1421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6798" h="1421158" fill="none" extrusionOk="0">
                        <a:moveTo>
                          <a:pt x="0" y="0"/>
                        </a:moveTo>
                        <a:cubicBezTo>
                          <a:pt x="1344674" y="-33775"/>
                          <a:pt x="3312980" y="138873"/>
                          <a:pt x="3846798" y="0"/>
                        </a:cubicBezTo>
                        <a:cubicBezTo>
                          <a:pt x="3959352" y="559164"/>
                          <a:pt x="3958283" y="1058830"/>
                          <a:pt x="3846798" y="1421158"/>
                        </a:cubicBezTo>
                        <a:cubicBezTo>
                          <a:pt x="3066604" y="1283828"/>
                          <a:pt x="761831" y="1283302"/>
                          <a:pt x="0" y="1421158"/>
                        </a:cubicBezTo>
                        <a:cubicBezTo>
                          <a:pt x="38800" y="1131065"/>
                          <a:pt x="57974" y="557273"/>
                          <a:pt x="0" y="0"/>
                        </a:cubicBezTo>
                        <a:close/>
                      </a:path>
                      <a:path w="3846798" h="1421158" stroke="0" extrusionOk="0">
                        <a:moveTo>
                          <a:pt x="0" y="0"/>
                        </a:moveTo>
                        <a:cubicBezTo>
                          <a:pt x="1683571" y="-101487"/>
                          <a:pt x="2388992" y="-162162"/>
                          <a:pt x="3846798" y="0"/>
                        </a:cubicBezTo>
                        <a:cubicBezTo>
                          <a:pt x="3719678" y="221187"/>
                          <a:pt x="3921373" y="1182030"/>
                          <a:pt x="3846798" y="1421158"/>
                        </a:cubicBezTo>
                        <a:cubicBezTo>
                          <a:pt x="2624903" y="1471223"/>
                          <a:pt x="1769687" y="1262709"/>
                          <a:pt x="0" y="1421158"/>
                        </a:cubicBezTo>
                        <a:cubicBezTo>
                          <a:pt x="110029" y="1142025"/>
                          <a:pt x="69454" y="57038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274320" tIns="274320" rIns="274320" bIns="2743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ru-RU" sz="1800" b="1" dirty="0" err="1"/>
              <a:t>Workсhoice</a:t>
            </a:r>
            <a:r>
              <a:rPr lang="ru-RU" sz="1800" dirty="0"/>
              <a:t> – сервис по определению образовательной траектории студента, получению профессиональных знаний и помощи в освоении необходимого материала.</a:t>
            </a:r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94C683C8-E2D3-BFC4-890E-55F31CE75869}"/>
              </a:ext>
            </a:extLst>
          </p:cNvPr>
          <p:cNvSpPr txBox="1">
            <a:spLocks/>
          </p:cNvSpPr>
          <p:nvPr/>
        </p:nvSpPr>
        <p:spPr>
          <a:xfrm>
            <a:off x="6360544" y="2224815"/>
            <a:ext cx="4383110" cy="3755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ru-RU" sz="2400" b="1" dirty="0"/>
              <a:t>Что мы предлагаем</a:t>
            </a:r>
            <a:r>
              <a:rPr lang="ru-RU" sz="2400" dirty="0"/>
              <a:t>: 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sz="2400" dirty="0"/>
              <a:t>Бесплатная база тестов и заданий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sz="2400" dirty="0"/>
              <a:t>Тестирования и рекомендации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sz="2400" dirty="0"/>
              <a:t>Тьюторы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sz="2400" dirty="0" err="1"/>
              <a:t>Мастермайнд</a:t>
            </a:r>
            <a:r>
              <a:rPr lang="ru-RU" sz="2400" dirty="0"/>
              <a:t>-группы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89359-808A-5296-14A0-E561B3AE732F}"/>
              </a:ext>
            </a:extLst>
          </p:cNvPr>
          <p:cNvSpPr txBox="1"/>
          <p:nvPr/>
        </p:nvSpPr>
        <p:spPr>
          <a:xfrm>
            <a:off x="3048856" y="283140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SzPct val="100000"/>
              <a:buNone/>
            </a:pPr>
            <a:r>
              <a:rPr lang="ru-RU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622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«</a:t>
            </a:r>
            <a:r>
              <a:rPr lang="ru-RU" dirty="0" err="1"/>
              <a:t>Workchoice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актуален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Почему «</a:t>
            </a:r>
            <a:r>
              <a:rPr lang="ru-RU" dirty="0" err="1"/>
              <a:t>Workchoice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актуален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EF72F79-A9DD-D98C-C1E8-605D2D4AE40D}"/>
              </a:ext>
            </a:extLst>
          </p:cNvPr>
          <p:cNvGrpSpPr/>
          <p:nvPr/>
        </p:nvGrpSpPr>
        <p:grpSpPr>
          <a:xfrm>
            <a:off x="585898" y="2190884"/>
            <a:ext cx="5245560" cy="1898231"/>
            <a:chOff x="6514087" y="2379662"/>
            <a:chExt cx="5245560" cy="1800616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F6CB7768-8F8A-BFB0-2101-5A2A5DE38EF4}"/>
                </a:ext>
              </a:extLst>
            </p:cNvPr>
            <p:cNvGrpSpPr/>
            <p:nvPr/>
          </p:nvGrpSpPr>
          <p:grpSpPr>
            <a:xfrm>
              <a:off x="6514087" y="2379662"/>
              <a:ext cx="5245560" cy="1800616"/>
              <a:chOff x="6606555" y="1230260"/>
              <a:chExt cx="5245560" cy="1800616"/>
            </a:xfrm>
          </p:grpSpPr>
          <p:sp>
            <p:nvSpPr>
              <p:cNvPr id="8" name="Текст 3">
                <a:extLst>
                  <a:ext uri="{FF2B5EF4-FFF2-40B4-BE49-F238E27FC236}">
                    <a16:creationId xmlns:a16="http://schemas.microsoft.com/office/drawing/2014/main" id="{7D1CFF04-CF0B-FF48-BFAA-9494CA0B1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6555" y="1230260"/>
                <a:ext cx="5245560" cy="1800616"/>
              </a:xfrm>
              <a:prstGeom prst="rect">
                <a:avLst/>
              </a:prstGeom>
              <a:ln w="76200" cap="rnd" cmpd="thickThin">
                <a:solidFill>
                  <a:srgbClr val="244999"/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3846798"/>
                          <a:gd name="connsiteY0" fmla="*/ 0 h 1421158"/>
                          <a:gd name="connsiteX1" fmla="*/ 3846798 w 3846798"/>
                          <a:gd name="connsiteY1" fmla="*/ 0 h 1421158"/>
                          <a:gd name="connsiteX2" fmla="*/ 3846798 w 3846798"/>
                          <a:gd name="connsiteY2" fmla="*/ 1421158 h 1421158"/>
                          <a:gd name="connsiteX3" fmla="*/ 0 w 3846798"/>
                          <a:gd name="connsiteY3" fmla="*/ 1421158 h 1421158"/>
                          <a:gd name="connsiteX4" fmla="*/ 0 w 3846798"/>
                          <a:gd name="connsiteY4" fmla="*/ 0 h 14211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46798" h="1421158" fill="none" extrusionOk="0">
                            <a:moveTo>
                              <a:pt x="0" y="0"/>
                            </a:moveTo>
                            <a:cubicBezTo>
                              <a:pt x="1344674" y="-33775"/>
                              <a:pt x="3312980" y="138873"/>
                              <a:pt x="3846798" y="0"/>
                            </a:cubicBezTo>
                            <a:cubicBezTo>
                              <a:pt x="3959352" y="559164"/>
                              <a:pt x="3958283" y="1058830"/>
                              <a:pt x="3846798" y="1421158"/>
                            </a:cubicBezTo>
                            <a:cubicBezTo>
                              <a:pt x="3066604" y="1283828"/>
                              <a:pt x="761831" y="1283302"/>
                              <a:pt x="0" y="1421158"/>
                            </a:cubicBezTo>
                            <a:cubicBezTo>
                              <a:pt x="38800" y="1131065"/>
                              <a:pt x="57974" y="557273"/>
                              <a:pt x="0" y="0"/>
                            </a:cubicBezTo>
                            <a:close/>
                          </a:path>
                          <a:path w="3846798" h="1421158" stroke="0" extrusionOk="0">
                            <a:moveTo>
                              <a:pt x="0" y="0"/>
                            </a:moveTo>
                            <a:cubicBezTo>
                              <a:pt x="1683571" y="-101487"/>
                              <a:pt x="2388992" y="-162162"/>
                              <a:pt x="3846798" y="0"/>
                            </a:cubicBezTo>
                            <a:cubicBezTo>
                              <a:pt x="3719678" y="221187"/>
                              <a:pt x="3921373" y="1182030"/>
                              <a:pt x="3846798" y="1421158"/>
                            </a:cubicBezTo>
                            <a:cubicBezTo>
                              <a:pt x="2624903" y="1471223"/>
                              <a:pt x="1769687" y="1262709"/>
                              <a:pt x="0" y="1421158"/>
                            </a:cubicBezTo>
                            <a:cubicBezTo>
                              <a:pt x="110029" y="1142025"/>
                              <a:pt x="69454" y="57038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vert="horz" lIns="274320" tIns="274320" rIns="274320" bIns="274320" rtlCol="0" anchor="t" anchorCtr="0">
                <a:no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100000"/>
                </a:pPr>
                <a:endParaRPr lang="ru-RU" sz="1800" dirty="0"/>
              </a:p>
            </p:txBody>
          </p: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26CEA960-2858-62CC-3E80-03DA58CAFC55}"/>
                  </a:ext>
                </a:extLst>
              </p:cNvPr>
              <p:cNvCxnSpPr/>
              <p:nvPr/>
            </p:nvCxnSpPr>
            <p:spPr>
              <a:xfrm>
                <a:off x="6606555" y="1685739"/>
                <a:ext cx="5245560" cy="0"/>
              </a:xfrm>
              <a:prstGeom prst="line">
                <a:avLst/>
              </a:prstGeom>
              <a:ln w="38100">
                <a:solidFill>
                  <a:srgbClr val="24499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7798FB-6C10-7BD6-4407-2C92641109D8}"/>
                </a:ext>
              </a:extLst>
            </p:cNvPr>
            <p:cNvSpPr txBox="1"/>
            <p:nvPr/>
          </p:nvSpPr>
          <p:spPr>
            <a:xfrm>
              <a:off x="6596009" y="2465809"/>
              <a:ext cx="5010094" cy="35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SzPct val="100000"/>
              </a:pPr>
              <a:r>
                <a:rPr lang="ru-RU" b="1" dirty="0"/>
                <a:t>Рост спроса на онлайн</a:t>
              </a:r>
              <a:r>
                <a:rPr lang="en-US" b="1" dirty="0"/>
                <a:t>-</a:t>
              </a:r>
              <a:r>
                <a:rPr lang="ru-RU" b="1" dirty="0"/>
                <a:t>курсы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6C88D-C622-FFF1-A926-8AD284D861A1}"/>
                </a:ext>
              </a:extLst>
            </p:cNvPr>
            <p:cNvSpPr txBox="1"/>
            <p:nvPr/>
          </p:nvSpPr>
          <p:spPr>
            <a:xfrm>
              <a:off x="6596009" y="2921288"/>
              <a:ext cx="50100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Обучение на непривлекательной специальности</a:t>
              </a:r>
            </a:p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Дистанционная работа и обучение</a:t>
              </a:r>
            </a:p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Рост рынка онлайн-образования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1EB7159-128C-217B-DA64-D2719718D11E}"/>
              </a:ext>
            </a:extLst>
          </p:cNvPr>
          <p:cNvGrpSpPr/>
          <p:nvPr/>
        </p:nvGrpSpPr>
        <p:grpSpPr>
          <a:xfrm>
            <a:off x="585898" y="4535355"/>
            <a:ext cx="5245560" cy="1649980"/>
            <a:chOff x="6514087" y="2379662"/>
            <a:chExt cx="5245560" cy="1800616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0C08CE7B-F0E3-275A-6BA9-4DCE9E9337DC}"/>
                </a:ext>
              </a:extLst>
            </p:cNvPr>
            <p:cNvGrpSpPr/>
            <p:nvPr/>
          </p:nvGrpSpPr>
          <p:grpSpPr>
            <a:xfrm>
              <a:off x="6514087" y="2379662"/>
              <a:ext cx="5245560" cy="1800616"/>
              <a:chOff x="6606555" y="1230260"/>
              <a:chExt cx="5245560" cy="1800616"/>
            </a:xfrm>
          </p:grpSpPr>
          <p:sp>
            <p:nvSpPr>
              <p:cNvPr id="20" name="Текст 3">
                <a:extLst>
                  <a:ext uri="{FF2B5EF4-FFF2-40B4-BE49-F238E27FC236}">
                    <a16:creationId xmlns:a16="http://schemas.microsoft.com/office/drawing/2014/main" id="{92DFA88C-7AC9-DC8E-265A-F9B2295670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6555" y="1230260"/>
                <a:ext cx="5245560" cy="1800616"/>
              </a:xfrm>
              <a:prstGeom prst="rect">
                <a:avLst/>
              </a:prstGeom>
              <a:ln w="76200" cap="rnd" cmpd="thickThin">
                <a:solidFill>
                  <a:srgbClr val="244999"/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3846798"/>
                          <a:gd name="connsiteY0" fmla="*/ 0 h 1421158"/>
                          <a:gd name="connsiteX1" fmla="*/ 3846798 w 3846798"/>
                          <a:gd name="connsiteY1" fmla="*/ 0 h 1421158"/>
                          <a:gd name="connsiteX2" fmla="*/ 3846798 w 3846798"/>
                          <a:gd name="connsiteY2" fmla="*/ 1421158 h 1421158"/>
                          <a:gd name="connsiteX3" fmla="*/ 0 w 3846798"/>
                          <a:gd name="connsiteY3" fmla="*/ 1421158 h 1421158"/>
                          <a:gd name="connsiteX4" fmla="*/ 0 w 3846798"/>
                          <a:gd name="connsiteY4" fmla="*/ 0 h 14211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46798" h="1421158" fill="none" extrusionOk="0">
                            <a:moveTo>
                              <a:pt x="0" y="0"/>
                            </a:moveTo>
                            <a:cubicBezTo>
                              <a:pt x="1344674" y="-33775"/>
                              <a:pt x="3312980" y="138873"/>
                              <a:pt x="3846798" y="0"/>
                            </a:cubicBezTo>
                            <a:cubicBezTo>
                              <a:pt x="3959352" y="559164"/>
                              <a:pt x="3958283" y="1058830"/>
                              <a:pt x="3846798" y="1421158"/>
                            </a:cubicBezTo>
                            <a:cubicBezTo>
                              <a:pt x="3066604" y="1283828"/>
                              <a:pt x="761831" y="1283302"/>
                              <a:pt x="0" y="1421158"/>
                            </a:cubicBezTo>
                            <a:cubicBezTo>
                              <a:pt x="38800" y="1131065"/>
                              <a:pt x="57974" y="557273"/>
                              <a:pt x="0" y="0"/>
                            </a:cubicBezTo>
                            <a:close/>
                          </a:path>
                          <a:path w="3846798" h="1421158" stroke="0" extrusionOk="0">
                            <a:moveTo>
                              <a:pt x="0" y="0"/>
                            </a:moveTo>
                            <a:cubicBezTo>
                              <a:pt x="1683571" y="-101487"/>
                              <a:pt x="2388992" y="-162162"/>
                              <a:pt x="3846798" y="0"/>
                            </a:cubicBezTo>
                            <a:cubicBezTo>
                              <a:pt x="3719678" y="221187"/>
                              <a:pt x="3921373" y="1182030"/>
                              <a:pt x="3846798" y="1421158"/>
                            </a:cubicBezTo>
                            <a:cubicBezTo>
                              <a:pt x="2624903" y="1471223"/>
                              <a:pt x="1769687" y="1262709"/>
                              <a:pt x="0" y="1421158"/>
                            </a:cubicBezTo>
                            <a:cubicBezTo>
                              <a:pt x="110029" y="1142025"/>
                              <a:pt x="69454" y="57038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vert="horz" lIns="274320" tIns="274320" rIns="274320" bIns="274320" rtlCol="0" anchor="t" anchorCtr="0">
                <a:no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100000"/>
                </a:pPr>
                <a:endParaRPr lang="ru-RU" sz="1800" dirty="0"/>
              </a:p>
            </p:txBody>
          </p:sp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423E4C41-BE29-46BB-E61A-7DDD5048A87F}"/>
                  </a:ext>
                </a:extLst>
              </p:cNvPr>
              <p:cNvCxnSpPr/>
              <p:nvPr/>
            </p:nvCxnSpPr>
            <p:spPr>
              <a:xfrm>
                <a:off x="6606555" y="1685739"/>
                <a:ext cx="5245560" cy="0"/>
              </a:xfrm>
              <a:prstGeom prst="line">
                <a:avLst/>
              </a:prstGeom>
              <a:ln w="38100">
                <a:solidFill>
                  <a:srgbClr val="24499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3D6B0-E383-4534-60FD-45D64930102E}"/>
                </a:ext>
              </a:extLst>
            </p:cNvPr>
            <p:cNvSpPr txBox="1"/>
            <p:nvPr/>
          </p:nvSpPr>
          <p:spPr>
            <a:xfrm>
              <a:off x="6596009" y="2425870"/>
              <a:ext cx="5010094" cy="40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SzPct val="100000"/>
              </a:pPr>
              <a:r>
                <a:rPr lang="ru-RU" b="1" dirty="0"/>
                <a:t>Низкий </a:t>
              </a:r>
              <a:r>
                <a:rPr lang="en-US" b="1" dirty="0"/>
                <a:t>Completion Rate</a:t>
              </a:r>
              <a:r>
                <a:rPr lang="ru-RU" b="1" dirty="0"/>
                <a:t> онлайн-курсов</a:t>
              </a:r>
              <a:r>
                <a:rPr lang="en-US" b="1" dirty="0"/>
                <a:t> </a:t>
              </a:r>
              <a:endParaRPr lang="ru-RU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A3A2FA-B5B7-0A32-74CF-29216DEA66F7}"/>
                </a:ext>
              </a:extLst>
            </p:cNvPr>
            <p:cNvSpPr txBox="1"/>
            <p:nvPr/>
          </p:nvSpPr>
          <p:spPr>
            <a:xfrm>
              <a:off x="6596009" y="2921288"/>
              <a:ext cx="5010094" cy="100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Большая длительность курсов</a:t>
              </a:r>
            </a:p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Только 59</a:t>
              </a:r>
              <a:r>
                <a:rPr lang="en-US" dirty="0">
                  <a:latin typeface="HSE Sans" panose="02000000000000000000" pitchFamily="2" charset="0"/>
                </a:rPr>
                <a:t>% </a:t>
              </a:r>
              <a:r>
                <a:rPr lang="ru-RU" dirty="0">
                  <a:latin typeface="HSE Sans" panose="02000000000000000000" pitchFamily="2" charset="0"/>
                </a:rPr>
                <a:t>студентов доходят до конца платных курсов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8754F7B-23B1-46EE-6592-574F762A2080}"/>
              </a:ext>
            </a:extLst>
          </p:cNvPr>
          <p:cNvSpPr txBox="1"/>
          <p:nvPr/>
        </p:nvSpPr>
        <p:spPr>
          <a:xfrm>
            <a:off x="6360544" y="2103956"/>
            <a:ext cx="44971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ru-RU" dirty="0"/>
              <a:t>Если на платных курсах практикуется дополнительное сопровождение, то </a:t>
            </a:r>
            <a:r>
              <a:rPr lang="en-US" dirty="0"/>
              <a:t>Completion Rate</a:t>
            </a:r>
            <a:r>
              <a:rPr lang="ru-RU" dirty="0"/>
              <a:t> может достигать 80%.</a:t>
            </a:r>
          </a:p>
          <a:p>
            <a:pPr>
              <a:buSzPct val="100000"/>
            </a:pPr>
            <a:endParaRPr lang="ru-RU" b="1" dirty="0"/>
          </a:p>
          <a:p>
            <a:pPr>
              <a:buSzPct val="100000"/>
            </a:pPr>
            <a:r>
              <a:rPr lang="ru-RU" b="1" dirty="0"/>
              <a:t>Подход «</a:t>
            </a:r>
            <a:r>
              <a:rPr lang="ru-RU" b="1" dirty="0" err="1"/>
              <a:t>Workchoice</a:t>
            </a:r>
            <a:r>
              <a:rPr lang="ru-RU" b="1" dirty="0"/>
              <a:t>»:</a:t>
            </a:r>
            <a:endParaRPr lang="en-US" b="1" dirty="0"/>
          </a:p>
          <a:p>
            <a:pPr>
              <a:buSzPct val="100000"/>
            </a:pPr>
            <a:endParaRPr lang="ru-RU" dirty="0"/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Тьюторы сопровождают учеников на протяжении всей работы с нашей платформой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В </a:t>
            </a:r>
            <a:r>
              <a:rPr lang="ru-RU" dirty="0" err="1"/>
              <a:t>мастермайнд</a:t>
            </a:r>
            <a:r>
              <a:rPr lang="ru-RU" dirty="0"/>
              <a:t>-группах студенты помогают другу </a:t>
            </a:r>
            <a:r>
              <a:rPr lang="ru-RU" dirty="0" err="1"/>
              <a:t>другу</a:t>
            </a:r>
            <a:r>
              <a:rPr lang="ru-RU" dirty="0"/>
              <a:t> в обмене идеями, преодолении сложностей, выполняют групповые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357310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68880" cy="408109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Кому нужна платформа «</a:t>
            </a:r>
            <a:r>
              <a:rPr lang="ru-RU" dirty="0" err="1"/>
              <a:t>Workchoice</a:t>
            </a:r>
            <a:r>
              <a:rPr lang="ru-RU" dirty="0"/>
              <a:t>»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Кому нужна платформа «</a:t>
            </a:r>
            <a:r>
              <a:rPr lang="ru-RU" dirty="0" err="1"/>
              <a:t>Workchoice</a:t>
            </a:r>
            <a:r>
              <a:rPr lang="ru-RU" dirty="0"/>
              <a:t>»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FADD42-B622-0C95-04D6-AA4907CF9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0EC2D0C-D05A-D17E-DAAB-3FBF03E3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2987A84-5D8C-2127-0E1D-BE60E6996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0C5B7ED-25F9-57F1-5CB1-9A4CF61DEA41}"/>
              </a:ext>
            </a:extLst>
          </p:cNvPr>
          <p:cNvGrpSpPr/>
          <p:nvPr/>
        </p:nvGrpSpPr>
        <p:grpSpPr>
          <a:xfrm>
            <a:off x="697682" y="4731506"/>
            <a:ext cx="3200400" cy="1687854"/>
            <a:chOff x="6514087" y="2379662"/>
            <a:chExt cx="5245560" cy="1800616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0B078C4F-83CE-9B3C-BA01-854DD17CDFAB}"/>
                </a:ext>
              </a:extLst>
            </p:cNvPr>
            <p:cNvGrpSpPr/>
            <p:nvPr/>
          </p:nvGrpSpPr>
          <p:grpSpPr>
            <a:xfrm>
              <a:off x="6514087" y="2379662"/>
              <a:ext cx="5245560" cy="1800616"/>
              <a:chOff x="6606555" y="1230260"/>
              <a:chExt cx="5245560" cy="1800616"/>
            </a:xfrm>
          </p:grpSpPr>
          <p:sp>
            <p:nvSpPr>
              <p:cNvPr id="33" name="Текст 3">
                <a:extLst>
                  <a:ext uri="{FF2B5EF4-FFF2-40B4-BE49-F238E27FC236}">
                    <a16:creationId xmlns:a16="http://schemas.microsoft.com/office/drawing/2014/main" id="{53C3FD8E-15DF-B9DB-A6F8-399842D8AE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6555" y="1230260"/>
                <a:ext cx="5245560" cy="1800616"/>
              </a:xfrm>
              <a:prstGeom prst="rect">
                <a:avLst/>
              </a:prstGeom>
              <a:ln w="76200" cap="rnd" cmpd="thickThin">
                <a:solidFill>
                  <a:srgbClr val="244999"/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3846798"/>
                          <a:gd name="connsiteY0" fmla="*/ 0 h 1421158"/>
                          <a:gd name="connsiteX1" fmla="*/ 3846798 w 3846798"/>
                          <a:gd name="connsiteY1" fmla="*/ 0 h 1421158"/>
                          <a:gd name="connsiteX2" fmla="*/ 3846798 w 3846798"/>
                          <a:gd name="connsiteY2" fmla="*/ 1421158 h 1421158"/>
                          <a:gd name="connsiteX3" fmla="*/ 0 w 3846798"/>
                          <a:gd name="connsiteY3" fmla="*/ 1421158 h 1421158"/>
                          <a:gd name="connsiteX4" fmla="*/ 0 w 3846798"/>
                          <a:gd name="connsiteY4" fmla="*/ 0 h 14211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46798" h="1421158" fill="none" extrusionOk="0">
                            <a:moveTo>
                              <a:pt x="0" y="0"/>
                            </a:moveTo>
                            <a:cubicBezTo>
                              <a:pt x="1344674" y="-33775"/>
                              <a:pt x="3312980" y="138873"/>
                              <a:pt x="3846798" y="0"/>
                            </a:cubicBezTo>
                            <a:cubicBezTo>
                              <a:pt x="3959352" y="559164"/>
                              <a:pt x="3958283" y="1058830"/>
                              <a:pt x="3846798" y="1421158"/>
                            </a:cubicBezTo>
                            <a:cubicBezTo>
                              <a:pt x="3066604" y="1283828"/>
                              <a:pt x="761831" y="1283302"/>
                              <a:pt x="0" y="1421158"/>
                            </a:cubicBezTo>
                            <a:cubicBezTo>
                              <a:pt x="38800" y="1131065"/>
                              <a:pt x="57974" y="557273"/>
                              <a:pt x="0" y="0"/>
                            </a:cubicBezTo>
                            <a:close/>
                          </a:path>
                          <a:path w="3846798" h="1421158" stroke="0" extrusionOk="0">
                            <a:moveTo>
                              <a:pt x="0" y="0"/>
                            </a:moveTo>
                            <a:cubicBezTo>
                              <a:pt x="1683571" y="-101487"/>
                              <a:pt x="2388992" y="-162162"/>
                              <a:pt x="3846798" y="0"/>
                            </a:cubicBezTo>
                            <a:cubicBezTo>
                              <a:pt x="3719678" y="221187"/>
                              <a:pt x="3921373" y="1182030"/>
                              <a:pt x="3846798" y="1421158"/>
                            </a:cubicBezTo>
                            <a:cubicBezTo>
                              <a:pt x="2624903" y="1471223"/>
                              <a:pt x="1769687" y="1262709"/>
                              <a:pt x="0" y="1421158"/>
                            </a:cubicBezTo>
                            <a:cubicBezTo>
                              <a:pt x="110029" y="1142025"/>
                              <a:pt x="69454" y="57038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vert="horz" lIns="274320" tIns="274320" rIns="274320" bIns="274320" rtlCol="0" anchor="t" anchorCtr="0">
                <a:no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100000"/>
                </a:pPr>
                <a:endParaRPr lang="ru-RU" sz="1800" dirty="0"/>
              </a:p>
            </p:txBody>
          </p:sp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id="{ECC82AA2-A623-1BD1-CEDD-A046C1CB3665}"/>
                  </a:ext>
                </a:extLst>
              </p:cNvPr>
              <p:cNvCxnSpPr/>
              <p:nvPr/>
            </p:nvCxnSpPr>
            <p:spPr>
              <a:xfrm>
                <a:off x="6606555" y="1685739"/>
                <a:ext cx="5245560" cy="0"/>
              </a:xfrm>
              <a:prstGeom prst="line">
                <a:avLst/>
              </a:prstGeom>
              <a:ln w="38100">
                <a:solidFill>
                  <a:srgbClr val="24499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A95FAC-5B85-D295-47F8-8CF864E18BC3}"/>
                </a:ext>
              </a:extLst>
            </p:cNvPr>
            <p:cNvSpPr txBox="1"/>
            <p:nvPr/>
          </p:nvSpPr>
          <p:spPr>
            <a:xfrm>
              <a:off x="6596009" y="2465809"/>
              <a:ext cx="5010094" cy="394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SzPct val="100000"/>
              </a:pPr>
              <a:r>
                <a:rPr lang="ru-RU" b="1" dirty="0"/>
                <a:t>Студенты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7EE59C-C3D3-4CA7-3CD1-6C3A51E308A0}"/>
                </a:ext>
              </a:extLst>
            </p:cNvPr>
            <p:cNvSpPr txBox="1"/>
            <p:nvPr/>
          </p:nvSpPr>
          <p:spPr>
            <a:xfrm>
              <a:off x="6596009" y="2921288"/>
              <a:ext cx="5010093" cy="394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Хотят получить профессию</a:t>
              </a: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784F718-8B29-89C6-59F4-B43EE7E0C7EF}"/>
              </a:ext>
            </a:extLst>
          </p:cNvPr>
          <p:cNvGrpSpPr/>
          <p:nvPr/>
        </p:nvGrpSpPr>
        <p:grpSpPr>
          <a:xfrm>
            <a:off x="4545782" y="4731506"/>
            <a:ext cx="3200400" cy="1687854"/>
            <a:chOff x="6514087" y="2379662"/>
            <a:chExt cx="5245560" cy="1800616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46445BD4-650B-7DAA-BC27-6964D06A7FC4}"/>
                </a:ext>
              </a:extLst>
            </p:cNvPr>
            <p:cNvGrpSpPr/>
            <p:nvPr/>
          </p:nvGrpSpPr>
          <p:grpSpPr>
            <a:xfrm>
              <a:off x="6514087" y="2379662"/>
              <a:ext cx="5245560" cy="1800616"/>
              <a:chOff x="6606555" y="1230260"/>
              <a:chExt cx="5245560" cy="1800616"/>
            </a:xfrm>
          </p:grpSpPr>
          <p:sp>
            <p:nvSpPr>
              <p:cNvPr id="39" name="Текст 3">
                <a:extLst>
                  <a:ext uri="{FF2B5EF4-FFF2-40B4-BE49-F238E27FC236}">
                    <a16:creationId xmlns:a16="http://schemas.microsoft.com/office/drawing/2014/main" id="{3DCE10DB-82AA-D066-7EC4-BFBB55075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6555" y="1230260"/>
                <a:ext cx="5245560" cy="1800616"/>
              </a:xfrm>
              <a:prstGeom prst="rect">
                <a:avLst/>
              </a:prstGeom>
              <a:ln w="76200" cap="rnd" cmpd="thickThin">
                <a:solidFill>
                  <a:srgbClr val="244999"/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3846798"/>
                          <a:gd name="connsiteY0" fmla="*/ 0 h 1421158"/>
                          <a:gd name="connsiteX1" fmla="*/ 3846798 w 3846798"/>
                          <a:gd name="connsiteY1" fmla="*/ 0 h 1421158"/>
                          <a:gd name="connsiteX2" fmla="*/ 3846798 w 3846798"/>
                          <a:gd name="connsiteY2" fmla="*/ 1421158 h 1421158"/>
                          <a:gd name="connsiteX3" fmla="*/ 0 w 3846798"/>
                          <a:gd name="connsiteY3" fmla="*/ 1421158 h 1421158"/>
                          <a:gd name="connsiteX4" fmla="*/ 0 w 3846798"/>
                          <a:gd name="connsiteY4" fmla="*/ 0 h 14211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46798" h="1421158" fill="none" extrusionOk="0">
                            <a:moveTo>
                              <a:pt x="0" y="0"/>
                            </a:moveTo>
                            <a:cubicBezTo>
                              <a:pt x="1344674" y="-33775"/>
                              <a:pt x="3312980" y="138873"/>
                              <a:pt x="3846798" y="0"/>
                            </a:cubicBezTo>
                            <a:cubicBezTo>
                              <a:pt x="3959352" y="559164"/>
                              <a:pt x="3958283" y="1058830"/>
                              <a:pt x="3846798" y="1421158"/>
                            </a:cubicBezTo>
                            <a:cubicBezTo>
                              <a:pt x="3066604" y="1283828"/>
                              <a:pt x="761831" y="1283302"/>
                              <a:pt x="0" y="1421158"/>
                            </a:cubicBezTo>
                            <a:cubicBezTo>
                              <a:pt x="38800" y="1131065"/>
                              <a:pt x="57974" y="557273"/>
                              <a:pt x="0" y="0"/>
                            </a:cubicBezTo>
                            <a:close/>
                          </a:path>
                          <a:path w="3846798" h="1421158" stroke="0" extrusionOk="0">
                            <a:moveTo>
                              <a:pt x="0" y="0"/>
                            </a:moveTo>
                            <a:cubicBezTo>
                              <a:pt x="1683571" y="-101487"/>
                              <a:pt x="2388992" y="-162162"/>
                              <a:pt x="3846798" y="0"/>
                            </a:cubicBezTo>
                            <a:cubicBezTo>
                              <a:pt x="3719678" y="221187"/>
                              <a:pt x="3921373" y="1182030"/>
                              <a:pt x="3846798" y="1421158"/>
                            </a:cubicBezTo>
                            <a:cubicBezTo>
                              <a:pt x="2624903" y="1471223"/>
                              <a:pt x="1769687" y="1262709"/>
                              <a:pt x="0" y="1421158"/>
                            </a:cubicBezTo>
                            <a:cubicBezTo>
                              <a:pt x="110029" y="1142025"/>
                              <a:pt x="69454" y="57038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vert="horz" lIns="274320" tIns="274320" rIns="274320" bIns="274320" rtlCol="0" anchor="t" anchorCtr="0">
                <a:no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100000"/>
                </a:pPr>
                <a:endParaRPr lang="ru-RU" sz="1800" dirty="0"/>
              </a:p>
            </p:txBody>
          </p:sp>
          <p:cxnSp>
            <p:nvCxnSpPr>
              <p:cNvPr id="40" name="Прямая соединительная линия 39">
                <a:extLst>
                  <a:ext uri="{FF2B5EF4-FFF2-40B4-BE49-F238E27FC236}">
                    <a16:creationId xmlns:a16="http://schemas.microsoft.com/office/drawing/2014/main" id="{17A6FB1E-C81D-D725-D3DF-16ACD76980D4}"/>
                  </a:ext>
                </a:extLst>
              </p:cNvPr>
              <p:cNvCxnSpPr/>
              <p:nvPr/>
            </p:nvCxnSpPr>
            <p:spPr>
              <a:xfrm>
                <a:off x="6606555" y="1685739"/>
                <a:ext cx="5245560" cy="0"/>
              </a:xfrm>
              <a:prstGeom prst="line">
                <a:avLst/>
              </a:prstGeom>
              <a:ln w="38100">
                <a:solidFill>
                  <a:srgbClr val="24499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767246-6084-0915-4D7C-C5B1DDC4FD2C}"/>
                </a:ext>
              </a:extLst>
            </p:cNvPr>
            <p:cNvSpPr txBox="1"/>
            <p:nvPr/>
          </p:nvSpPr>
          <p:spPr>
            <a:xfrm>
              <a:off x="6596009" y="2465809"/>
              <a:ext cx="5010094" cy="394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SzPct val="100000"/>
              </a:pPr>
              <a:r>
                <a:rPr lang="ru-RU" b="1" dirty="0"/>
                <a:t>Сотрудники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722EC0-4210-95B2-D209-4AF3DB434C2F}"/>
                </a:ext>
              </a:extLst>
            </p:cNvPr>
            <p:cNvSpPr txBox="1"/>
            <p:nvPr/>
          </p:nvSpPr>
          <p:spPr>
            <a:xfrm>
              <a:off x="6596009" y="2921288"/>
              <a:ext cx="5010093" cy="985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Хотят сменить профессию или получить дополнительные навыки</a:t>
              </a: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CCA2B32E-2B38-EB84-6D69-D7E6A81D7324}"/>
              </a:ext>
            </a:extLst>
          </p:cNvPr>
          <p:cNvGrpSpPr/>
          <p:nvPr/>
        </p:nvGrpSpPr>
        <p:grpSpPr>
          <a:xfrm>
            <a:off x="8393882" y="4731506"/>
            <a:ext cx="3200400" cy="1687854"/>
            <a:chOff x="6514087" y="2379662"/>
            <a:chExt cx="5245560" cy="1800616"/>
          </a:xfrm>
        </p:grpSpPr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A2129145-ECBF-FF2E-6390-B68A4B976EE5}"/>
                </a:ext>
              </a:extLst>
            </p:cNvPr>
            <p:cNvGrpSpPr/>
            <p:nvPr/>
          </p:nvGrpSpPr>
          <p:grpSpPr>
            <a:xfrm>
              <a:off x="6514087" y="2379662"/>
              <a:ext cx="5245560" cy="1800616"/>
              <a:chOff x="6606555" y="1230260"/>
              <a:chExt cx="5245560" cy="1800616"/>
            </a:xfrm>
          </p:grpSpPr>
          <p:sp>
            <p:nvSpPr>
              <p:cNvPr id="45" name="Текст 3">
                <a:extLst>
                  <a:ext uri="{FF2B5EF4-FFF2-40B4-BE49-F238E27FC236}">
                    <a16:creationId xmlns:a16="http://schemas.microsoft.com/office/drawing/2014/main" id="{41759940-EC26-FBE7-5E94-1D3B67C23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6555" y="1230260"/>
                <a:ext cx="5245560" cy="1800616"/>
              </a:xfrm>
              <a:prstGeom prst="rect">
                <a:avLst/>
              </a:prstGeom>
              <a:ln w="76200" cap="rnd" cmpd="thickThin">
                <a:solidFill>
                  <a:srgbClr val="244999"/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3846798"/>
                          <a:gd name="connsiteY0" fmla="*/ 0 h 1421158"/>
                          <a:gd name="connsiteX1" fmla="*/ 3846798 w 3846798"/>
                          <a:gd name="connsiteY1" fmla="*/ 0 h 1421158"/>
                          <a:gd name="connsiteX2" fmla="*/ 3846798 w 3846798"/>
                          <a:gd name="connsiteY2" fmla="*/ 1421158 h 1421158"/>
                          <a:gd name="connsiteX3" fmla="*/ 0 w 3846798"/>
                          <a:gd name="connsiteY3" fmla="*/ 1421158 h 1421158"/>
                          <a:gd name="connsiteX4" fmla="*/ 0 w 3846798"/>
                          <a:gd name="connsiteY4" fmla="*/ 0 h 14211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46798" h="1421158" fill="none" extrusionOk="0">
                            <a:moveTo>
                              <a:pt x="0" y="0"/>
                            </a:moveTo>
                            <a:cubicBezTo>
                              <a:pt x="1344674" y="-33775"/>
                              <a:pt x="3312980" y="138873"/>
                              <a:pt x="3846798" y="0"/>
                            </a:cubicBezTo>
                            <a:cubicBezTo>
                              <a:pt x="3959352" y="559164"/>
                              <a:pt x="3958283" y="1058830"/>
                              <a:pt x="3846798" y="1421158"/>
                            </a:cubicBezTo>
                            <a:cubicBezTo>
                              <a:pt x="3066604" y="1283828"/>
                              <a:pt x="761831" y="1283302"/>
                              <a:pt x="0" y="1421158"/>
                            </a:cubicBezTo>
                            <a:cubicBezTo>
                              <a:pt x="38800" y="1131065"/>
                              <a:pt x="57974" y="557273"/>
                              <a:pt x="0" y="0"/>
                            </a:cubicBezTo>
                            <a:close/>
                          </a:path>
                          <a:path w="3846798" h="1421158" stroke="0" extrusionOk="0">
                            <a:moveTo>
                              <a:pt x="0" y="0"/>
                            </a:moveTo>
                            <a:cubicBezTo>
                              <a:pt x="1683571" y="-101487"/>
                              <a:pt x="2388992" y="-162162"/>
                              <a:pt x="3846798" y="0"/>
                            </a:cubicBezTo>
                            <a:cubicBezTo>
                              <a:pt x="3719678" y="221187"/>
                              <a:pt x="3921373" y="1182030"/>
                              <a:pt x="3846798" y="1421158"/>
                            </a:cubicBezTo>
                            <a:cubicBezTo>
                              <a:pt x="2624903" y="1471223"/>
                              <a:pt x="1769687" y="1262709"/>
                              <a:pt x="0" y="1421158"/>
                            </a:cubicBezTo>
                            <a:cubicBezTo>
                              <a:pt x="110029" y="1142025"/>
                              <a:pt x="69454" y="57038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vert="horz" lIns="274320" tIns="274320" rIns="274320" bIns="274320" rtlCol="0" anchor="t" anchorCtr="0">
                <a:no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100000"/>
                </a:pPr>
                <a:endParaRPr lang="ru-RU" sz="1800" dirty="0"/>
              </a:p>
            </p:txBody>
          </p:sp>
          <p:cxnSp>
            <p:nvCxnSpPr>
              <p:cNvPr id="46" name="Прямая соединительная линия 45">
                <a:extLst>
                  <a:ext uri="{FF2B5EF4-FFF2-40B4-BE49-F238E27FC236}">
                    <a16:creationId xmlns:a16="http://schemas.microsoft.com/office/drawing/2014/main" id="{60481A8B-335F-7454-595B-D03C6C0921AD}"/>
                  </a:ext>
                </a:extLst>
              </p:cNvPr>
              <p:cNvCxnSpPr/>
              <p:nvPr/>
            </p:nvCxnSpPr>
            <p:spPr>
              <a:xfrm>
                <a:off x="6606555" y="1685739"/>
                <a:ext cx="5245560" cy="0"/>
              </a:xfrm>
              <a:prstGeom prst="line">
                <a:avLst/>
              </a:prstGeom>
              <a:ln w="38100">
                <a:solidFill>
                  <a:srgbClr val="24499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D127E7-50E8-984A-725D-E77AE3B93B40}"/>
                </a:ext>
              </a:extLst>
            </p:cNvPr>
            <p:cNvSpPr txBox="1"/>
            <p:nvPr/>
          </p:nvSpPr>
          <p:spPr>
            <a:xfrm>
              <a:off x="6596009" y="2465809"/>
              <a:ext cx="5010094" cy="394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SzPct val="100000"/>
              </a:pPr>
              <a:r>
                <a:rPr lang="ru-RU" b="1" dirty="0"/>
                <a:t>Искатели нового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EC4B44-7159-5E2F-2839-E025151B4B14}"/>
                </a:ext>
              </a:extLst>
            </p:cNvPr>
            <p:cNvSpPr txBox="1"/>
            <p:nvPr/>
          </p:nvSpPr>
          <p:spPr>
            <a:xfrm>
              <a:off x="6596009" y="2921288"/>
              <a:ext cx="5010093" cy="689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Хотят расширить кругозор и узнать что-то новое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49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996430" cy="777025"/>
          </a:xfrm>
        </p:spPr>
        <p:txBody>
          <a:bodyPr/>
          <a:lstStyle/>
          <a:p>
            <a:r>
              <a:rPr lang="ru-RU" dirty="0"/>
              <a:t>Какие проблемы пользователей мы решаем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575883" cy="488970"/>
          </a:xfrm>
        </p:spPr>
        <p:txBody>
          <a:bodyPr/>
          <a:lstStyle/>
          <a:p>
            <a:r>
              <a:rPr lang="ru-RU" dirty="0"/>
              <a:t>Какие проблемы пользователей мы решаем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12E4A59E-5B03-3F72-5BEF-B7030A980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50655"/>
              </p:ext>
            </p:extLst>
          </p:nvPr>
        </p:nvGraphicFramePr>
        <p:xfrm>
          <a:off x="1262145" y="2446658"/>
          <a:ext cx="9667711" cy="3312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1396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4856315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</a:tblGrid>
              <a:tr h="762796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Проблема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Решение </a:t>
                      </a:r>
                      <a:r>
                        <a:rPr lang="ru-RU" dirty="0">
                          <a:solidFill>
                            <a:srgbClr val="0E2D69"/>
                          </a:solidFill>
                        </a:rPr>
                        <a:t>«</a:t>
                      </a:r>
                      <a:r>
                        <a:rPr lang="ru-RU" dirty="0" err="1">
                          <a:solidFill>
                            <a:srgbClr val="0E2D69"/>
                          </a:solidFill>
                        </a:rPr>
                        <a:t>Workchoice</a:t>
                      </a:r>
                      <a:r>
                        <a:rPr lang="ru-RU" dirty="0">
                          <a:solidFill>
                            <a:srgbClr val="0E2D69"/>
                          </a:solidFill>
                        </a:rPr>
                        <a:t>»</a:t>
                      </a:r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0E2D69"/>
                          </a:solidFill>
                          <a:latin typeface="HSE Sans" panose="02000000000000000000"/>
                        </a:rPr>
                        <a:t> 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0E2D69"/>
                        </a:solidFill>
                        <a:latin typeface="HSE Sans" panose="0200000000000000000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921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sng" dirty="0">
                          <a:latin typeface="HSE Sans" panose="02000000000000000000"/>
                        </a:rPr>
                        <a:t>Профессиональное самоопределение</a:t>
                      </a:r>
                      <a:endParaRPr lang="en-US" sz="1800" u="sng" dirty="0"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/>
                        <a:t>Входное тестирование, рекомендации по курсам, общение с тьютором и студентами мастер-группы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865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sng" dirty="0">
                          <a:latin typeface="HSE Sans" panose="02000000000000000000"/>
                        </a:rPr>
                        <a:t>Демотивация</a:t>
                      </a:r>
                      <a:endParaRPr lang="en-US" sz="1800" u="sng" dirty="0"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Поддержка тьютора, релевантные рекомендации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762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sng" dirty="0">
                          <a:latin typeface="HSE Sans" panose="02000000000000000000"/>
                        </a:rPr>
                        <a:t>Неэффективная занятость</a:t>
                      </a:r>
                      <a:endParaRPr lang="en-US" sz="1800" u="sng" dirty="0"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Обширный каталог курсов разной насыщенности, консультации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55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17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7006704" cy="777025"/>
          </a:xfrm>
        </p:spPr>
        <p:txBody>
          <a:bodyPr/>
          <a:lstStyle/>
          <a:p>
            <a:r>
              <a:rPr lang="ru-RU" dirty="0"/>
              <a:t>Кто наши конкуренты. Чего не хватает в их продуктах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637528" cy="415925"/>
          </a:xfrm>
        </p:spPr>
        <p:txBody>
          <a:bodyPr/>
          <a:lstStyle/>
          <a:p>
            <a:r>
              <a:rPr lang="ru-RU" dirty="0"/>
              <a:t>Кто наши конкуренты. Чего не хватает в их продуктах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B419039E-2BDA-58AE-7B95-28625FC08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28282"/>
              </p:ext>
            </p:extLst>
          </p:nvPr>
        </p:nvGraphicFramePr>
        <p:xfrm>
          <a:off x="585898" y="2097990"/>
          <a:ext cx="9030713" cy="291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843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3380435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3380435">
                  <a:extLst>
                    <a:ext uri="{9D8B030D-6E8A-4147-A177-3AD203B41FA5}">
                      <a16:colId xmlns:a16="http://schemas.microsoft.com/office/drawing/2014/main" val="2556443145"/>
                    </a:ext>
                  </a:extLst>
                </a:gridCol>
              </a:tblGrid>
              <a:tr h="671501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Конкурент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Продукт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Недостатки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810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err="1">
                          <a:latin typeface="HSE Sans" panose="02000000000000000000"/>
                        </a:rPr>
                        <a:t>Skillbox</a:t>
                      </a:r>
                      <a:endParaRPr lang="en-US" sz="1800" u="sng" dirty="0"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/>
                        <a:t>Каталог курсов</a:t>
                      </a:r>
                      <a:r>
                        <a:rPr lang="en-US" sz="1800" dirty="0"/>
                        <a:t> 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Сложность выбора образовательной траектории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761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sng" dirty="0" err="1">
                          <a:latin typeface="HSE Sans" panose="02000000000000000000"/>
                        </a:rPr>
                        <a:t>Нетология</a:t>
                      </a:r>
                      <a:endParaRPr lang="en-US" sz="1800" u="sng" dirty="0"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Каталог профессий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Размер курсов и необходимых вложений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671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sng" dirty="0" err="1">
                          <a:latin typeface="HSE Sans" panose="02000000000000000000"/>
                        </a:rPr>
                        <a:t>Скиллфолио</a:t>
                      </a:r>
                      <a:endParaRPr lang="en-US" sz="1800" u="sng" dirty="0"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Диагностика и развитие мягких навыков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Узкая линейка курсов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5522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65A62E-8EDD-6AAF-0B8E-9B79198EEE33}"/>
              </a:ext>
            </a:extLst>
          </p:cNvPr>
          <p:cNvSpPr txBox="1"/>
          <p:nvPr/>
        </p:nvSpPr>
        <p:spPr>
          <a:xfrm>
            <a:off x="491396" y="5196155"/>
            <a:ext cx="97930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ru-RU" b="1" dirty="0"/>
              <a:t>Преимущества нашего продукта: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Психологическое тестирование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Персональный тьютор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Рекомендации по результатам анализа характера обучения студента</a:t>
            </a:r>
          </a:p>
        </p:txBody>
      </p:sp>
    </p:spTree>
    <p:extLst>
      <p:ext uri="{BB962C8B-B14F-4D97-AF65-F5344CB8AC3E}">
        <p14:creationId xmlns:p14="http://schemas.microsoft.com/office/powerpoint/2010/main" val="63637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852592" cy="777025"/>
          </a:xfrm>
        </p:spPr>
        <p:txBody>
          <a:bodyPr>
            <a:normAutofit/>
          </a:bodyPr>
          <a:lstStyle/>
          <a:p>
            <a:r>
              <a:rPr lang="ru-RU" dirty="0"/>
              <a:t>Как мы строим методологию учебных курсов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Как мы строим методологию учебных курсов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502E295-9FA0-F707-E451-7E8E2B67E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25286"/>
              </p:ext>
            </p:extLst>
          </p:nvPr>
        </p:nvGraphicFramePr>
        <p:xfrm>
          <a:off x="953784" y="2095983"/>
          <a:ext cx="10284432" cy="4255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8144">
                  <a:extLst>
                    <a:ext uri="{9D8B030D-6E8A-4147-A177-3AD203B41FA5}">
                      <a16:colId xmlns:a16="http://schemas.microsoft.com/office/drawing/2014/main" val="413865897"/>
                    </a:ext>
                  </a:extLst>
                </a:gridCol>
                <a:gridCol w="3428144">
                  <a:extLst>
                    <a:ext uri="{9D8B030D-6E8A-4147-A177-3AD203B41FA5}">
                      <a16:colId xmlns:a16="http://schemas.microsoft.com/office/drawing/2014/main" val="2010297954"/>
                    </a:ext>
                  </a:extLst>
                </a:gridCol>
                <a:gridCol w="3428144">
                  <a:extLst>
                    <a:ext uri="{9D8B030D-6E8A-4147-A177-3AD203B41FA5}">
                      <a16:colId xmlns:a16="http://schemas.microsoft.com/office/drawing/2014/main" val="3333417994"/>
                    </a:ext>
                  </a:extLst>
                </a:gridCol>
              </a:tblGrid>
              <a:tr h="6574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Тема</a:t>
                      </a:r>
                      <a:endParaRPr lang="en-US" sz="18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32009" marR="32009" marT="32009" marB="3200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+mn-lt"/>
                        </a:rPr>
                        <a:t>Формы и форматы</a:t>
                      </a:r>
                      <a:endParaRPr lang="en-US" sz="18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+mn-lt"/>
                        </a:rPr>
                        <a:t>Образовательные результаты и способы их проверки</a:t>
                      </a:r>
                      <a:endParaRPr lang="en-US" sz="18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32009" marR="32009" marT="32009" marB="32009"/>
                </a:tc>
                <a:extLst>
                  <a:ext uri="{0D108BD9-81ED-4DB2-BD59-A6C34878D82A}">
                    <a16:rowId xmlns:a16="http://schemas.microsoft.com/office/drawing/2014/main" val="3765208560"/>
                  </a:ext>
                </a:extLst>
              </a:tr>
              <a:tr h="3547819">
                <a:tc>
                  <a:txBody>
                    <a:bodyPr/>
                    <a:lstStyle/>
                    <a:p>
                      <a:r>
                        <a:rPr lang="ru-RU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Курс: 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Интернет - маркетолог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Темы курса:</a:t>
                      </a:r>
                      <a:endParaRPr lang="en-US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Введение в маркетинг;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Сбор данных для целевых аудиторий;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32009" marR="32009" marT="32009" marB="3200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sng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Использование личного наставника (тьютора) для поддержки в ходе курса:</a:t>
                      </a:r>
                      <a:endParaRPr lang="ru-RU" sz="1800" u="none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  <a:p>
                      <a:pPr marL="342900" marR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Проводит мини-консультации с учеником при необходимости;</a:t>
                      </a:r>
                    </a:p>
                    <a:p>
                      <a:pPr marL="342900" marR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800" u="none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sng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Учебный курс: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  <a:p>
                      <a:pPr marL="342900" marR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Видео-лекции по профессии;</a:t>
                      </a:r>
                      <a:r>
                        <a:rPr lang="en-US" sz="18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 </a:t>
                      </a:r>
                      <a:endParaRPr lang="ru-RU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  <a:p>
                      <a:pPr marL="342900" marR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… 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ru-RU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Образовательные результаты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Знает инструменты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диджитал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-продвижения бизнеса, может их описать и применять;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0" indent="0">
                        <a:buNone/>
                      </a:pPr>
                      <a:endParaRPr lang="ru-RU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ru-RU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Способы их проверки: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Решает кейсы по созданию рекламных кампаний для конкретных компаний в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Яндекс.Директ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My.target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009" marR="32009" marT="32009" marB="32009"/>
                </a:tc>
                <a:extLst>
                  <a:ext uri="{0D108BD9-81ED-4DB2-BD59-A6C34878D82A}">
                    <a16:rowId xmlns:a16="http://schemas.microsoft.com/office/drawing/2014/main" val="376677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00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852592" cy="777025"/>
          </a:xfrm>
        </p:spPr>
        <p:txBody>
          <a:bodyPr>
            <a:normAutofit/>
          </a:bodyPr>
          <a:lstStyle/>
          <a:p>
            <a:r>
              <a:rPr lang="ru-RU" dirty="0"/>
              <a:t>Возможные проблемы пользователей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Возможные проблемы пользователей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CA1BE55-0173-C844-061F-E2C156B97029}"/>
              </a:ext>
            </a:extLst>
          </p:cNvPr>
          <p:cNvSpPr txBox="1">
            <a:spLocks/>
          </p:cNvSpPr>
          <p:nvPr/>
        </p:nvSpPr>
        <p:spPr>
          <a:xfrm>
            <a:off x="566960" y="4378657"/>
            <a:ext cx="5245560" cy="1627994"/>
          </a:xfrm>
          <a:prstGeom prst="rect">
            <a:avLst/>
          </a:prstGeom>
          <a:ln w="76200" cap="rnd" cmpd="thickThin">
            <a:solidFill>
              <a:srgbClr val="244999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3846798"/>
                      <a:gd name="connsiteY0" fmla="*/ 0 h 1421158"/>
                      <a:gd name="connsiteX1" fmla="*/ 3846798 w 3846798"/>
                      <a:gd name="connsiteY1" fmla="*/ 0 h 1421158"/>
                      <a:gd name="connsiteX2" fmla="*/ 3846798 w 3846798"/>
                      <a:gd name="connsiteY2" fmla="*/ 1421158 h 1421158"/>
                      <a:gd name="connsiteX3" fmla="*/ 0 w 3846798"/>
                      <a:gd name="connsiteY3" fmla="*/ 1421158 h 1421158"/>
                      <a:gd name="connsiteX4" fmla="*/ 0 w 3846798"/>
                      <a:gd name="connsiteY4" fmla="*/ 0 h 1421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6798" h="1421158" fill="none" extrusionOk="0">
                        <a:moveTo>
                          <a:pt x="0" y="0"/>
                        </a:moveTo>
                        <a:cubicBezTo>
                          <a:pt x="1344674" y="-33775"/>
                          <a:pt x="3312980" y="138873"/>
                          <a:pt x="3846798" y="0"/>
                        </a:cubicBezTo>
                        <a:cubicBezTo>
                          <a:pt x="3959352" y="559164"/>
                          <a:pt x="3958283" y="1058830"/>
                          <a:pt x="3846798" y="1421158"/>
                        </a:cubicBezTo>
                        <a:cubicBezTo>
                          <a:pt x="3066604" y="1283828"/>
                          <a:pt x="761831" y="1283302"/>
                          <a:pt x="0" y="1421158"/>
                        </a:cubicBezTo>
                        <a:cubicBezTo>
                          <a:pt x="38800" y="1131065"/>
                          <a:pt x="57974" y="557273"/>
                          <a:pt x="0" y="0"/>
                        </a:cubicBezTo>
                        <a:close/>
                      </a:path>
                      <a:path w="3846798" h="1421158" stroke="0" extrusionOk="0">
                        <a:moveTo>
                          <a:pt x="0" y="0"/>
                        </a:moveTo>
                        <a:cubicBezTo>
                          <a:pt x="1683571" y="-101487"/>
                          <a:pt x="2388992" y="-162162"/>
                          <a:pt x="3846798" y="0"/>
                        </a:cubicBezTo>
                        <a:cubicBezTo>
                          <a:pt x="3719678" y="221187"/>
                          <a:pt x="3921373" y="1182030"/>
                          <a:pt x="3846798" y="1421158"/>
                        </a:cubicBezTo>
                        <a:cubicBezTo>
                          <a:pt x="2624903" y="1471223"/>
                          <a:pt x="1769687" y="1262709"/>
                          <a:pt x="0" y="1421158"/>
                        </a:cubicBezTo>
                        <a:cubicBezTo>
                          <a:pt x="110029" y="1142025"/>
                          <a:pt x="69454" y="57038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274320" tIns="274320" rIns="274320" bIns="2743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ru-RU" sz="2400" b="1" dirty="0"/>
              <a:t>Плохие отношения с тьютором</a:t>
            </a:r>
            <a:endParaRPr lang="ru-RU" sz="2400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3F83B584-5455-2682-5EF8-7B98F0DB2845}"/>
              </a:ext>
            </a:extLst>
          </p:cNvPr>
          <p:cNvSpPr txBox="1">
            <a:spLocks/>
          </p:cNvSpPr>
          <p:nvPr/>
        </p:nvSpPr>
        <p:spPr>
          <a:xfrm>
            <a:off x="6379480" y="2304490"/>
            <a:ext cx="5245560" cy="1627994"/>
          </a:xfrm>
          <a:prstGeom prst="rect">
            <a:avLst/>
          </a:prstGeom>
          <a:ln w="76200" cap="rnd" cmpd="thickThin">
            <a:solidFill>
              <a:srgbClr val="244999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3846798"/>
                      <a:gd name="connsiteY0" fmla="*/ 0 h 1421158"/>
                      <a:gd name="connsiteX1" fmla="*/ 3846798 w 3846798"/>
                      <a:gd name="connsiteY1" fmla="*/ 0 h 1421158"/>
                      <a:gd name="connsiteX2" fmla="*/ 3846798 w 3846798"/>
                      <a:gd name="connsiteY2" fmla="*/ 1421158 h 1421158"/>
                      <a:gd name="connsiteX3" fmla="*/ 0 w 3846798"/>
                      <a:gd name="connsiteY3" fmla="*/ 1421158 h 1421158"/>
                      <a:gd name="connsiteX4" fmla="*/ 0 w 3846798"/>
                      <a:gd name="connsiteY4" fmla="*/ 0 h 1421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6798" h="1421158" fill="none" extrusionOk="0">
                        <a:moveTo>
                          <a:pt x="0" y="0"/>
                        </a:moveTo>
                        <a:cubicBezTo>
                          <a:pt x="1344674" y="-33775"/>
                          <a:pt x="3312980" y="138873"/>
                          <a:pt x="3846798" y="0"/>
                        </a:cubicBezTo>
                        <a:cubicBezTo>
                          <a:pt x="3959352" y="559164"/>
                          <a:pt x="3958283" y="1058830"/>
                          <a:pt x="3846798" y="1421158"/>
                        </a:cubicBezTo>
                        <a:cubicBezTo>
                          <a:pt x="3066604" y="1283828"/>
                          <a:pt x="761831" y="1283302"/>
                          <a:pt x="0" y="1421158"/>
                        </a:cubicBezTo>
                        <a:cubicBezTo>
                          <a:pt x="38800" y="1131065"/>
                          <a:pt x="57974" y="557273"/>
                          <a:pt x="0" y="0"/>
                        </a:cubicBezTo>
                        <a:close/>
                      </a:path>
                      <a:path w="3846798" h="1421158" stroke="0" extrusionOk="0">
                        <a:moveTo>
                          <a:pt x="0" y="0"/>
                        </a:moveTo>
                        <a:cubicBezTo>
                          <a:pt x="1683571" y="-101487"/>
                          <a:pt x="2388992" y="-162162"/>
                          <a:pt x="3846798" y="0"/>
                        </a:cubicBezTo>
                        <a:cubicBezTo>
                          <a:pt x="3719678" y="221187"/>
                          <a:pt x="3921373" y="1182030"/>
                          <a:pt x="3846798" y="1421158"/>
                        </a:cubicBezTo>
                        <a:cubicBezTo>
                          <a:pt x="2624903" y="1471223"/>
                          <a:pt x="1769687" y="1262709"/>
                          <a:pt x="0" y="1421158"/>
                        </a:cubicBezTo>
                        <a:cubicBezTo>
                          <a:pt x="110029" y="1142025"/>
                          <a:pt x="69454" y="57038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274320" tIns="274320" rIns="274320" bIns="2743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ru-RU" sz="2400" b="1" dirty="0"/>
              <a:t>Платность профессиональных курсов</a:t>
            </a:r>
            <a:endParaRPr lang="ru-RU" sz="2400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DFCD9B71-85E5-74C4-5FD0-0A1A540D67BE}"/>
              </a:ext>
            </a:extLst>
          </p:cNvPr>
          <p:cNvSpPr txBox="1">
            <a:spLocks/>
          </p:cNvSpPr>
          <p:nvPr/>
        </p:nvSpPr>
        <p:spPr>
          <a:xfrm>
            <a:off x="566960" y="2304490"/>
            <a:ext cx="5245560" cy="1627994"/>
          </a:xfrm>
          <a:prstGeom prst="rect">
            <a:avLst/>
          </a:prstGeom>
          <a:ln w="76200" cap="rnd" cmpd="thickThin">
            <a:solidFill>
              <a:srgbClr val="244999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3846798"/>
                      <a:gd name="connsiteY0" fmla="*/ 0 h 1421158"/>
                      <a:gd name="connsiteX1" fmla="*/ 3846798 w 3846798"/>
                      <a:gd name="connsiteY1" fmla="*/ 0 h 1421158"/>
                      <a:gd name="connsiteX2" fmla="*/ 3846798 w 3846798"/>
                      <a:gd name="connsiteY2" fmla="*/ 1421158 h 1421158"/>
                      <a:gd name="connsiteX3" fmla="*/ 0 w 3846798"/>
                      <a:gd name="connsiteY3" fmla="*/ 1421158 h 1421158"/>
                      <a:gd name="connsiteX4" fmla="*/ 0 w 3846798"/>
                      <a:gd name="connsiteY4" fmla="*/ 0 h 1421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6798" h="1421158" fill="none" extrusionOk="0">
                        <a:moveTo>
                          <a:pt x="0" y="0"/>
                        </a:moveTo>
                        <a:cubicBezTo>
                          <a:pt x="1344674" y="-33775"/>
                          <a:pt x="3312980" y="138873"/>
                          <a:pt x="3846798" y="0"/>
                        </a:cubicBezTo>
                        <a:cubicBezTo>
                          <a:pt x="3959352" y="559164"/>
                          <a:pt x="3958283" y="1058830"/>
                          <a:pt x="3846798" y="1421158"/>
                        </a:cubicBezTo>
                        <a:cubicBezTo>
                          <a:pt x="3066604" y="1283828"/>
                          <a:pt x="761831" y="1283302"/>
                          <a:pt x="0" y="1421158"/>
                        </a:cubicBezTo>
                        <a:cubicBezTo>
                          <a:pt x="38800" y="1131065"/>
                          <a:pt x="57974" y="557273"/>
                          <a:pt x="0" y="0"/>
                        </a:cubicBezTo>
                        <a:close/>
                      </a:path>
                      <a:path w="3846798" h="1421158" stroke="0" extrusionOk="0">
                        <a:moveTo>
                          <a:pt x="0" y="0"/>
                        </a:moveTo>
                        <a:cubicBezTo>
                          <a:pt x="1683571" y="-101487"/>
                          <a:pt x="2388992" y="-162162"/>
                          <a:pt x="3846798" y="0"/>
                        </a:cubicBezTo>
                        <a:cubicBezTo>
                          <a:pt x="3719678" y="221187"/>
                          <a:pt x="3921373" y="1182030"/>
                          <a:pt x="3846798" y="1421158"/>
                        </a:cubicBezTo>
                        <a:cubicBezTo>
                          <a:pt x="2624903" y="1471223"/>
                          <a:pt x="1769687" y="1262709"/>
                          <a:pt x="0" y="1421158"/>
                        </a:cubicBezTo>
                        <a:cubicBezTo>
                          <a:pt x="110029" y="1142025"/>
                          <a:pt x="69454" y="57038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274320" tIns="274320" rIns="274320" bIns="2743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ru-RU" sz="2400" b="1" dirty="0"/>
              <a:t>Отсеивание пользователей при предварительной регистрации на психологическое тестирование</a:t>
            </a:r>
            <a:endParaRPr lang="ru-RU" sz="2400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D8D5411C-E29B-8C59-91DB-DA4F19B2EC76}"/>
              </a:ext>
            </a:extLst>
          </p:cNvPr>
          <p:cNvSpPr txBox="1">
            <a:spLocks/>
          </p:cNvSpPr>
          <p:nvPr/>
        </p:nvSpPr>
        <p:spPr>
          <a:xfrm>
            <a:off x="6379480" y="4378657"/>
            <a:ext cx="5245560" cy="1627994"/>
          </a:xfrm>
          <a:prstGeom prst="rect">
            <a:avLst/>
          </a:prstGeom>
          <a:ln w="76200" cap="rnd" cmpd="thickThin">
            <a:solidFill>
              <a:srgbClr val="244999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3846798"/>
                      <a:gd name="connsiteY0" fmla="*/ 0 h 1421158"/>
                      <a:gd name="connsiteX1" fmla="*/ 3846798 w 3846798"/>
                      <a:gd name="connsiteY1" fmla="*/ 0 h 1421158"/>
                      <a:gd name="connsiteX2" fmla="*/ 3846798 w 3846798"/>
                      <a:gd name="connsiteY2" fmla="*/ 1421158 h 1421158"/>
                      <a:gd name="connsiteX3" fmla="*/ 0 w 3846798"/>
                      <a:gd name="connsiteY3" fmla="*/ 1421158 h 1421158"/>
                      <a:gd name="connsiteX4" fmla="*/ 0 w 3846798"/>
                      <a:gd name="connsiteY4" fmla="*/ 0 h 1421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6798" h="1421158" fill="none" extrusionOk="0">
                        <a:moveTo>
                          <a:pt x="0" y="0"/>
                        </a:moveTo>
                        <a:cubicBezTo>
                          <a:pt x="1344674" y="-33775"/>
                          <a:pt x="3312980" y="138873"/>
                          <a:pt x="3846798" y="0"/>
                        </a:cubicBezTo>
                        <a:cubicBezTo>
                          <a:pt x="3959352" y="559164"/>
                          <a:pt x="3958283" y="1058830"/>
                          <a:pt x="3846798" y="1421158"/>
                        </a:cubicBezTo>
                        <a:cubicBezTo>
                          <a:pt x="3066604" y="1283828"/>
                          <a:pt x="761831" y="1283302"/>
                          <a:pt x="0" y="1421158"/>
                        </a:cubicBezTo>
                        <a:cubicBezTo>
                          <a:pt x="38800" y="1131065"/>
                          <a:pt x="57974" y="557273"/>
                          <a:pt x="0" y="0"/>
                        </a:cubicBezTo>
                        <a:close/>
                      </a:path>
                      <a:path w="3846798" h="1421158" stroke="0" extrusionOk="0">
                        <a:moveTo>
                          <a:pt x="0" y="0"/>
                        </a:moveTo>
                        <a:cubicBezTo>
                          <a:pt x="1683571" y="-101487"/>
                          <a:pt x="2388992" y="-162162"/>
                          <a:pt x="3846798" y="0"/>
                        </a:cubicBezTo>
                        <a:cubicBezTo>
                          <a:pt x="3719678" y="221187"/>
                          <a:pt x="3921373" y="1182030"/>
                          <a:pt x="3846798" y="1421158"/>
                        </a:cubicBezTo>
                        <a:cubicBezTo>
                          <a:pt x="2624903" y="1471223"/>
                          <a:pt x="1769687" y="1262709"/>
                          <a:pt x="0" y="1421158"/>
                        </a:cubicBezTo>
                        <a:cubicBezTo>
                          <a:pt x="110029" y="1142025"/>
                          <a:pt x="69454" y="57038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274320" tIns="274320" rIns="274320" bIns="2743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ru-RU" sz="2400" b="1" dirty="0"/>
              <a:t>Некачественные учебные курсы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4998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Механики и инструменты – как мы отвечаем на вызовы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Механики и инструменты – как мы отвечаем на вызовы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7B00FF2-6929-F352-06B6-66F413D205ED}"/>
              </a:ext>
            </a:extLst>
          </p:cNvPr>
          <p:cNvGrpSpPr/>
          <p:nvPr/>
        </p:nvGrpSpPr>
        <p:grpSpPr>
          <a:xfrm>
            <a:off x="8709148" y="3582938"/>
            <a:ext cx="2373331" cy="1068512"/>
            <a:chOff x="6259892" y="2871627"/>
            <a:chExt cx="2876764" cy="1695236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447CC7F0-07F9-168D-C0C3-282C913C8BF9}"/>
                </a:ext>
              </a:extLst>
            </p:cNvPr>
            <p:cNvSpPr/>
            <p:nvPr/>
          </p:nvSpPr>
          <p:spPr>
            <a:xfrm>
              <a:off x="6259892" y="2871627"/>
              <a:ext cx="2876764" cy="1695236"/>
            </a:xfrm>
            <a:prstGeom prst="ellipse">
              <a:avLst/>
            </a:prstGeom>
            <a:noFill/>
            <a:ln w="38100">
              <a:solidFill>
                <a:srgbClr val="24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A6DD5-1BD2-2950-5307-709732102A23}"/>
                </a:ext>
              </a:extLst>
            </p:cNvPr>
            <p:cNvSpPr txBox="1"/>
            <p:nvPr/>
          </p:nvSpPr>
          <p:spPr>
            <a:xfrm>
              <a:off x="6744144" y="3192890"/>
              <a:ext cx="1830666" cy="102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HSE Sans" panose="02000000000000000000" pitchFamily="2" charset="0"/>
                </a:rPr>
                <a:t>Элементы контроля</a:t>
              </a:r>
              <a:endParaRPr lang="en-US" dirty="0">
                <a:latin typeface="HSE Sans" panose="02000000000000000000" pitchFamily="2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4AFEF2A-89E2-CCEE-8DD4-AD1165AC428B}"/>
              </a:ext>
            </a:extLst>
          </p:cNvPr>
          <p:cNvGrpSpPr/>
          <p:nvPr/>
        </p:nvGrpSpPr>
        <p:grpSpPr>
          <a:xfrm>
            <a:off x="6794494" y="2264432"/>
            <a:ext cx="2373331" cy="1068511"/>
            <a:chOff x="5715857" y="2757337"/>
            <a:chExt cx="2373331" cy="1068511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6EC77315-0485-82A5-FAA2-9C2AC25126BE}"/>
                </a:ext>
              </a:extLst>
            </p:cNvPr>
            <p:cNvGrpSpPr/>
            <p:nvPr/>
          </p:nvGrpSpPr>
          <p:grpSpPr>
            <a:xfrm>
              <a:off x="5715857" y="2757337"/>
              <a:ext cx="2373331" cy="1068511"/>
              <a:chOff x="6259892" y="2871627"/>
              <a:chExt cx="2876764" cy="1695236"/>
            </a:xfrm>
          </p:grpSpPr>
          <p:sp>
            <p:nvSpPr>
              <p:cNvPr id="18" name="Овал 17">
                <a:extLst>
                  <a:ext uri="{FF2B5EF4-FFF2-40B4-BE49-F238E27FC236}">
                    <a16:creationId xmlns:a16="http://schemas.microsoft.com/office/drawing/2014/main" id="{BC4E8EC7-977F-3D58-980E-215F4621AA9C}"/>
                  </a:ext>
                </a:extLst>
              </p:cNvPr>
              <p:cNvSpPr/>
              <p:nvPr/>
            </p:nvSpPr>
            <p:spPr>
              <a:xfrm>
                <a:off x="6259892" y="2871627"/>
                <a:ext cx="2876764" cy="1695236"/>
              </a:xfrm>
              <a:prstGeom prst="ellipse">
                <a:avLst/>
              </a:prstGeom>
              <a:noFill/>
              <a:ln w="38100">
                <a:solidFill>
                  <a:srgbClr val="244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35F055-0350-BA50-6997-D24C6328F77E}"/>
                  </a:ext>
                </a:extLst>
              </p:cNvPr>
              <p:cNvSpPr txBox="1"/>
              <p:nvPr/>
            </p:nvSpPr>
            <p:spPr>
              <a:xfrm>
                <a:off x="6720671" y="3130539"/>
                <a:ext cx="2352784" cy="488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en-US" sz="1400" dirty="0">
                  <a:solidFill>
                    <a:srgbClr val="485E8C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ACFEC2-3069-4A4D-6A13-4DDB3B74F645}"/>
                </a:ext>
              </a:extLst>
            </p:cNvPr>
            <p:cNvSpPr txBox="1"/>
            <p:nvPr/>
          </p:nvSpPr>
          <p:spPr>
            <a:xfrm>
              <a:off x="5930116" y="2821036"/>
              <a:ext cx="1941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HSE Sans" panose="02000000000000000000" pitchFamily="2" charset="0"/>
                </a:rPr>
                <a:t>Входное психологическое тестирование</a:t>
              </a:r>
              <a:endParaRPr lang="en-US" dirty="0">
                <a:latin typeface="HSE Sans" panose="02000000000000000000" pitchFamily="2" charset="0"/>
              </a:endParaRPr>
            </a:p>
          </p:txBody>
        </p:sp>
      </p:grpSp>
      <p:sp>
        <p:nvSpPr>
          <p:cNvPr id="21" name="Овал 20">
            <a:extLst>
              <a:ext uri="{FF2B5EF4-FFF2-40B4-BE49-F238E27FC236}">
                <a16:creationId xmlns:a16="http://schemas.microsoft.com/office/drawing/2014/main" id="{9EA23774-C950-3DE5-7BAC-0E994E9214C0}"/>
              </a:ext>
            </a:extLst>
          </p:cNvPr>
          <p:cNvSpPr/>
          <p:nvPr/>
        </p:nvSpPr>
        <p:spPr>
          <a:xfrm>
            <a:off x="5921168" y="3953416"/>
            <a:ext cx="182880" cy="182880"/>
          </a:xfrm>
          <a:prstGeom prst="ellipse">
            <a:avLst/>
          </a:prstGeom>
          <a:solidFill>
            <a:srgbClr val="244999"/>
          </a:solidFill>
          <a:ln>
            <a:solidFill>
              <a:srgbClr val="244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01B5913-76D3-8A74-3AF8-A2DFB027BDE6}"/>
              </a:ext>
            </a:extLst>
          </p:cNvPr>
          <p:cNvGrpSpPr/>
          <p:nvPr/>
        </p:nvGrpSpPr>
        <p:grpSpPr>
          <a:xfrm>
            <a:off x="2953249" y="5103937"/>
            <a:ext cx="2373331" cy="1068512"/>
            <a:chOff x="6259892" y="2871627"/>
            <a:chExt cx="2876764" cy="1695236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BB328A11-FCEB-9394-F166-64961B706E70}"/>
                </a:ext>
              </a:extLst>
            </p:cNvPr>
            <p:cNvSpPr/>
            <p:nvPr/>
          </p:nvSpPr>
          <p:spPr>
            <a:xfrm>
              <a:off x="6259892" y="2871627"/>
              <a:ext cx="2876764" cy="1695236"/>
            </a:xfrm>
            <a:prstGeom prst="ellipse">
              <a:avLst/>
            </a:prstGeom>
            <a:noFill/>
            <a:ln w="38100">
              <a:solidFill>
                <a:srgbClr val="24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86C631-129C-5C35-1F4E-403E3F1857FB}"/>
                </a:ext>
              </a:extLst>
            </p:cNvPr>
            <p:cNvSpPr txBox="1"/>
            <p:nvPr/>
          </p:nvSpPr>
          <p:spPr>
            <a:xfrm>
              <a:off x="6751956" y="2950860"/>
              <a:ext cx="1830666" cy="146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HSE Sans" panose="02000000000000000000" pitchFamily="2" charset="0"/>
                </a:rPr>
                <a:t>Личный кабинет пользователя</a:t>
              </a:r>
              <a:endParaRPr lang="en-US" dirty="0">
                <a:latin typeface="HSE Sans" panose="02000000000000000000" pitchFamily="2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F51984B-0534-D26A-BF36-484A6461C877}"/>
              </a:ext>
            </a:extLst>
          </p:cNvPr>
          <p:cNvGrpSpPr/>
          <p:nvPr/>
        </p:nvGrpSpPr>
        <p:grpSpPr>
          <a:xfrm>
            <a:off x="6865420" y="5103938"/>
            <a:ext cx="2373331" cy="1068512"/>
            <a:chOff x="6259892" y="2871627"/>
            <a:chExt cx="2876764" cy="1695236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42242019-59ED-695E-E134-2CFCC28F7F91}"/>
                </a:ext>
              </a:extLst>
            </p:cNvPr>
            <p:cNvSpPr/>
            <p:nvPr/>
          </p:nvSpPr>
          <p:spPr>
            <a:xfrm>
              <a:off x="6259892" y="2871627"/>
              <a:ext cx="2876764" cy="1695236"/>
            </a:xfrm>
            <a:prstGeom prst="ellipse">
              <a:avLst/>
            </a:prstGeom>
            <a:noFill/>
            <a:ln w="38100">
              <a:solidFill>
                <a:srgbClr val="24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CFA422-78D2-A1A6-5E5C-CBF14437B33B}"/>
                </a:ext>
              </a:extLst>
            </p:cNvPr>
            <p:cNvSpPr txBox="1"/>
            <p:nvPr/>
          </p:nvSpPr>
          <p:spPr>
            <a:xfrm>
              <a:off x="6780525" y="3137929"/>
              <a:ext cx="2005888" cy="102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HSE Sans" panose="02000000000000000000" pitchFamily="2" charset="0"/>
                </a:rPr>
                <a:t>Элементы геймификации</a:t>
              </a:r>
              <a:endParaRPr lang="en-US" dirty="0">
                <a:latin typeface="HSE Sans" panose="02000000000000000000" pitchFamily="2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EC1C40F-DEAC-9AC3-7978-3153CC8DDCA6}"/>
              </a:ext>
            </a:extLst>
          </p:cNvPr>
          <p:cNvGrpSpPr/>
          <p:nvPr/>
        </p:nvGrpSpPr>
        <p:grpSpPr>
          <a:xfrm>
            <a:off x="1109521" y="3602045"/>
            <a:ext cx="2373331" cy="1068511"/>
            <a:chOff x="5715856" y="2757337"/>
            <a:chExt cx="2373331" cy="1068511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C41CC906-2C7A-B6C1-93F8-798E581EA37B}"/>
                </a:ext>
              </a:extLst>
            </p:cNvPr>
            <p:cNvSpPr/>
            <p:nvPr/>
          </p:nvSpPr>
          <p:spPr>
            <a:xfrm>
              <a:off x="5715856" y="2757337"/>
              <a:ext cx="2373331" cy="1068511"/>
            </a:xfrm>
            <a:prstGeom prst="ellipse">
              <a:avLst/>
            </a:prstGeom>
            <a:noFill/>
            <a:ln w="38100">
              <a:solidFill>
                <a:srgbClr val="24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693A80-2F30-C71C-A49E-B660EBC8E962}"/>
                </a:ext>
              </a:extLst>
            </p:cNvPr>
            <p:cNvSpPr txBox="1"/>
            <p:nvPr/>
          </p:nvSpPr>
          <p:spPr>
            <a:xfrm>
              <a:off x="5877563" y="2922950"/>
              <a:ext cx="1941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HSE Sans" panose="02000000000000000000" pitchFamily="2" charset="0"/>
                </a:rPr>
                <a:t>Элементы сообщества</a:t>
              </a:r>
              <a:endParaRPr lang="en-US" dirty="0">
                <a:latin typeface="HSE Sans" panose="02000000000000000000" pitchFamily="2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4760EC3-3ECE-F590-F06B-F2EAAC7F03C0}"/>
              </a:ext>
            </a:extLst>
          </p:cNvPr>
          <p:cNvGrpSpPr/>
          <p:nvPr/>
        </p:nvGrpSpPr>
        <p:grpSpPr>
          <a:xfrm>
            <a:off x="3024177" y="2264754"/>
            <a:ext cx="2373331" cy="1068512"/>
            <a:chOff x="6259892" y="2871627"/>
            <a:chExt cx="2876764" cy="1695236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089341F4-5CE4-82EB-AF26-B3CF65FEBAF3}"/>
                </a:ext>
              </a:extLst>
            </p:cNvPr>
            <p:cNvSpPr/>
            <p:nvPr/>
          </p:nvSpPr>
          <p:spPr>
            <a:xfrm>
              <a:off x="6259892" y="2871627"/>
              <a:ext cx="2876764" cy="1695236"/>
            </a:xfrm>
            <a:prstGeom prst="ellipse">
              <a:avLst/>
            </a:prstGeom>
            <a:noFill/>
            <a:ln w="38100">
              <a:solidFill>
                <a:srgbClr val="24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55C860-F2FD-B538-8603-A4431AB0BC0A}"/>
                </a:ext>
              </a:extLst>
            </p:cNvPr>
            <p:cNvSpPr txBox="1"/>
            <p:nvPr/>
          </p:nvSpPr>
          <p:spPr>
            <a:xfrm>
              <a:off x="6598623" y="2967538"/>
              <a:ext cx="2199300" cy="146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HSE Sans" panose="02000000000000000000" pitchFamily="2" charset="0"/>
                </a:rPr>
                <a:t>Использование личных наставников</a:t>
              </a:r>
              <a:endParaRPr lang="en-US" dirty="0">
                <a:latin typeface="HSE Sans" panose="02000000000000000000" pitchFamily="2" charset="0"/>
              </a:endParaRPr>
            </a:p>
          </p:txBody>
        </p:sp>
      </p:grp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0665AA3-AD09-2633-7939-B9F6E9A04C0F}"/>
              </a:ext>
            </a:extLst>
          </p:cNvPr>
          <p:cNvCxnSpPr>
            <a:cxnSpLocks/>
            <a:stCxn id="38" idx="5"/>
            <a:endCxn id="21" idx="5"/>
          </p:cNvCxnSpPr>
          <p:nvPr/>
        </p:nvCxnSpPr>
        <p:spPr>
          <a:xfrm>
            <a:off x="5049942" y="3176786"/>
            <a:ext cx="1027324" cy="932728"/>
          </a:xfrm>
          <a:prstGeom prst="line">
            <a:avLst/>
          </a:prstGeom>
          <a:ln w="38100">
            <a:solidFill>
              <a:srgbClr val="244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20BBC0B8-3214-5B95-97D3-4366858D53E9}"/>
              </a:ext>
            </a:extLst>
          </p:cNvPr>
          <p:cNvCxnSpPr>
            <a:cxnSpLocks/>
            <a:stCxn id="18" idx="3"/>
            <a:endCxn id="21" idx="7"/>
          </p:cNvCxnSpPr>
          <p:nvPr/>
        </p:nvCxnSpPr>
        <p:spPr>
          <a:xfrm flipH="1">
            <a:off x="6077266" y="3176463"/>
            <a:ext cx="1064794" cy="803735"/>
          </a:xfrm>
          <a:prstGeom prst="line">
            <a:avLst/>
          </a:prstGeom>
          <a:ln w="38100">
            <a:solidFill>
              <a:srgbClr val="244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12758B9-AEBE-5355-0580-5CFEF14354A2}"/>
              </a:ext>
            </a:extLst>
          </p:cNvPr>
          <p:cNvCxnSpPr>
            <a:cxnSpLocks/>
            <a:stCxn id="21" idx="7"/>
            <a:endCxn id="27" idx="7"/>
          </p:cNvCxnSpPr>
          <p:nvPr/>
        </p:nvCxnSpPr>
        <p:spPr>
          <a:xfrm flipH="1">
            <a:off x="4979014" y="3980198"/>
            <a:ext cx="1098252" cy="1280219"/>
          </a:xfrm>
          <a:prstGeom prst="line">
            <a:avLst/>
          </a:prstGeom>
          <a:ln w="38100">
            <a:solidFill>
              <a:srgbClr val="244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C480EAE-8888-CE1C-287A-03DDC9EA276B}"/>
              </a:ext>
            </a:extLst>
          </p:cNvPr>
          <p:cNvCxnSpPr>
            <a:cxnSpLocks/>
            <a:stCxn id="21" idx="5"/>
            <a:endCxn id="30" idx="1"/>
          </p:cNvCxnSpPr>
          <p:nvPr/>
        </p:nvCxnSpPr>
        <p:spPr>
          <a:xfrm>
            <a:off x="6077266" y="4109514"/>
            <a:ext cx="1135720" cy="1150904"/>
          </a:xfrm>
          <a:prstGeom prst="line">
            <a:avLst/>
          </a:prstGeom>
          <a:ln w="38100">
            <a:solidFill>
              <a:srgbClr val="244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405F1AAF-5EC5-5424-5EC2-812ED329E9B3}"/>
              </a:ext>
            </a:extLst>
          </p:cNvPr>
          <p:cNvCxnSpPr>
            <a:cxnSpLocks/>
            <a:stCxn id="21" idx="6"/>
            <a:endCxn id="35" idx="6"/>
          </p:cNvCxnSpPr>
          <p:nvPr/>
        </p:nvCxnSpPr>
        <p:spPr>
          <a:xfrm flipH="1">
            <a:off x="3482852" y="4044856"/>
            <a:ext cx="2621196" cy="91445"/>
          </a:xfrm>
          <a:prstGeom prst="line">
            <a:avLst/>
          </a:prstGeom>
          <a:ln w="38100">
            <a:solidFill>
              <a:srgbClr val="244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24CB2A6D-F210-3EE2-B921-AC83B5375316}"/>
              </a:ext>
            </a:extLst>
          </p:cNvPr>
          <p:cNvCxnSpPr>
            <a:cxnSpLocks/>
            <a:stCxn id="15" idx="2"/>
            <a:endCxn id="21" idx="2"/>
          </p:cNvCxnSpPr>
          <p:nvPr/>
        </p:nvCxnSpPr>
        <p:spPr>
          <a:xfrm flipH="1" flipV="1">
            <a:off x="5921168" y="4044856"/>
            <a:ext cx="2787980" cy="72338"/>
          </a:xfrm>
          <a:prstGeom prst="line">
            <a:avLst/>
          </a:prstGeom>
          <a:ln w="38100">
            <a:solidFill>
              <a:srgbClr val="244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9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Другая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1027</Words>
  <Application>Microsoft Office PowerPoint</Application>
  <PresentationFormat>Широкоэкранный</PresentationFormat>
  <Paragraphs>179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HSE Sans</vt:lpstr>
      <vt:lpstr>Wingdings</vt:lpstr>
      <vt:lpstr>Office Theme</vt:lpstr>
      <vt:lpstr>Онлайн-сервис для развития образовательной траектории «Workchoice»</vt:lpstr>
      <vt:lpstr>Платформа «Workchoice»  – что она предоставляет</vt:lpstr>
      <vt:lpstr>Почему «Workchoice» актуален </vt:lpstr>
      <vt:lpstr>Кому нужна платформа «Workchoice» </vt:lpstr>
      <vt:lpstr>Какие проблемы пользователей мы решаем</vt:lpstr>
      <vt:lpstr>Кто наши конкуренты. Чего не хватает в их продуктах</vt:lpstr>
      <vt:lpstr>Как мы строим методологию учебных курсов </vt:lpstr>
      <vt:lpstr>Возможные проблемы пользователей</vt:lpstr>
      <vt:lpstr>Механики и инструменты – как мы отвечаем на вызовы</vt:lpstr>
      <vt:lpstr>Механики и инструменты. Пример механики </vt:lpstr>
      <vt:lpstr>Управление продуктом. Используемые метрики</vt:lpstr>
      <vt:lpstr>Взаимосвязь метрик. Иерархия</vt:lpstr>
      <vt:lpstr>Мониторинг показателей. Использование дашборда </vt:lpstr>
      <vt:lpstr>Прототип продукта</vt:lpstr>
      <vt:lpstr>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Петелин Александр Сергеевич</cp:lastModifiedBy>
  <cp:revision>44</cp:revision>
  <cp:lastPrinted>2021-11-11T13:08:42Z</cp:lastPrinted>
  <dcterms:created xsi:type="dcterms:W3CDTF">2021-11-11T08:52:47Z</dcterms:created>
  <dcterms:modified xsi:type="dcterms:W3CDTF">2022-06-22T09:14:39Z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