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 id="2147484204" r:id="rId2"/>
  </p:sldMasterIdLst>
  <p:notesMasterIdLst>
    <p:notesMasterId r:id="rId33"/>
  </p:notesMasterIdLst>
  <p:handoutMasterIdLst>
    <p:handoutMasterId r:id="rId34"/>
  </p:handoutMasterIdLst>
  <p:sldIdLst>
    <p:sldId id="256" r:id="rId3"/>
    <p:sldId id="779" r:id="rId4"/>
    <p:sldId id="780" r:id="rId5"/>
    <p:sldId id="529" r:id="rId6"/>
    <p:sldId id="609" r:id="rId7"/>
    <p:sldId id="610" r:id="rId8"/>
    <p:sldId id="611" r:id="rId9"/>
    <p:sldId id="612" r:id="rId10"/>
    <p:sldId id="613" r:id="rId11"/>
    <p:sldId id="614" r:id="rId12"/>
    <p:sldId id="615" r:id="rId13"/>
    <p:sldId id="618" r:id="rId14"/>
    <p:sldId id="628" r:id="rId15"/>
    <p:sldId id="622" r:id="rId16"/>
    <p:sldId id="623" r:id="rId17"/>
    <p:sldId id="624" r:id="rId18"/>
    <p:sldId id="625" r:id="rId19"/>
    <p:sldId id="627" r:id="rId20"/>
    <p:sldId id="629" r:id="rId21"/>
    <p:sldId id="630" r:id="rId22"/>
    <p:sldId id="776" r:id="rId23"/>
    <p:sldId id="778" r:id="rId24"/>
    <p:sldId id="632" r:id="rId25"/>
    <p:sldId id="633" r:id="rId26"/>
    <p:sldId id="634" r:id="rId27"/>
    <p:sldId id="777" r:id="rId28"/>
    <p:sldId id="635" r:id="rId29"/>
    <p:sldId id="636" r:id="rId30"/>
    <p:sldId id="637" r:id="rId31"/>
    <p:sldId id="775" r:id="rId32"/>
  </p:sldIdLst>
  <p:sldSz cx="14630400" cy="8229600"/>
  <p:notesSz cx="6858000" cy="9144000"/>
  <p:defaultTextStyle>
    <a:defPPr>
      <a:defRPr lang="en-US"/>
    </a:defPPr>
    <a:lvl1pPr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1pPr>
    <a:lvl2pPr marL="652463" indent="-195263"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2pPr>
    <a:lvl3pPr marL="1304925" indent="-39052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3pPr>
    <a:lvl4pPr marL="1958975" indent="-58737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4pPr>
    <a:lvl5pPr marL="2611438" indent="-782638"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5pPr>
    <a:lvl6pPr marL="2286000" algn="l" defTabSz="457200" rtl="0" eaLnBrk="1" latinLnBrk="0" hangingPunct="1">
      <a:defRPr sz="2600" kern="1200">
        <a:solidFill>
          <a:schemeClr val="tx1"/>
        </a:solidFill>
        <a:latin typeface="Gill Sans MT" charset="0"/>
        <a:ea typeface="ＭＳ Ｐゴシック" charset="0"/>
        <a:cs typeface="ＭＳ Ｐゴシック" charset="0"/>
      </a:defRPr>
    </a:lvl6pPr>
    <a:lvl7pPr marL="2743200" algn="l" defTabSz="457200" rtl="0" eaLnBrk="1" latinLnBrk="0" hangingPunct="1">
      <a:defRPr sz="2600" kern="1200">
        <a:solidFill>
          <a:schemeClr val="tx1"/>
        </a:solidFill>
        <a:latin typeface="Gill Sans MT" charset="0"/>
        <a:ea typeface="ＭＳ Ｐゴシック" charset="0"/>
        <a:cs typeface="ＭＳ Ｐゴシック" charset="0"/>
      </a:defRPr>
    </a:lvl7pPr>
    <a:lvl8pPr marL="3200400" algn="l" defTabSz="457200" rtl="0" eaLnBrk="1" latinLnBrk="0" hangingPunct="1">
      <a:defRPr sz="2600" kern="1200">
        <a:solidFill>
          <a:schemeClr val="tx1"/>
        </a:solidFill>
        <a:latin typeface="Gill Sans MT" charset="0"/>
        <a:ea typeface="ＭＳ Ｐゴシック" charset="0"/>
        <a:cs typeface="ＭＳ Ｐゴシック" charset="0"/>
      </a:defRPr>
    </a:lvl8pPr>
    <a:lvl9pPr marL="3657600" algn="l" defTabSz="457200" rtl="0" eaLnBrk="1" latinLnBrk="0" hangingPunct="1">
      <a:defRPr sz="2600" kern="1200">
        <a:solidFill>
          <a:schemeClr val="tx1"/>
        </a:solidFill>
        <a:latin typeface="Gill Sans MT"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181">
          <p15:clr>
            <a:srgbClr val="A4A3A4"/>
          </p15:clr>
        </p15:guide>
        <p15:guide id="2" orient="horz" pos="369">
          <p15:clr>
            <a:srgbClr val="A4A3A4"/>
          </p15:clr>
        </p15:guide>
        <p15:guide id="3" pos="432">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y Cotgreave" initials="AC" lastIdx="12" clrIdx="0">
    <p:extLst>
      <p:ext uri="{19B8F6BF-5375-455C-9EA6-DF929625EA0E}">
        <p15:presenceInfo xmlns:p15="http://schemas.microsoft.com/office/powerpoint/2012/main" userId="S-1-5-21-1674886584-3431957878-314445162-9452" providerId="AD"/>
      </p:ext>
    </p:extLst>
  </p:cmAuthor>
  <p:cmAuthor id="2" name="Jeffrey Shaffer" initials="JS" lastIdx="1" clrIdx="1">
    <p:extLst>
      <p:ext uri="{19B8F6BF-5375-455C-9EA6-DF929625EA0E}">
        <p15:presenceInfo xmlns:p15="http://schemas.microsoft.com/office/powerpoint/2012/main" userId="08729b7e5e2c1c4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201F"/>
    <a:srgbClr val="68090F"/>
    <a:srgbClr val="8F2220"/>
    <a:srgbClr val="A23230"/>
    <a:srgbClr val="E2E1FF"/>
    <a:srgbClr val="C1C0FF"/>
    <a:srgbClr val="FFFFFF"/>
    <a:srgbClr val="BE3600"/>
    <a:srgbClr val="000000"/>
    <a:srgbClr val="B2E4D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48" autoAdjust="0"/>
    <p:restoredTop sz="74710" autoAdjust="0"/>
  </p:normalViewPr>
  <p:slideViewPr>
    <p:cSldViewPr snapToGrid="0" showGuides="1">
      <p:cViewPr varScale="1">
        <p:scale>
          <a:sx n="46" d="100"/>
          <a:sy n="46" d="100"/>
        </p:scale>
        <p:origin x="1128" y="60"/>
      </p:cViewPr>
      <p:guideLst>
        <p:guide orient="horz" pos="1181"/>
        <p:guide orient="horz" pos="369"/>
        <p:guide pos="432"/>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85591767-110F-A243-83F9-36645DAA76CB}" type="datetime1">
              <a:rPr lang="en-US"/>
              <a:pPr>
                <a:defRPr/>
              </a:pPr>
              <a:t>8/1/2017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183AF4F7-31B0-B643-9B95-E1F087EE11A4}" type="slidenum">
              <a:rPr lang="en-US"/>
              <a:pPr>
                <a:defRPr/>
              </a:pPr>
              <a:t>‹#›</a:t>
            </a:fld>
            <a:endParaRPr lang="en-US" dirty="0"/>
          </a:p>
        </p:txBody>
      </p:sp>
    </p:spTree>
    <p:extLst>
      <p:ext uri="{BB962C8B-B14F-4D97-AF65-F5344CB8AC3E}">
        <p14:creationId xmlns:p14="http://schemas.microsoft.com/office/powerpoint/2010/main" val="35355410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7850FBDF-363D-BA4E-BF53-7E974FE76827}" type="datetime1">
              <a:rPr lang="en-US"/>
              <a:pPr>
                <a:defRPr/>
              </a:pPr>
              <a:t>8/1/2017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BE318CCB-9EB4-A04E-B82B-4EF927884A69}" type="slidenum">
              <a:rPr lang="en-US"/>
              <a:pPr>
                <a:defRPr/>
              </a:pPr>
              <a:t>‹#›</a:t>
            </a:fld>
            <a:endParaRPr lang="en-US" dirty="0"/>
          </a:p>
        </p:txBody>
      </p:sp>
    </p:spTree>
    <p:extLst>
      <p:ext uri="{BB962C8B-B14F-4D97-AF65-F5344CB8AC3E}">
        <p14:creationId xmlns:p14="http://schemas.microsoft.com/office/powerpoint/2010/main" val="1518684071"/>
      </p:ext>
    </p:extLst>
  </p:cSld>
  <p:clrMap bg1="lt1" tx1="dk1" bg2="lt2" tx2="dk2" accent1="accent1" accent2="accent2" accent3="accent3" accent4="accent4" accent5="accent5" accent6="accent6" hlink="hlink" folHlink="folHlink"/>
  <p:hf sldNum="0" hdr="0" ftr="0" dt="0"/>
  <p:notesStyle>
    <a:lvl1pPr algn="l" defTabSz="1304925" rtl="0" fontAlgn="base">
      <a:spcBef>
        <a:spcPct val="30000"/>
      </a:spcBef>
      <a:spcAft>
        <a:spcPct val="0"/>
      </a:spcAft>
      <a:defRPr kern="1200">
        <a:solidFill>
          <a:schemeClr val="tx1"/>
        </a:solidFill>
        <a:latin typeface="BentonSans Book"/>
        <a:ea typeface="ＭＳ Ｐゴシック" charset="0"/>
        <a:cs typeface="ＭＳ Ｐゴシック" charset="0"/>
      </a:defRPr>
    </a:lvl1pPr>
    <a:lvl2pPr marL="652463" algn="l" defTabSz="1304925" rtl="0" fontAlgn="base">
      <a:spcBef>
        <a:spcPct val="30000"/>
      </a:spcBef>
      <a:spcAft>
        <a:spcPct val="0"/>
      </a:spcAft>
      <a:defRPr kern="1200">
        <a:solidFill>
          <a:schemeClr val="tx1"/>
        </a:solidFill>
        <a:latin typeface="BentonSans Book"/>
        <a:ea typeface="ＭＳ Ｐゴシック" charset="0"/>
        <a:cs typeface="+mn-cs"/>
      </a:defRPr>
    </a:lvl2pPr>
    <a:lvl3pPr marL="1304925" algn="l" defTabSz="1304925" rtl="0" fontAlgn="base">
      <a:spcBef>
        <a:spcPct val="30000"/>
      </a:spcBef>
      <a:spcAft>
        <a:spcPct val="0"/>
      </a:spcAft>
      <a:defRPr kern="1200">
        <a:solidFill>
          <a:schemeClr val="tx1"/>
        </a:solidFill>
        <a:latin typeface="BentonSans Book"/>
        <a:ea typeface="ＭＳ Ｐゴシック" charset="0"/>
        <a:cs typeface="+mn-cs"/>
      </a:defRPr>
    </a:lvl3pPr>
    <a:lvl4pPr marL="1958975" algn="l" defTabSz="1304925" rtl="0" fontAlgn="base">
      <a:spcBef>
        <a:spcPct val="30000"/>
      </a:spcBef>
      <a:spcAft>
        <a:spcPct val="0"/>
      </a:spcAft>
      <a:defRPr kern="1200">
        <a:solidFill>
          <a:schemeClr val="tx1"/>
        </a:solidFill>
        <a:latin typeface="BentonSans Book"/>
        <a:ea typeface="ＭＳ Ｐゴシック" charset="0"/>
        <a:cs typeface="+mn-cs"/>
      </a:defRPr>
    </a:lvl4pPr>
    <a:lvl5pPr marL="2611438" algn="l" defTabSz="1304925" rtl="0" fontAlgn="base">
      <a:spcBef>
        <a:spcPct val="30000"/>
      </a:spcBef>
      <a:spcAft>
        <a:spcPct val="0"/>
      </a:spcAft>
      <a:defRPr kern="1200">
        <a:solidFill>
          <a:schemeClr val="tx1"/>
        </a:solidFill>
        <a:latin typeface="BentonSans Book"/>
        <a:ea typeface="ＭＳ Ｐゴシック" charset="0"/>
        <a:cs typeface="+mn-cs"/>
      </a:defRPr>
    </a:lvl5pPr>
    <a:lvl6pPr marL="3265550" algn="l" defTabSz="1306221" rtl="0" eaLnBrk="1" latinLnBrk="0" hangingPunct="1">
      <a:defRPr sz="1800" kern="1200">
        <a:solidFill>
          <a:schemeClr val="tx1"/>
        </a:solidFill>
        <a:latin typeface="+mn-lt"/>
        <a:ea typeface="+mn-ea"/>
        <a:cs typeface="+mn-cs"/>
      </a:defRPr>
    </a:lvl6pPr>
    <a:lvl7pPr marL="3918661" algn="l" defTabSz="1306221" rtl="0" eaLnBrk="1" latinLnBrk="0" hangingPunct="1">
      <a:defRPr sz="1800" kern="1200">
        <a:solidFill>
          <a:schemeClr val="tx1"/>
        </a:solidFill>
        <a:latin typeface="+mn-lt"/>
        <a:ea typeface="+mn-ea"/>
        <a:cs typeface="+mn-cs"/>
      </a:defRPr>
    </a:lvl7pPr>
    <a:lvl8pPr marL="4571771" algn="l" defTabSz="1306221" rtl="0" eaLnBrk="1" latinLnBrk="0" hangingPunct="1">
      <a:defRPr sz="1800" kern="1200">
        <a:solidFill>
          <a:schemeClr val="tx1"/>
        </a:solidFill>
        <a:latin typeface="+mn-lt"/>
        <a:ea typeface="+mn-ea"/>
        <a:cs typeface="+mn-cs"/>
      </a:defRPr>
    </a:lvl8pPr>
    <a:lvl9pPr marL="5224882" algn="l" defTabSz="1306221"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www.wikipedia.com/"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en.wikipedia.org/wiki/Statistical_graphic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686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BentonSans Book" charset="0"/>
              </a:rPr>
              <a:t>Title Slide</a:t>
            </a:r>
          </a:p>
        </p:txBody>
      </p:sp>
    </p:spTree>
    <p:extLst>
      <p:ext uri="{BB962C8B-B14F-4D97-AF65-F5344CB8AC3E}">
        <p14:creationId xmlns:p14="http://schemas.microsoft.com/office/powerpoint/2010/main" val="2965945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another example from Recovery.org. If</a:t>
            </a:r>
            <a:r>
              <a:rPr lang="en-US" baseline="0" dirty="0"/>
              <a:t> one 3D exploding pie chart isn’t bad enough, we’ll explode it into another 3D exploding pie chart. Notice what the extra “digital ink” does in this case. The slice in the front of the piece chart will have extra ink, making the slices up front much bigger than the poor slice in the back that does not get the extra “digital ink”. </a:t>
            </a:r>
            <a:endParaRPr lang="en-US" dirty="0"/>
          </a:p>
        </p:txBody>
      </p:sp>
    </p:spTree>
    <p:extLst>
      <p:ext uri="{BB962C8B-B14F-4D97-AF65-F5344CB8AC3E}">
        <p14:creationId xmlns:p14="http://schemas.microsoft.com/office/powerpoint/2010/main" val="2237953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page is no longer online,</a:t>
            </a:r>
            <a:r>
              <a:rPr lang="en-US" baseline="0" dirty="0" smtClean="0"/>
              <a:t> but you can read the post on The Way Back Machine if you are interested. This person decided to visualize Google financial results in a “much more exciting, clear and graphic” way. Let’s see if you agree.</a:t>
            </a:r>
            <a:endParaRPr lang="en-US" dirty="0"/>
          </a:p>
        </p:txBody>
      </p:sp>
    </p:spTree>
    <p:extLst>
      <p:ext uri="{BB962C8B-B14F-4D97-AF65-F5344CB8AC3E}">
        <p14:creationId xmlns:p14="http://schemas.microsoft.com/office/powerpoint/2010/main" val="2762782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Google’s Quarterly Revenue Growth.</a:t>
            </a:r>
            <a:r>
              <a:rPr lang="en-US" baseline="0" dirty="0" smtClean="0"/>
              <a:t> We see lots of issues here. Labels are plotted on top of each other, the color choices are great. The quarters are listed on the bottom on the chart without year, so without the subtitle at the top we would have no idea what years are being displayed. The most interesting things about this one is the y-axis. I’ve never seen someone plot a y-axis in such interesting increments. It’s hard to imagine that plotting in increments of 10.7145% would be useful to anyone and then after using such a precise number to then round to two decimal places on the y-axis and no decimal places on the data labels.</a:t>
            </a:r>
          </a:p>
          <a:p>
            <a:endParaRPr lang="en-US" dirty="0"/>
          </a:p>
        </p:txBody>
      </p:sp>
    </p:spTree>
    <p:extLst>
      <p:ext uri="{BB962C8B-B14F-4D97-AF65-F5344CB8AC3E}">
        <p14:creationId xmlns:p14="http://schemas.microsoft.com/office/powerpoint/2010/main" val="3740483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one goes even further with the data labels. They are plotted on top of everything now.</a:t>
            </a:r>
            <a:endParaRPr lang="en-US" dirty="0"/>
          </a:p>
        </p:txBody>
      </p:sp>
    </p:spTree>
    <p:extLst>
      <p:ext uri="{BB962C8B-B14F-4D97-AF65-F5344CB8AC3E}">
        <p14:creationId xmlns:p14="http://schemas.microsoft.com/office/powerpoint/2010/main" val="802702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finally this one. Even more data labels making it</a:t>
            </a:r>
            <a:r>
              <a:rPr lang="en-US" baseline="0" dirty="0" smtClean="0"/>
              <a:t> impossible to read anything. I particularly like the decision to put the y-axis in units of 1k dollars to avoid adding 3 zeros to those numbers. Why not millions or even billions?</a:t>
            </a:r>
            <a:endParaRPr lang="en-US" dirty="0"/>
          </a:p>
        </p:txBody>
      </p:sp>
    </p:spTree>
    <p:extLst>
      <p:ext uri="{BB962C8B-B14F-4D97-AF65-F5344CB8AC3E}">
        <p14:creationId xmlns:p14="http://schemas.microsoft.com/office/powerpoint/2010/main" val="3714002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this example done by Fox News.  What’s wrong with this one?</a:t>
            </a:r>
          </a:p>
          <a:p>
            <a:endParaRPr lang="en-US" dirty="0"/>
          </a:p>
          <a:p>
            <a:r>
              <a:rPr lang="en-US" dirty="0"/>
              <a:t>[the last point of 8.6% is not plotted correctly. It is plotted as 9%]</a:t>
            </a:r>
          </a:p>
        </p:txBody>
      </p:sp>
    </p:spTree>
    <p:extLst>
      <p:ext uri="{BB962C8B-B14F-4D97-AF65-F5344CB8AC3E}">
        <p14:creationId xmlns:p14="http://schemas.microsoft.com/office/powerpoint/2010/main" val="36492742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comes from SAS and they really should</a:t>
            </a:r>
            <a:r>
              <a:rPr lang="en-US" baseline="0" dirty="0"/>
              <a:t> know better. The numbers here come off the page at you making it impossible to interpret this data. The data visualization community jumped on </a:t>
            </a:r>
            <a:r>
              <a:rPr lang="en-US" baseline="0" dirty="0" smtClean="0"/>
              <a:t>this on. One example</a:t>
            </a:r>
            <a:r>
              <a:rPr lang="en-US" baseline="0" dirty="0"/>
              <a:t> </a:t>
            </a:r>
            <a:r>
              <a:rPr lang="en-US" baseline="0" dirty="0" smtClean="0"/>
              <a:t>is a blog post written by </a:t>
            </a:r>
            <a:r>
              <a:rPr lang="en-US" baseline="0" dirty="0"/>
              <a:t>Stephen Few </a:t>
            </a:r>
            <a:r>
              <a:rPr lang="en-US" baseline="0" dirty="0" smtClean="0"/>
              <a:t>called </a:t>
            </a:r>
            <a:r>
              <a:rPr lang="en-US" baseline="0" dirty="0"/>
              <a:t>“Data Visualization and Dog Food”.</a:t>
            </a:r>
          </a:p>
          <a:p>
            <a:endParaRPr lang="en-US" baseline="0" dirty="0" smtClean="0"/>
          </a:p>
          <a:p>
            <a:r>
              <a:rPr lang="en-US" baseline="0" dirty="0" smtClean="0"/>
              <a:t>Source:</a:t>
            </a:r>
            <a:endParaRPr lang="en-US" baseline="0" dirty="0"/>
          </a:p>
          <a:p>
            <a:r>
              <a:rPr lang="en-US" dirty="0"/>
              <a:t>https://www.perceptualedge.com/blog/?p=410</a:t>
            </a:r>
          </a:p>
          <a:p>
            <a:endParaRPr lang="en-US" dirty="0"/>
          </a:p>
        </p:txBody>
      </p:sp>
    </p:spTree>
    <p:extLst>
      <p:ext uri="{BB962C8B-B14F-4D97-AF65-F5344CB8AC3E}">
        <p14:creationId xmlns:p14="http://schemas.microsoft.com/office/powerpoint/2010/main" val="28145594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SAS updated the graph,</a:t>
            </a:r>
            <a:r>
              <a:rPr lang="en-US" baseline="0" dirty="0"/>
              <a:t> blaming it on </a:t>
            </a:r>
            <a:r>
              <a:rPr lang="en-US" baseline="0" dirty="0" smtClean="0"/>
              <a:t>the marketing department. </a:t>
            </a:r>
            <a:r>
              <a:rPr lang="en-US" baseline="0" dirty="0"/>
              <a:t>This graph and variations of it were then used in future press releases and </a:t>
            </a:r>
            <a:r>
              <a:rPr lang="en-US" baseline="0" dirty="0" smtClean="0"/>
              <a:t>presentations.</a:t>
            </a:r>
            <a:endParaRPr lang="en-US" dirty="0"/>
          </a:p>
        </p:txBody>
      </p:sp>
    </p:spTree>
    <p:extLst>
      <p:ext uri="{BB962C8B-B14F-4D97-AF65-F5344CB8AC3E}">
        <p14:creationId xmlns:p14="http://schemas.microsoft.com/office/powerpoint/2010/main" val="4031411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p>
          <a:p>
            <a:endParaRPr lang="en-US" dirty="0" smtClean="0"/>
          </a:p>
          <a:p>
            <a:r>
              <a:rPr lang="en-US" dirty="0" smtClean="0"/>
              <a:t>In</a:t>
            </a:r>
            <a:r>
              <a:rPr lang="en-US" baseline="0" dirty="0" smtClean="0"/>
              <a:t> this section you will use a famous visualization to have a class discussion about the complexity of data visualization. Some in the class may like the visualization, the level of detail it provides and the many different variables. Others may think it’s too complex. This can be compared to the different levels of details that certain users need in an organization. For example a top level summary for an executive vs. a detailed report for an operations person.</a:t>
            </a:r>
            <a:endParaRPr lang="en-US" dirty="0"/>
          </a:p>
        </p:txBody>
      </p:sp>
    </p:spTree>
    <p:extLst>
      <p:ext uri="{BB962C8B-B14F-4D97-AF65-F5344CB8AC3E}">
        <p14:creationId xmlns:p14="http://schemas.microsoft.com/office/powerpoint/2010/main" val="1240469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304925" rtl="0" eaLnBrk="1" fontAlgn="base" latinLnBrk="0" hangingPunct="1">
              <a:lnSpc>
                <a:spcPct val="100000"/>
              </a:lnSpc>
              <a:spcBef>
                <a:spcPct val="30000"/>
              </a:spcBef>
              <a:spcAft>
                <a:spcPct val="0"/>
              </a:spcAft>
              <a:buClrTx/>
              <a:buSzTx/>
              <a:buFontTx/>
              <a:buNone/>
              <a:tabLst/>
              <a:defRPr/>
            </a:pPr>
            <a:r>
              <a:rPr lang="en-US" sz="1800" dirty="0" smtClean="0"/>
              <a:t>Does anyone</a:t>
            </a:r>
            <a:r>
              <a:rPr lang="en-US" sz="1800" baseline="0" dirty="0" smtClean="0"/>
              <a:t> know what this is?</a:t>
            </a:r>
            <a:endParaRPr lang="en-US" dirty="0" smtClean="0"/>
          </a:p>
          <a:p>
            <a:pPr eaLnBrk="1" hangingPunct="1">
              <a:defRPr/>
            </a:pPr>
            <a:endParaRPr lang="en-US" sz="1800" baseline="0" dirty="0" smtClean="0"/>
          </a:p>
          <a:p>
            <a:pPr eaLnBrk="1" hangingPunct="1">
              <a:defRPr/>
            </a:pPr>
            <a:r>
              <a:rPr lang="en-US" sz="1800" baseline="0" dirty="0" smtClean="0"/>
              <a:t>Edward </a:t>
            </a:r>
            <a:r>
              <a:rPr lang="en-US" sz="1800" baseline="0" dirty="0" err="1" smtClean="0"/>
              <a:t>Tufte</a:t>
            </a:r>
            <a:r>
              <a:rPr lang="en-US" sz="1800" baseline="0" dirty="0" smtClean="0"/>
              <a:t> calls this “Possibly the best statistical graph every done.” Before we discuss this, let’s take a minute to understand it. This is a visualization of Napoleon's Campaign into Russia created by Charles </a:t>
            </a:r>
            <a:r>
              <a:rPr lang="en-US" sz="1800" baseline="0" dirty="0" err="1" smtClean="0"/>
              <a:t>Minard</a:t>
            </a:r>
            <a:r>
              <a:rPr lang="en-US" sz="1800" baseline="0" dirty="0" smtClean="0"/>
              <a:t>. The size of the bar represents the number of troops during the invasion. The troops start off with 420,000. The light color shows the advance into Moscow and then the black line shows the retreat home. During the retreat, the temperature is plotted on the bottom of the chart on the </a:t>
            </a:r>
            <a:r>
              <a:rPr lang="en-US" sz="1800" baseline="0" dirty="0" err="1" smtClean="0"/>
              <a:t>Réaumur</a:t>
            </a:r>
            <a:r>
              <a:rPr lang="en-US" sz="1800" baseline="0" dirty="0" smtClean="0"/>
              <a:t> scale. Notice on the retreat that many troops are lost when they have to cross the rivers in the freezing temperatures.</a:t>
            </a:r>
          </a:p>
          <a:p>
            <a:pPr eaLnBrk="1" hangingPunct="1">
              <a:defRPr/>
            </a:pPr>
            <a:endParaRPr lang="en-US" sz="1800" baseline="0" dirty="0" smtClean="0"/>
          </a:p>
          <a:p>
            <a:pPr eaLnBrk="1" hangingPunct="1">
              <a:defRPr/>
            </a:pPr>
            <a:endParaRPr lang="en-US" sz="1800" baseline="0" dirty="0" smtClean="0"/>
          </a:p>
          <a:p>
            <a:pPr eaLnBrk="1" hangingPunct="1">
              <a:defRPr/>
            </a:pPr>
            <a:r>
              <a:rPr lang="en-US" sz="1800" baseline="0" dirty="0" smtClean="0"/>
              <a:t>---------------</a:t>
            </a:r>
          </a:p>
          <a:p>
            <a:pPr marL="0" marR="0" indent="0" algn="l" defTabSz="1304925" rtl="0" eaLnBrk="1" fontAlgn="base" latinLnBrk="0" hangingPunct="1">
              <a:lnSpc>
                <a:spcPct val="100000"/>
              </a:lnSpc>
              <a:spcBef>
                <a:spcPct val="30000"/>
              </a:spcBef>
              <a:spcAft>
                <a:spcPct val="0"/>
              </a:spcAft>
              <a:buClrTx/>
              <a:buSzTx/>
              <a:buFontTx/>
              <a:buNone/>
              <a:tabLst/>
              <a:defRPr/>
            </a:pPr>
            <a:r>
              <a:rPr lang="en-US" sz="1800" kern="1200" dirty="0" smtClean="0">
                <a:solidFill>
                  <a:srgbClr val="4D4D4D"/>
                </a:solidFill>
                <a:latin typeface="BentonSans Book"/>
                <a:ea typeface="ＭＳ Ｐゴシック" charset="0"/>
                <a:cs typeface="ＭＳ Ｐゴシック" charset="0"/>
              </a:rPr>
              <a:t>Images used under the Wikipedia Creative Commons license.  </a:t>
            </a:r>
            <a:r>
              <a:rPr lang="en-US" sz="1800" u="sng" kern="1200" dirty="0" smtClean="0">
                <a:solidFill>
                  <a:srgbClr val="4D4D4D"/>
                </a:solidFill>
                <a:latin typeface="BentonSans Book"/>
                <a:ea typeface="ＭＳ Ｐゴシック" charset="0"/>
                <a:cs typeface="ＭＳ Ｐゴシック" charset="0"/>
                <a:hlinkClick r:id="rId3"/>
              </a:rPr>
              <a:t>http://www.wikipedia.com</a:t>
            </a:r>
            <a:endParaRPr lang="en-US" sz="1800" u="sng" kern="1200" dirty="0" smtClean="0">
              <a:solidFill>
                <a:srgbClr val="4D4D4D"/>
              </a:solidFill>
              <a:latin typeface="BentonSans Book"/>
              <a:ea typeface="ＭＳ Ｐゴシック" charset="0"/>
              <a:cs typeface="ＭＳ Ｐゴシック" charset="0"/>
            </a:endParaRPr>
          </a:p>
          <a:p>
            <a:pPr eaLnBrk="1" hangingPunct="1">
              <a:defRPr/>
            </a:pPr>
            <a:endParaRPr lang="en-US" sz="1800" baseline="0" dirty="0" smtClean="0"/>
          </a:p>
          <a:p>
            <a:endParaRPr lang="en-US" dirty="0"/>
          </a:p>
        </p:txBody>
      </p:sp>
    </p:spTree>
    <p:extLst>
      <p:ext uri="{BB962C8B-B14F-4D97-AF65-F5344CB8AC3E}">
        <p14:creationId xmlns:p14="http://schemas.microsoft.com/office/powerpoint/2010/main" val="1036691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p>
          <a:p>
            <a:endParaRPr lang="en-US" dirty="0" smtClean="0"/>
          </a:p>
          <a:p>
            <a:r>
              <a:rPr lang="en-US" dirty="0" smtClean="0"/>
              <a:t>The</a:t>
            </a:r>
            <a:r>
              <a:rPr lang="en-US" baseline="0" dirty="0" smtClean="0"/>
              <a:t> purpose of this section is to demonstrate data visualization through compare and contrast examples. We will show various examples.</a:t>
            </a:r>
          </a:p>
          <a:p>
            <a:endParaRPr lang="en-US" baseline="0" dirty="0" smtClean="0"/>
          </a:p>
          <a:p>
            <a:r>
              <a:rPr lang="en-US" baseline="0" dirty="0" smtClean="0"/>
              <a:t>Example 1 – wrong chart type in 3D and poor use of color contrasted with a simple scatter plot which shows the data better. Also include an innovative scatter plot using images.</a:t>
            </a:r>
          </a:p>
          <a:p>
            <a:r>
              <a:rPr lang="en-US" baseline="0" dirty="0" smtClean="0"/>
              <a:t>Example 2 – A bar chart that works for the data, but simply needs to be rotated to make it easier to read the text (same chart type and design, but just needs to be rotated)</a:t>
            </a:r>
          </a:p>
          <a:p>
            <a:r>
              <a:rPr lang="en-US" baseline="0" dirty="0" smtClean="0"/>
              <a:t>Example 3 and 4 – 3D bar chart and 3D pie charts that are not effective</a:t>
            </a:r>
          </a:p>
          <a:p>
            <a:r>
              <a:rPr lang="en-US" baseline="0" dirty="0" smtClean="0"/>
              <a:t>Example 5 - A series of charts that have numerous issues using Google data.</a:t>
            </a:r>
            <a:endParaRPr lang="en-US" b="1" baseline="0" dirty="0" smtClean="0"/>
          </a:p>
          <a:p>
            <a:r>
              <a:rPr lang="en-US" b="1" baseline="0" dirty="0" smtClean="0"/>
              <a:t>Fox News Unemployment Rate Chart</a:t>
            </a:r>
            <a:r>
              <a:rPr lang="en-US" baseline="0" dirty="0" smtClean="0"/>
              <a:t> – a line chart that has a data issue</a:t>
            </a:r>
          </a:p>
          <a:p>
            <a:r>
              <a:rPr lang="en-US" b="1" baseline="0" dirty="0" smtClean="0"/>
              <a:t>SAS Revenue Growth</a:t>
            </a:r>
            <a:r>
              <a:rPr lang="en-US" baseline="0" dirty="0" smtClean="0"/>
              <a:t>– a poorly designed chart by SAS followed by a redesign that SAS created and republished.</a:t>
            </a:r>
          </a:p>
          <a:p>
            <a:r>
              <a:rPr lang="en-US" b="1" baseline="0" dirty="0" smtClean="0"/>
              <a:t>Napoleon's March by Charles </a:t>
            </a:r>
            <a:r>
              <a:rPr lang="en-US" b="1" baseline="0" dirty="0" err="1" smtClean="0"/>
              <a:t>Minard</a:t>
            </a:r>
            <a:r>
              <a:rPr lang="en-US" baseline="0" dirty="0" smtClean="0"/>
              <a:t> – A class discussion around a very famous chart. Is it the “best statistical graph ever done”?</a:t>
            </a:r>
          </a:p>
          <a:p>
            <a:endParaRPr lang="en-US" baseline="0" dirty="0" smtClean="0"/>
          </a:p>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23441913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aseline="0" dirty="0"/>
              <a:t>The shape of the lines is based on the geographic movement of the troops. The distance scale on </a:t>
            </a:r>
            <a:r>
              <a:rPr lang="en-US" sz="1800" baseline="0" dirty="0" err="1"/>
              <a:t>Minard’s</a:t>
            </a:r>
            <a:r>
              <a:rPr lang="en-US" sz="1800" baseline="0" dirty="0"/>
              <a:t> map is shown in French Leagues (2.75 miles or 4,444 meters). The overall distance travelled covers from Lithuania to Moscow, which is 1,000 kilometers (over 600 miles). This would be like walking from Dallas, Texas to Nashville, Tennessee and back.</a:t>
            </a:r>
            <a:endParaRPr lang="en-US" dirty="0"/>
          </a:p>
        </p:txBody>
      </p:sp>
    </p:spTree>
    <p:extLst>
      <p:ext uri="{BB962C8B-B14F-4D97-AF65-F5344CB8AC3E}">
        <p14:creationId xmlns:p14="http://schemas.microsoft.com/office/powerpoint/2010/main" val="8508566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version</a:t>
            </a:r>
            <a:r>
              <a:rPr lang="en-US" baseline="0" dirty="0"/>
              <a:t> was created in SAS showing an animation of the march.</a:t>
            </a:r>
            <a:endParaRPr lang="en-US" dirty="0"/>
          </a:p>
        </p:txBody>
      </p:sp>
    </p:spTree>
    <p:extLst>
      <p:ext uri="{BB962C8B-B14F-4D97-AF65-F5344CB8AC3E}">
        <p14:creationId xmlns:p14="http://schemas.microsoft.com/office/powerpoint/2010/main" val="19073048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Designers seem to like to make things in circular form which</a:t>
            </a:r>
            <a:r>
              <a:rPr lang="en-US" baseline="0" dirty="0"/>
              <a:t> is what </a:t>
            </a:r>
            <a:r>
              <a:rPr lang="en-US" dirty="0"/>
              <a:t>John Boykin did here</a:t>
            </a:r>
            <a:r>
              <a:rPr lang="en-US" baseline="0" dirty="0"/>
              <a:t>. What interesting about this version is that it’s very easy to compare the start of 420,000 troops to 10,000 that return. Major cities and dates are plotted along with the temperature, but in addition, there are some overall statistics at the bottom of the chart that we now have.  190,000 captured, 125,000 killed in battle, 100,000 that died of cold and sickness. </a:t>
            </a:r>
            <a:endParaRPr lang="en-US" dirty="0"/>
          </a:p>
        </p:txBody>
      </p:sp>
    </p:spTree>
    <p:extLst>
      <p:ext uri="{BB962C8B-B14F-4D97-AF65-F5344CB8AC3E}">
        <p14:creationId xmlns:p14="http://schemas.microsoft.com/office/powerpoint/2010/main" val="7855836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Rot="1" noChangeAspect="1" noChangeArrowheads="1"/>
          </p:cNvSpPr>
          <p:nvPr>
            <p:ph type="sldImg"/>
          </p:nvPr>
        </p:nvSpPr>
        <p:spPr>
          <a:solidFill>
            <a:srgbClr val="FFFFFF"/>
          </a:solidFill>
          <a:ln/>
        </p:spPr>
      </p:sp>
      <p:sp>
        <p:nvSpPr>
          <p:cNvPr id="27650" name="Rectangle 2"/>
          <p:cNvSpPr>
            <a:spLocks noGrp="1" noChangeArrowheads="1"/>
          </p:cNvSpPr>
          <p:nvPr>
            <p:ph type="body" idx="1"/>
          </p:nvPr>
        </p:nvSpPr>
        <p:spPr>
          <a:ln/>
        </p:spPr>
        <p:txBody>
          <a:bodyPr/>
          <a:lstStyle/>
          <a:p>
            <a:pPr eaLnBrk="1" hangingPunct="1">
              <a:defRPr/>
            </a:pPr>
            <a:r>
              <a:rPr lang="en-US" sz="1400" dirty="0"/>
              <a:t>[Class Discussion]</a:t>
            </a:r>
          </a:p>
          <a:p>
            <a:pPr eaLnBrk="1" hangingPunct="1">
              <a:defRPr/>
            </a:pPr>
            <a:endParaRPr lang="en-US" sz="1400" baseline="0" dirty="0"/>
          </a:p>
          <a:p>
            <a:pPr eaLnBrk="1" hangingPunct="1">
              <a:defRPr/>
            </a:pPr>
            <a:r>
              <a:rPr lang="en-US" sz="1400" baseline="0" dirty="0"/>
              <a:t>Who likes this graph or thinks this is the best statistical graph ever done?  Why?</a:t>
            </a:r>
          </a:p>
          <a:p>
            <a:pPr eaLnBrk="1" hangingPunct="1">
              <a:defRPr/>
            </a:pPr>
            <a:endParaRPr lang="en-US" sz="1400" baseline="0" dirty="0">
              <a:latin typeface="Helvetica" charset="0"/>
              <a:cs typeface="Helvetica" charset="0"/>
              <a:sym typeface="Helvetica" charset="0"/>
              <a:hlinkClick r:id="rId3"/>
            </a:endParaRPr>
          </a:p>
          <a:p>
            <a:pPr marL="0" marR="0" lvl="0" indent="0" algn="l" defTabSz="1304925" rtl="0" eaLnBrk="1" fontAlgn="base" latinLnBrk="0" hangingPunct="1">
              <a:lnSpc>
                <a:spcPct val="100000"/>
              </a:lnSpc>
              <a:spcBef>
                <a:spcPct val="30000"/>
              </a:spcBef>
              <a:spcAft>
                <a:spcPct val="0"/>
              </a:spcAft>
              <a:buClrTx/>
              <a:buSzTx/>
              <a:buFontTx/>
              <a:buNone/>
              <a:tabLst/>
              <a:defRPr/>
            </a:pPr>
            <a:r>
              <a:rPr lang="en-US" sz="1400" baseline="0" dirty="0"/>
              <a:t>Anyone not like this? Why?</a:t>
            </a:r>
          </a:p>
          <a:p>
            <a:pPr eaLnBrk="1" hangingPunct="1">
              <a:defRPr/>
            </a:pPr>
            <a:endParaRPr lang="en-US" sz="1400" baseline="0" dirty="0">
              <a:latin typeface="Helvetica" charset="0"/>
              <a:cs typeface="Helvetica" charset="0"/>
              <a:sym typeface="Helvetica" charset="0"/>
              <a:hlinkClick r:id="rId3"/>
            </a:endParaRPr>
          </a:p>
          <a:p>
            <a:pPr eaLnBrk="1" hangingPunct="1">
              <a:defRPr/>
            </a:pPr>
            <a:endParaRPr lang="en-US" sz="1300" dirty="0">
              <a:latin typeface="Helvetica" charset="0"/>
              <a:cs typeface="Helvetica" charset="0"/>
              <a:sym typeface="Helvetica" charset="0"/>
              <a:hlinkClick r:id="rId3"/>
            </a:endParaRPr>
          </a:p>
        </p:txBody>
      </p:sp>
    </p:spTree>
    <p:extLst>
      <p:ext uri="{BB962C8B-B14F-4D97-AF65-F5344CB8AC3E}">
        <p14:creationId xmlns:p14="http://schemas.microsoft.com/office/powerpoint/2010/main" val="25305250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623328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Marketing</a:t>
            </a:r>
            <a:r>
              <a:rPr lang="en-US" baseline="0" dirty="0"/>
              <a:t> Guru Seth Godin thinks this is one of the worst graphs ever done.  [read quote</a:t>
            </a:r>
            <a:r>
              <a:rPr lang="en-US" baseline="0" dirty="0" smtClean="0"/>
              <a:t>]</a:t>
            </a:r>
          </a:p>
          <a:p>
            <a:endParaRPr lang="en-US" baseline="0" dirty="0" smtClean="0"/>
          </a:p>
        </p:txBody>
      </p:sp>
    </p:spTree>
    <p:extLst>
      <p:ext uri="{BB962C8B-B14F-4D97-AF65-F5344CB8AC3E}">
        <p14:creationId xmlns:p14="http://schemas.microsoft.com/office/powerpoint/2010/main" val="7458950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Seth would prefer to show the data like this,</a:t>
            </a:r>
            <a:r>
              <a:rPr lang="en-US" baseline="0" dirty="0"/>
              <a:t> t</a:t>
            </a:r>
            <a:r>
              <a:rPr lang="en-US" dirty="0"/>
              <a:t>he executive view. “They’re all dead. We lost the war</a:t>
            </a:r>
            <a:r>
              <a:rPr lang="en-US" dirty="0" smtClean="0"/>
              <a:t>. Does anything else matter?”</a:t>
            </a:r>
          </a:p>
          <a:p>
            <a:endParaRPr lang="en-US" dirty="0" smtClean="0"/>
          </a:p>
          <a:p>
            <a:r>
              <a:rPr lang="en-US" dirty="0" smtClean="0"/>
              <a:t>NOTE:</a:t>
            </a:r>
          </a:p>
          <a:p>
            <a:endParaRPr lang="en-US" dirty="0" smtClean="0"/>
          </a:p>
          <a:p>
            <a:r>
              <a:rPr lang="en-US" dirty="0" smtClean="0"/>
              <a:t>This</a:t>
            </a:r>
            <a:r>
              <a:rPr lang="en-US" baseline="0" dirty="0" smtClean="0"/>
              <a:t> makes for a great class discussion. Some might argue that Seth is totally wrong, because he's made as assumption that graphs should make a point in 2 seconds. That's one way to use charts, but there's nothing wrong with dwelling on one. Others could argue that the originally is just too hard for most people to understand and in business or even for the general public, people won’t take the time necessary to read and understand those complexities.</a:t>
            </a:r>
            <a:endParaRPr lang="en-US" dirty="0"/>
          </a:p>
        </p:txBody>
      </p:sp>
    </p:spTree>
    <p:extLst>
      <p:ext uri="{BB962C8B-B14F-4D97-AF65-F5344CB8AC3E}">
        <p14:creationId xmlns:p14="http://schemas.microsoft.com/office/powerpoint/2010/main" val="1225494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was</a:t>
            </a:r>
            <a:r>
              <a:rPr lang="en-US" baseline="0" dirty="0"/>
              <a:t> created to visualize the guesses of someone’s height and weight from a picture. The picture was posted on-line and readers of this blog guessed the height and weight. The white dot represents the woman’s actual height and weight. Consider how hard this graph is to decipher. Thankful a color legend was included so that we know what the color means. [pause]</a:t>
            </a:r>
          </a:p>
          <a:p>
            <a:endParaRPr lang="en-US" baseline="0" dirty="0"/>
          </a:p>
          <a:p>
            <a:r>
              <a:rPr lang="en-US" baseline="0" dirty="0"/>
              <a:t>Ms. Harding is a trained writer, not someone that was trained in creating data visualization. However, even she was confused on how to read this. She wrote on her blog, “To be honest, I'm not even sure how you're supposed to read this graph, and I'm the one who made it.”</a:t>
            </a:r>
            <a:endParaRPr lang="en-US" dirty="0"/>
          </a:p>
        </p:txBody>
      </p:sp>
    </p:spTree>
    <p:extLst>
      <p:ext uri="{BB962C8B-B14F-4D97-AF65-F5344CB8AC3E}">
        <p14:creationId xmlns:p14="http://schemas.microsoft.com/office/powerpoint/2010/main" val="1438715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a:t>
            </a:r>
            <a:r>
              <a:rPr lang="en-US" baseline="0" dirty="0"/>
              <a:t> simple height and weight comparison, we might use a scatter plot. This makes the comparison of the two measures easy to see. Although, height might be better on the y-axis and weight on x-axis.</a:t>
            </a:r>
            <a:endParaRPr lang="en-US" dirty="0"/>
          </a:p>
        </p:txBody>
      </p:sp>
    </p:spTree>
    <p:extLst>
      <p:ext uri="{BB962C8B-B14F-4D97-AF65-F5344CB8AC3E}">
        <p14:creationId xmlns:p14="http://schemas.microsoft.com/office/powerpoint/2010/main" val="391390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website shows a scatter plot of height and weight, but uses pictures of people instead of dots. Users can upload images</a:t>
            </a:r>
            <a:r>
              <a:rPr lang="en-US" baseline="0" dirty="0"/>
              <a:t> of themselves matching various heights and weights. You can click on any height and weight and see what the people look like.</a:t>
            </a:r>
            <a:endParaRPr lang="en-US" dirty="0"/>
          </a:p>
        </p:txBody>
      </p:sp>
    </p:spTree>
    <p:extLst>
      <p:ext uri="{BB962C8B-B14F-4D97-AF65-F5344CB8AC3E}">
        <p14:creationId xmlns:p14="http://schemas.microsoft.com/office/powerpoint/2010/main" val="569773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now make a visual comparison,</a:t>
            </a:r>
            <a:r>
              <a:rPr lang="en-US" baseline="0" dirty="0"/>
              <a:t> in this case, someone who is 5 foot 8 inches tall and weighs 120 pounds compared to someone that is 5 foot 4 inches tall and weights 200 pounds. We’ve all seen thousands of people in our lifetime, so we can match those images in our memory to these characteristics.</a:t>
            </a:r>
            <a:endParaRPr lang="en-US" dirty="0"/>
          </a:p>
        </p:txBody>
      </p:sp>
    </p:spTree>
    <p:extLst>
      <p:ext uri="{BB962C8B-B14F-4D97-AF65-F5344CB8AC3E}">
        <p14:creationId xmlns:p14="http://schemas.microsoft.com/office/powerpoint/2010/main" val="2421121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previous example was the wrong chart type. But let’s look at an example where the chart type isn’t the</a:t>
            </a:r>
            <a:r>
              <a:rPr lang="en-US" baseline="0" dirty="0" smtClean="0"/>
              <a:t> problem. </a:t>
            </a:r>
            <a:r>
              <a:rPr lang="en-US" dirty="0" smtClean="0"/>
              <a:t>We </a:t>
            </a:r>
            <a:r>
              <a:rPr lang="en-US" dirty="0"/>
              <a:t>see this one a lot in data visualization. The first thing people do when they see this kind of chart is rotate their head to try to read the labels. This isn’t helpful, especially when there are really long labels.</a:t>
            </a:r>
          </a:p>
        </p:txBody>
      </p:sp>
    </p:spTree>
    <p:extLst>
      <p:ext uri="{BB962C8B-B14F-4D97-AF65-F5344CB8AC3E}">
        <p14:creationId xmlns:p14="http://schemas.microsoft.com/office/powerpoint/2010/main" val="3694584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just rotate the chart.</a:t>
            </a:r>
            <a:r>
              <a:rPr lang="en-US" baseline="0" dirty="0"/>
              <a:t> The length of the bars are just as easy to compare, but now the labels are easy to read as well.</a:t>
            </a:r>
            <a:endParaRPr lang="en-US" dirty="0"/>
          </a:p>
        </p:txBody>
      </p:sp>
    </p:spTree>
    <p:extLst>
      <p:ext uri="{BB962C8B-B14F-4D97-AF65-F5344CB8AC3E}">
        <p14:creationId xmlns:p14="http://schemas.microsoft.com/office/powerpoint/2010/main" val="3873244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was featured on Recovery.org</a:t>
            </a:r>
            <a:r>
              <a:rPr lang="en-US" baseline="0" dirty="0"/>
              <a:t> before the website was taken down. I guess they felt the data should come off the page at you. Notice the problems when representing a 3D object in 2D. There is lots of “digital ink” needed to create the 3D effect. This affects the way that we perceive this information and it makes comparisons very difficult and precise comparisons near impossible.</a:t>
            </a:r>
            <a:endParaRPr lang="en-US" dirty="0"/>
          </a:p>
        </p:txBody>
      </p:sp>
    </p:spTree>
    <p:extLst>
      <p:ext uri="{BB962C8B-B14F-4D97-AF65-F5344CB8AC3E}">
        <p14:creationId xmlns:p14="http://schemas.microsoft.com/office/powerpoint/2010/main" val="38201866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pic>
        <p:nvPicPr>
          <p:cNvPr id="5" name="Picture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1038" y="609600"/>
            <a:ext cx="2593975"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spTree>
    <p:extLst>
      <p:ext uri="{BB962C8B-B14F-4D97-AF65-F5344CB8AC3E}">
        <p14:creationId xmlns:p14="http://schemas.microsoft.com/office/powerpoint/2010/main" val="153099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Copy">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476" y="1893515"/>
            <a:ext cx="1327382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rgbClr val="4C4C4C"/>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1644417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py - 2 Column">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5331" y="1893749"/>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5"/>
          </p:nvPr>
        </p:nvSpPr>
        <p:spPr>
          <a:xfrm>
            <a:off x="7311907" y="1893515"/>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266054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amp; Copy">
    <p:spTree>
      <p:nvGrpSpPr>
        <p:cNvPr id="1" name=""/>
        <p:cNvGrpSpPr/>
        <p:nvPr/>
      </p:nvGrpSpPr>
      <p:grpSpPr>
        <a:xfrm>
          <a:off x="0" y="0"/>
          <a:ext cx="0" cy="0"/>
          <a:chOff x="0" y="0"/>
          <a:chExt cx="0" cy="0"/>
        </a:xfrm>
      </p:grpSpPr>
      <p:sp>
        <p:nvSpPr>
          <p:cNvPr id="6" name="Content Placeholder 2"/>
          <p:cNvSpPr>
            <a:spLocks noGrp="1"/>
          </p:cNvSpPr>
          <p:nvPr>
            <p:ph idx="13"/>
          </p:nvPr>
        </p:nvSpPr>
        <p:spPr>
          <a:xfrm>
            <a:off x="7329803" y="1887752"/>
            <a:ext cx="6649347" cy="443198"/>
          </a:xfrm>
          <a:prstGeom prst="rect">
            <a:avLst/>
          </a:prstGeom>
        </p:spPr>
        <p:txBody>
          <a:bodyPr wrap="square" lIns="0" tIns="0" rIns="0" bIns="0">
            <a:spAutoFit/>
          </a:bodyPr>
          <a:lstStyle>
            <a:lvl1pPr marL="0" indent="0">
              <a:buSzPct val="100000"/>
              <a:buFont typeface="Arial"/>
              <a:buNone/>
              <a:defRPr sz="2800">
                <a:solidFill>
                  <a:schemeClr val="accent5"/>
                </a:solidFill>
                <a:latin typeface="Merriweather Light"/>
                <a:cs typeface="Merriweather Light"/>
              </a:defRPr>
            </a:lvl1pPr>
            <a:lvl2pPr marL="339725" indent="0">
              <a:buSzPct val="100000"/>
              <a:buFont typeface="Arial"/>
              <a:buNone/>
              <a:defRPr sz="2400">
                <a:solidFill>
                  <a:schemeClr val="accent5"/>
                </a:solidFill>
              </a:defRPr>
            </a:lvl2pPr>
            <a:lvl3pPr marL="692150" indent="0">
              <a:buSzPct val="100000"/>
              <a:buFont typeface="Arial"/>
              <a:buNone/>
              <a:defRPr sz="2100">
                <a:solidFill>
                  <a:schemeClr val="accent5"/>
                </a:solidFill>
              </a:defRPr>
            </a:lvl3pPr>
            <a:lvl4pPr marL="1384301" indent="0">
              <a:buSzPct val="100000"/>
              <a:buFont typeface="Arial"/>
              <a:buNone/>
              <a:defRPr sz="180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
        <p:nvSpPr>
          <p:cNvPr id="4" name="Picture Placeholder 4"/>
          <p:cNvSpPr>
            <a:spLocks noGrp="1"/>
          </p:cNvSpPr>
          <p:nvPr>
            <p:ph type="pic" sz="quarter" idx="10"/>
          </p:nvPr>
        </p:nvSpPr>
        <p:spPr>
          <a:xfrm>
            <a:off x="704476" y="1869074"/>
            <a:ext cx="6019800" cy="5407933"/>
          </a:xfrm>
          <a:prstGeom prst="rect">
            <a:avLst/>
          </a:prstGeom>
          <a:ln w="6350" cmpd="sng">
            <a:solidFill>
              <a:srgbClr val="666666"/>
            </a:solidFill>
          </a:ln>
        </p:spPr>
        <p:txBody>
          <a:bodyPr lIns="91440" tIns="45720" rIns="91440" bIns="45720"/>
          <a:lstStyle>
            <a:lvl1pPr marL="0" indent="0">
              <a:buFontTx/>
              <a:buNone/>
              <a:defRPr sz="2800">
                <a:solidFill>
                  <a:srgbClr val="4C4C4C"/>
                </a:solidFill>
                <a:latin typeface="Merriweather Light"/>
                <a:cs typeface="Merriweather Light"/>
              </a:defRPr>
            </a:lvl1pPr>
          </a:lstStyle>
          <a:p>
            <a:pPr lvl="0"/>
            <a:r>
              <a:rPr lang="en-US" noProof="0"/>
              <a:t>Click icon to add picture</a:t>
            </a:r>
            <a:endParaRPr lang="en-US" noProof="0" dirty="0"/>
          </a:p>
        </p:txBody>
      </p:sp>
      <p:sp>
        <p:nvSpPr>
          <p:cNvPr id="7"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2568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704476" y="1893515"/>
            <a:ext cx="13273731" cy="5358966"/>
          </a:xfrm>
          <a:prstGeom prst="rect">
            <a:avLst/>
          </a:prstGeom>
        </p:spPr>
        <p:txBody>
          <a:bodyPr lIns="0" tIns="0" rIns="0" bIns="0"/>
          <a:lstStyle>
            <a:lvl1pPr marL="0" indent="0">
              <a:buSzPct val="120000"/>
              <a:buFontTx/>
              <a:buNone/>
              <a:defRPr sz="2800">
                <a:solidFill>
                  <a:schemeClr val="accent5"/>
                </a:solidFill>
                <a:latin typeface="Merriweather Light"/>
                <a:cs typeface="Merriweather Light"/>
              </a:defRPr>
            </a:lvl1pPr>
          </a:lstStyle>
          <a:p>
            <a:pPr lvl="0"/>
            <a:r>
              <a:rPr lang="en-US" noProof="0"/>
              <a:t>Click icon to add table</a:t>
            </a:r>
            <a:endParaRPr lang="en-US" noProof="0" dirty="0"/>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841633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PageImage_NoColorBar">
    <p:spTree>
      <p:nvGrpSpPr>
        <p:cNvPr id="1" name=""/>
        <p:cNvGrpSpPr/>
        <p:nvPr/>
      </p:nvGrpSpPr>
      <p:grpSpPr>
        <a:xfrm>
          <a:off x="0" y="0"/>
          <a:ext cx="0" cy="0"/>
          <a:chOff x="0" y="0"/>
          <a:chExt cx="0" cy="0"/>
        </a:xfrm>
      </p:grpSpPr>
      <p:sp>
        <p:nvSpPr>
          <p:cNvPr id="11" name="Picture Placeholder 2"/>
          <p:cNvSpPr>
            <a:spLocks noGrp="1"/>
          </p:cNvSpPr>
          <p:nvPr>
            <p:ph type="pic" sz="quarter" idx="10"/>
          </p:nvPr>
        </p:nvSpPr>
        <p:spPr>
          <a:xfrm>
            <a:off x="0" y="0"/>
            <a:ext cx="14630400" cy="8229600"/>
          </a:xfrm>
          <a:prstGeom prst="rect">
            <a:avLst/>
          </a:prstGeom>
          <a:solidFill>
            <a:schemeClr val="bg1"/>
          </a:solidFill>
          <a:ln w="6350" cmpd="sng">
            <a:solidFill>
              <a:srgbClr val="666666"/>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01520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 Page Image w Color Ba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4630400" cy="8229602"/>
          </a:xfrm>
          <a:prstGeom prst="rect">
            <a:avLst/>
          </a:prstGeom>
          <a:ln w="6350" cmpd="sng">
            <a:solidFill>
              <a:schemeClr val="tx1"/>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7306149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0436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Rectangle 1"/>
          <p:cNvSpPr/>
          <p:nvPr/>
        </p:nvSpPr>
        <p:spPr>
          <a:xfrm>
            <a:off x="0" y="0"/>
            <a:ext cx="14630400" cy="8229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3" name="Picture 6" descr="tableau_rgb.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46400" y="3206750"/>
            <a:ext cx="8737600" cy="1816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96416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Rectangle 1"/>
          <p:cNvSpPr/>
          <p:nvPr/>
        </p:nvSpPr>
        <p:spPr>
          <a:xfrm>
            <a:off x="0" y="0"/>
            <a:ext cx="14630400" cy="8229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Tree>
    <p:extLst>
      <p:ext uri="{BB962C8B-B14F-4D97-AF65-F5344CB8AC3E}">
        <p14:creationId xmlns:p14="http://schemas.microsoft.com/office/powerpoint/2010/main" val="41108175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rmat Blank S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6399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3" name="Text Placeholder 32"/>
          <p:cNvSpPr>
            <a:spLocks noGrp="1"/>
          </p:cNvSpPr>
          <p:nvPr>
            <p:ph type="body" sz="quarter" idx="11"/>
          </p:nvPr>
        </p:nvSpPr>
        <p:spPr>
          <a:xfrm>
            <a:off x="706102" y="1813044"/>
            <a:ext cx="5337174" cy="3643818"/>
          </a:xfrm>
          <a:prstGeom prst="rect">
            <a:avLst/>
          </a:prstGeom>
        </p:spPr>
        <p:txBody>
          <a:bodyPr vert="horz" lIns="0" tIns="0" rIns="0" bIns="0">
            <a:spAutoFit/>
          </a:bodyPr>
          <a:lstStyle>
            <a:lvl1pPr marL="0" indent="0">
              <a:lnSpc>
                <a:spcPct val="150000"/>
              </a:lnSpc>
              <a:spcBef>
                <a:spcPts val="0"/>
              </a:spcBef>
              <a:buFontTx/>
              <a:buNone/>
              <a:defRPr sz="2800" b="0" i="0" baseline="0">
                <a:solidFill>
                  <a:schemeClr val="accent5"/>
                </a:solidFill>
                <a:latin typeface="Merriweather Light"/>
                <a:cs typeface="Merriweather Light"/>
              </a:defRPr>
            </a:lvl1pPr>
            <a:lvl2pPr marL="0" indent="0">
              <a:lnSpc>
                <a:spcPct val="150000"/>
              </a:lnSpc>
              <a:buFontTx/>
              <a:buNone/>
              <a:defRPr sz="2900" baseline="0">
                <a:solidFill>
                  <a:schemeClr val="accent5"/>
                </a:solidFill>
              </a:defRPr>
            </a:lvl2pPr>
            <a:lvl3pPr marL="0" indent="0">
              <a:lnSpc>
                <a:spcPct val="150000"/>
              </a:lnSpc>
              <a:buFontTx/>
              <a:buNone/>
              <a:defRPr sz="2900" baseline="0">
                <a:solidFill>
                  <a:schemeClr val="accent5"/>
                </a:solidFill>
              </a:defRPr>
            </a:lvl3pPr>
            <a:lvl4pPr marL="0" indent="0">
              <a:lnSpc>
                <a:spcPct val="150000"/>
              </a:lnSpc>
              <a:buFontTx/>
              <a:buNone/>
              <a:defRPr sz="2900" baseline="0">
                <a:solidFill>
                  <a:schemeClr val="accent5"/>
                </a:solidFill>
              </a:defRPr>
            </a:lvl4pPr>
            <a:lvl5pPr marL="0" indent="0">
              <a:lnSpc>
                <a:spcPct val="150000"/>
              </a:lnSpc>
              <a:buFontTx/>
              <a:buNone/>
              <a:defRPr sz="2900" baseline="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2"/>
          <p:cNvSpPr>
            <a:spLocks noGrp="1"/>
          </p:cNvSpPr>
          <p:nvPr>
            <p:ph type="body" sz="quarter" idx="12"/>
          </p:nvPr>
        </p:nvSpPr>
        <p:spPr>
          <a:xfrm>
            <a:off x="8545513" y="1813044"/>
            <a:ext cx="5414961" cy="3643818"/>
          </a:xfrm>
          <a:prstGeom prst="rect">
            <a:avLst/>
          </a:prstGeom>
        </p:spPr>
        <p:txBody>
          <a:bodyPr vert="horz" wrap="square" lIns="0" tIns="0" rIns="0" bIns="0">
            <a:spAutoFit/>
          </a:bodyPr>
          <a:lstStyle>
            <a:lvl1pPr marL="0" marR="0" indent="0" algn="l" defTabSz="1306221" rtl="0" eaLnBrk="1" fontAlgn="auto" latinLnBrk="0" hangingPunct="1">
              <a:lnSpc>
                <a:spcPct val="150000"/>
              </a:lnSpc>
              <a:spcBef>
                <a:spcPts val="0"/>
              </a:spcBef>
              <a:spcAft>
                <a:spcPts val="0"/>
              </a:spcAft>
              <a:buClrTx/>
              <a:buSzTx/>
              <a:buFontTx/>
              <a:buNone/>
              <a:tabLst/>
              <a:defRPr sz="2800" b="0" i="0" baseline="0">
                <a:solidFill>
                  <a:srgbClr val="4C4C4C"/>
                </a:solidFill>
                <a:latin typeface="Merriweather Light"/>
                <a:cs typeface="Merriweather Light"/>
              </a:defRPr>
            </a:lvl1pPr>
            <a:lvl2pPr marL="0" indent="0">
              <a:lnSpc>
                <a:spcPct val="150000"/>
              </a:lnSpc>
              <a:buFontTx/>
              <a:buNone/>
              <a:defRPr sz="2900" baseline="0">
                <a:solidFill>
                  <a:srgbClr val="4C4C4C"/>
                </a:solidFill>
              </a:defRPr>
            </a:lvl2pPr>
            <a:lvl3pPr marL="0" indent="0">
              <a:lnSpc>
                <a:spcPct val="150000"/>
              </a:lnSpc>
              <a:buFontTx/>
              <a:buNone/>
              <a:defRPr sz="2900" baseline="0">
                <a:solidFill>
                  <a:srgbClr val="4C4C4C"/>
                </a:solidFill>
              </a:defRPr>
            </a:lvl3pPr>
            <a:lvl4pPr marL="0" indent="0">
              <a:lnSpc>
                <a:spcPct val="150000"/>
              </a:lnSpc>
              <a:buFontTx/>
              <a:buNone/>
              <a:defRPr sz="2900" baseline="0">
                <a:solidFill>
                  <a:srgbClr val="4C4C4C"/>
                </a:solidFill>
              </a:defRPr>
            </a:lvl4pPr>
            <a:lvl5pPr marL="0" indent="0">
              <a:lnSpc>
                <a:spcPct val="150000"/>
              </a:lnSpc>
              <a:buFontTx/>
              <a:buNone/>
              <a:defRPr sz="2900" baseline="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5"/>
          <p:cNvSpPr>
            <a:spLocks noGrp="1"/>
          </p:cNvSpPr>
          <p:nvPr>
            <p:ph type="body" sz="quarter" idx="13"/>
          </p:nvPr>
        </p:nvSpPr>
        <p:spPr>
          <a:xfrm>
            <a:off x="715321" y="600286"/>
            <a:ext cx="13245154" cy="577081"/>
          </a:xfrm>
          <a:prstGeom prst="rect">
            <a:avLst/>
          </a:prstGeom>
        </p:spPr>
        <p:txBody>
          <a:bodyPr wrap="square" lIns="0" tIns="0" rIns="0" bIns="0">
            <a:spAutoFit/>
          </a:bodyPr>
          <a:lstStyle>
            <a:lvl1pPr marL="0" indent="0">
              <a:lnSpc>
                <a:spcPct val="80000"/>
              </a:lnSpc>
              <a:buFontTx/>
              <a:buNone/>
              <a:defRPr sz="4500" b="0" i="0" baseline="0">
                <a:solidFill>
                  <a:schemeClr val="accent5"/>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22469692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1346836"/>
            <a:ext cx="1243584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BentonSans Book"/>
              </a:defRPr>
            </a:lvl1pPr>
          </a:lstStyle>
          <a:p>
            <a:fld id="{4CA7A5A3-3104-47FA-8711-B264DD835C83}" type="datetimeFigureOut">
              <a:rPr lang="en-US" smtClean="0">
                <a:solidFill>
                  <a:prstClr val="black">
                    <a:tint val="75000"/>
                  </a:prstClr>
                </a:solidFill>
              </a:rPr>
              <a:pPr/>
              <a:t>8/1/2017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BentonSans Book"/>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atin typeface="BentonSans Book"/>
              </a:defRPr>
            </a:lvl1pPr>
          </a:lstStyle>
          <a:p>
            <a:fld id="{FDE6BF65-5B03-405A-A475-A9522EE86E7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25584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and Text">
    <p:spTree>
      <p:nvGrpSpPr>
        <p:cNvPr id="1" name=""/>
        <p:cNvGrpSpPr/>
        <p:nvPr/>
      </p:nvGrpSpPr>
      <p:grpSpPr>
        <a:xfrm>
          <a:off x="0" y="0"/>
          <a:ext cx="0" cy="0"/>
          <a:chOff x="0" y="0"/>
          <a:chExt cx="0" cy="0"/>
        </a:xfrm>
      </p:grpSpPr>
      <p:sp>
        <p:nvSpPr>
          <p:cNvPr id="15" name="Title 14"/>
          <p:cNvSpPr>
            <a:spLocks noGrp="1"/>
          </p:cNvSpPr>
          <p:nvPr>
            <p:ph type="title"/>
          </p:nvPr>
        </p:nvSpPr>
        <p:spPr bwMode="gray"/>
        <p:txBody>
          <a:bodyPr/>
          <a:lstStyle/>
          <a:p>
            <a:pPr lvl="0"/>
            <a:r>
              <a:rPr lang="en-US" dirty="0"/>
              <a:t>Click to edit Master title style</a:t>
            </a:r>
            <a:endParaRPr lang="en-GB" dirty="0"/>
          </a:p>
        </p:txBody>
      </p:sp>
      <p:sp>
        <p:nvSpPr>
          <p:cNvPr id="6" name="Text Placeholder 5"/>
          <p:cNvSpPr>
            <a:spLocks noGrp="1"/>
          </p:cNvSpPr>
          <p:nvPr>
            <p:ph type="body" sz="quarter" idx="10"/>
          </p:nvPr>
        </p:nvSpPr>
        <p:spPr bwMode="gray">
          <a:xfrm>
            <a:off x="731520" y="1920240"/>
            <a:ext cx="13167360" cy="5431156"/>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1448768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Presentation Title Slide">
    <p:spTree>
      <p:nvGrpSpPr>
        <p:cNvPr id="1" name=""/>
        <p:cNvGrpSpPr/>
        <p:nvPr/>
      </p:nvGrpSpPr>
      <p:grpSpPr>
        <a:xfrm>
          <a:off x="0" y="0"/>
          <a:ext cx="0" cy="0"/>
          <a:chOff x="0" y="0"/>
          <a:chExt cx="0" cy="0"/>
        </a:xfrm>
      </p:grpSpPr>
      <p:pic>
        <p:nvPicPr>
          <p:cNvPr id="5" name="Picture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1038" y="609600"/>
            <a:ext cx="2593975"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spTree>
    <p:extLst>
      <p:ext uri="{BB962C8B-B14F-4D97-AF65-F5344CB8AC3E}">
        <p14:creationId xmlns:p14="http://schemas.microsoft.com/office/powerpoint/2010/main" val="10652868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able of Contents">
    <p:spTree>
      <p:nvGrpSpPr>
        <p:cNvPr id="1" name=""/>
        <p:cNvGrpSpPr/>
        <p:nvPr/>
      </p:nvGrpSpPr>
      <p:grpSpPr>
        <a:xfrm>
          <a:off x="0" y="0"/>
          <a:ext cx="0" cy="0"/>
          <a:chOff x="0" y="0"/>
          <a:chExt cx="0" cy="0"/>
        </a:xfrm>
      </p:grpSpPr>
      <p:sp>
        <p:nvSpPr>
          <p:cNvPr id="33" name="Text Placeholder 32"/>
          <p:cNvSpPr>
            <a:spLocks noGrp="1"/>
          </p:cNvSpPr>
          <p:nvPr>
            <p:ph type="body" sz="quarter" idx="11"/>
          </p:nvPr>
        </p:nvSpPr>
        <p:spPr>
          <a:xfrm>
            <a:off x="706102" y="1813044"/>
            <a:ext cx="5337174" cy="3643818"/>
          </a:xfrm>
          <a:prstGeom prst="rect">
            <a:avLst/>
          </a:prstGeom>
        </p:spPr>
        <p:txBody>
          <a:bodyPr vert="horz" lIns="0" tIns="0" rIns="0" bIns="0">
            <a:spAutoFit/>
          </a:bodyPr>
          <a:lstStyle>
            <a:lvl1pPr marL="0" indent="0">
              <a:lnSpc>
                <a:spcPct val="150000"/>
              </a:lnSpc>
              <a:spcBef>
                <a:spcPts val="0"/>
              </a:spcBef>
              <a:buFontTx/>
              <a:buNone/>
              <a:defRPr sz="2800" b="0" i="0" baseline="0">
                <a:solidFill>
                  <a:schemeClr val="accent5"/>
                </a:solidFill>
                <a:latin typeface="Merriweather Light"/>
                <a:cs typeface="Merriweather Light"/>
              </a:defRPr>
            </a:lvl1pPr>
            <a:lvl2pPr marL="0" indent="0">
              <a:lnSpc>
                <a:spcPct val="150000"/>
              </a:lnSpc>
              <a:buFontTx/>
              <a:buNone/>
              <a:defRPr sz="2900" baseline="0">
                <a:solidFill>
                  <a:schemeClr val="accent5"/>
                </a:solidFill>
              </a:defRPr>
            </a:lvl2pPr>
            <a:lvl3pPr marL="0" indent="0">
              <a:lnSpc>
                <a:spcPct val="150000"/>
              </a:lnSpc>
              <a:buFontTx/>
              <a:buNone/>
              <a:defRPr sz="2900" baseline="0">
                <a:solidFill>
                  <a:schemeClr val="accent5"/>
                </a:solidFill>
              </a:defRPr>
            </a:lvl3pPr>
            <a:lvl4pPr marL="0" indent="0">
              <a:lnSpc>
                <a:spcPct val="150000"/>
              </a:lnSpc>
              <a:buFontTx/>
              <a:buNone/>
              <a:defRPr sz="2900" baseline="0">
                <a:solidFill>
                  <a:schemeClr val="accent5"/>
                </a:solidFill>
              </a:defRPr>
            </a:lvl4pPr>
            <a:lvl5pPr marL="0" indent="0">
              <a:lnSpc>
                <a:spcPct val="150000"/>
              </a:lnSpc>
              <a:buFontTx/>
              <a:buNone/>
              <a:defRPr sz="2900" baseline="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2"/>
          <p:cNvSpPr>
            <a:spLocks noGrp="1"/>
          </p:cNvSpPr>
          <p:nvPr>
            <p:ph type="body" sz="quarter" idx="12"/>
          </p:nvPr>
        </p:nvSpPr>
        <p:spPr>
          <a:xfrm>
            <a:off x="8545513" y="1813044"/>
            <a:ext cx="5414961" cy="3643818"/>
          </a:xfrm>
          <a:prstGeom prst="rect">
            <a:avLst/>
          </a:prstGeom>
        </p:spPr>
        <p:txBody>
          <a:bodyPr vert="horz" wrap="square" lIns="0" tIns="0" rIns="0" bIns="0">
            <a:spAutoFit/>
          </a:bodyPr>
          <a:lstStyle>
            <a:lvl1pPr marL="0" marR="0" indent="0" algn="l" defTabSz="1306221" rtl="0" eaLnBrk="1" fontAlgn="auto" latinLnBrk="0" hangingPunct="1">
              <a:lnSpc>
                <a:spcPct val="150000"/>
              </a:lnSpc>
              <a:spcBef>
                <a:spcPts val="0"/>
              </a:spcBef>
              <a:spcAft>
                <a:spcPts val="0"/>
              </a:spcAft>
              <a:buClrTx/>
              <a:buSzTx/>
              <a:buFontTx/>
              <a:buNone/>
              <a:tabLst/>
              <a:defRPr sz="2800" b="0" i="0" baseline="0">
                <a:solidFill>
                  <a:srgbClr val="4C4C4C"/>
                </a:solidFill>
                <a:latin typeface="Merriweather Light"/>
                <a:cs typeface="Merriweather Light"/>
              </a:defRPr>
            </a:lvl1pPr>
            <a:lvl2pPr marL="0" indent="0">
              <a:lnSpc>
                <a:spcPct val="150000"/>
              </a:lnSpc>
              <a:buFontTx/>
              <a:buNone/>
              <a:defRPr sz="2900" baseline="0">
                <a:solidFill>
                  <a:srgbClr val="4C4C4C"/>
                </a:solidFill>
              </a:defRPr>
            </a:lvl2pPr>
            <a:lvl3pPr marL="0" indent="0">
              <a:lnSpc>
                <a:spcPct val="150000"/>
              </a:lnSpc>
              <a:buFontTx/>
              <a:buNone/>
              <a:defRPr sz="2900" baseline="0">
                <a:solidFill>
                  <a:srgbClr val="4C4C4C"/>
                </a:solidFill>
              </a:defRPr>
            </a:lvl3pPr>
            <a:lvl4pPr marL="0" indent="0">
              <a:lnSpc>
                <a:spcPct val="150000"/>
              </a:lnSpc>
              <a:buFontTx/>
              <a:buNone/>
              <a:defRPr sz="2900" baseline="0">
                <a:solidFill>
                  <a:srgbClr val="4C4C4C"/>
                </a:solidFill>
              </a:defRPr>
            </a:lvl4pPr>
            <a:lvl5pPr marL="0" indent="0">
              <a:lnSpc>
                <a:spcPct val="150000"/>
              </a:lnSpc>
              <a:buFontTx/>
              <a:buNone/>
              <a:defRPr sz="2900" baseline="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5"/>
          <p:cNvSpPr>
            <a:spLocks noGrp="1"/>
          </p:cNvSpPr>
          <p:nvPr>
            <p:ph type="body" sz="quarter" idx="13"/>
          </p:nvPr>
        </p:nvSpPr>
        <p:spPr>
          <a:xfrm>
            <a:off x="715321" y="600286"/>
            <a:ext cx="13245154" cy="577081"/>
          </a:xfrm>
          <a:prstGeom prst="rect">
            <a:avLst/>
          </a:prstGeom>
        </p:spPr>
        <p:txBody>
          <a:bodyPr wrap="square" lIns="0" tIns="0" rIns="0" bIns="0">
            <a:spAutoFit/>
          </a:bodyPr>
          <a:lstStyle>
            <a:lvl1pPr marL="0" indent="0">
              <a:lnSpc>
                <a:spcPct val="80000"/>
              </a:lnSpc>
              <a:buFontTx/>
              <a:buNone/>
              <a:defRPr sz="4500" b="0" i="0" baseline="0">
                <a:solidFill>
                  <a:schemeClr val="accent5"/>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1554584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7" name="Picture 6" descr="Bottom_Viz_August-02.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35699" t="3221" r="13841" b="-3221"/>
          <a:stretch/>
        </p:blipFill>
        <p:spPr>
          <a:xfrm>
            <a:off x="0" y="3225800"/>
            <a:ext cx="14630400" cy="3153156"/>
          </a:xfrm>
          <a:prstGeom prst="rect">
            <a:avLst/>
          </a:prstGeom>
        </p:spPr>
      </p:pic>
      <p:sp>
        <p:nvSpPr>
          <p:cNvPr id="5"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spTree>
    <p:extLst>
      <p:ext uri="{BB962C8B-B14F-4D97-AF65-F5344CB8AC3E}">
        <p14:creationId xmlns:p14="http://schemas.microsoft.com/office/powerpoint/2010/main" val="5469078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Blank Slide">
    <p:spTree>
      <p:nvGrpSpPr>
        <p:cNvPr id="1" name=""/>
        <p:cNvGrpSpPr/>
        <p:nvPr/>
      </p:nvGrpSpPr>
      <p:grpSpPr>
        <a:xfrm>
          <a:off x="0" y="0"/>
          <a:ext cx="0" cy="0"/>
          <a:chOff x="0" y="0"/>
          <a:chExt cx="0" cy="0"/>
        </a:xfrm>
      </p:grpSpPr>
      <p:sp>
        <p:nvSpPr>
          <p:cNvPr id="2" name="Rectangle 1"/>
          <p:cNvSpPr/>
          <p:nvPr/>
        </p:nvSpPr>
        <p:spPr>
          <a:xfrm>
            <a:off x="0" y="0"/>
            <a:ext cx="14630400" cy="8229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Tree>
    <p:extLst>
      <p:ext uri="{BB962C8B-B14F-4D97-AF65-F5344CB8AC3E}">
        <p14:creationId xmlns:p14="http://schemas.microsoft.com/office/powerpoint/2010/main" val="1832717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5_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7" name="Picture 6" descr="SectionDivider-02.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5541"/>
          <a:stretch/>
        </p:blipFill>
        <p:spPr>
          <a:xfrm>
            <a:off x="0" y="2946400"/>
            <a:ext cx="14630400" cy="4749800"/>
          </a:xfrm>
          <a:prstGeom prst="rect">
            <a:avLst/>
          </a:prstGeom>
        </p:spPr>
      </p:pic>
      <p:sp>
        <p:nvSpPr>
          <p:cNvPr id="5"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spTree>
    <p:extLst>
      <p:ext uri="{BB962C8B-B14F-4D97-AF65-F5344CB8AC3E}">
        <p14:creationId xmlns:p14="http://schemas.microsoft.com/office/powerpoint/2010/main" val="13747927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Format Blank S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75333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Multi-level content">
    <p:spTree>
      <p:nvGrpSpPr>
        <p:cNvPr id="1" name=""/>
        <p:cNvGrpSpPr/>
        <p:nvPr/>
      </p:nvGrpSpPr>
      <p:grpSpPr>
        <a:xfrm>
          <a:off x="0" y="0"/>
          <a:ext cx="0" cy="0"/>
          <a:chOff x="0" y="0"/>
          <a:chExt cx="0" cy="0"/>
        </a:xfrm>
      </p:grpSpPr>
      <p:sp>
        <p:nvSpPr>
          <p:cNvPr id="18"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
        <p:nvSpPr>
          <p:cNvPr id="4" name="Content Placeholder 2"/>
          <p:cNvSpPr>
            <a:spLocks noGrp="1"/>
          </p:cNvSpPr>
          <p:nvPr>
            <p:ph idx="14"/>
          </p:nvPr>
        </p:nvSpPr>
        <p:spPr>
          <a:xfrm>
            <a:off x="704476" y="1893515"/>
            <a:ext cx="13274793" cy="443198"/>
          </a:xfrm>
          <a:prstGeom prst="rect">
            <a:avLst/>
          </a:prstGeom>
        </p:spPr>
        <p:txBody>
          <a:bodyPr wrap="square" lIns="0" tIns="0" rIns="0" bIns="0">
            <a:spAutoFit/>
          </a:bodyPr>
          <a:lstStyle>
            <a:lvl1pPr marL="6350" indent="0">
              <a:spcBef>
                <a:spcPts val="0"/>
              </a:spcBef>
              <a:spcAft>
                <a:spcPts val="600"/>
              </a:spcAft>
              <a:buSzPct val="100000"/>
              <a:buFont typeface="+mj-lt"/>
              <a:buNone/>
              <a:tabLst/>
              <a:defRPr sz="2800" b="0" i="0" baseline="0">
                <a:solidFill>
                  <a:srgbClr val="4C4C4C"/>
                </a:solidFill>
                <a:latin typeface="Merriweather Light"/>
                <a:cs typeface="Merriweather Light"/>
              </a:defRPr>
            </a:lvl1pPr>
            <a:lvl2pPr marL="288925" indent="0">
              <a:spcBef>
                <a:spcPts val="0"/>
              </a:spcBef>
              <a:spcAft>
                <a:spcPts val="600"/>
              </a:spcAft>
              <a:buSzPct val="100000"/>
              <a:buFont typeface="+mj-lt"/>
              <a:buNone/>
              <a:defRPr sz="2400" baseline="0">
                <a:solidFill>
                  <a:schemeClr val="accent5"/>
                </a:solidFill>
              </a:defRPr>
            </a:lvl2pPr>
            <a:lvl3pPr marL="512763" indent="0">
              <a:spcBef>
                <a:spcPts val="0"/>
              </a:spcBef>
              <a:spcAft>
                <a:spcPts val="600"/>
              </a:spcAft>
              <a:buSzPct val="100000"/>
              <a:buFont typeface="+mj-lt"/>
              <a:buNone/>
              <a:defRPr sz="2100" baseline="0">
                <a:solidFill>
                  <a:schemeClr val="accent5"/>
                </a:solidFill>
              </a:defRPr>
            </a:lvl3pPr>
            <a:lvl4pPr marL="741363" indent="0">
              <a:spcBef>
                <a:spcPts val="0"/>
              </a:spcBef>
              <a:spcAft>
                <a:spcPts val="600"/>
              </a:spcAft>
              <a:buSzPct val="100000"/>
              <a:buFont typeface="+mj-lt"/>
              <a:buNone/>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Tree>
    <p:extLst>
      <p:ext uri="{BB962C8B-B14F-4D97-AF65-F5344CB8AC3E}">
        <p14:creationId xmlns:p14="http://schemas.microsoft.com/office/powerpoint/2010/main" val="16768926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Final Slide">
    <p:spTree>
      <p:nvGrpSpPr>
        <p:cNvPr id="1" name=""/>
        <p:cNvGrpSpPr/>
        <p:nvPr/>
      </p:nvGrpSpPr>
      <p:grpSpPr>
        <a:xfrm>
          <a:off x="0" y="0"/>
          <a:ext cx="0" cy="0"/>
          <a:chOff x="0" y="0"/>
          <a:chExt cx="0" cy="0"/>
        </a:xfrm>
      </p:grpSpPr>
      <p:sp>
        <p:nvSpPr>
          <p:cNvPr id="2" name="Rectangle 1"/>
          <p:cNvSpPr/>
          <p:nvPr/>
        </p:nvSpPr>
        <p:spPr>
          <a:xfrm>
            <a:off x="0" y="0"/>
            <a:ext cx="14630400" cy="8229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3" name="Picture 6" descr="tableau_rgb.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46400" y="3206750"/>
            <a:ext cx="8737600" cy="1816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1338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7" name="Picture 6" descr="Bottom_Viz_August-02.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35699" t="3221" r="13841" b="-3221"/>
          <a:stretch/>
        </p:blipFill>
        <p:spPr>
          <a:xfrm>
            <a:off x="0" y="3225800"/>
            <a:ext cx="14630400" cy="3153156"/>
          </a:xfrm>
          <a:prstGeom prst="rect">
            <a:avLst/>
          </a:prstGeom>
        </p:spPr>
      </p:pic>
      <p:sp>
        <p:nvSpPr>
          <p:cNvPr id="5"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spTree>
    <p:extLst>
      <p:ext uri="{BB962C8B-B14F-4D97-AF65-F5344CB8AC3E}">
        <p14:creationId xmlns:p14="http://schemas.microsoft.com/office/powerpoint/2010/main" val="14287017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0097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2788" y="601314"/>
            <a:ext cx="13244512" cy="553998"/>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96882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712788" y="601314"/>
            <a:ext cx="13244512" cy="553998"/>
          </a:xfrm>
        </p:spPr>
        <p:txBody>
          <a:bodyPr/>
          <a:lstStyle/>
          <a:p>
            <a:r>
              <a:rPr lang="en-US"/>
              <a:t>Click to edit Master title style</a:t>
            </a:r>
          </a:p>
        </p:txBody>
      </p:sp>
    </p:spTree>
    <p:extLst>
      <p:ext uri="{BB962C8B-B14F-4D97-AF65-F5344CB8AC3E}">
        <p14:creationId xmlns:p14="http://schemas.microsoft.com/office/powerpoint/2010/main" val="39390729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7251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5" name="Picture 4" descr="SectionDivider-03.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5658" r="12503"/>
          <a:stretch/>
        </p:blipFill>
        <p:spPr>
          <a:xfrm>
            <a:off x="0" y="2362200"/>
            <a:ext cx="14630400" cy="5482336"/>
          </a:xfrm>
          <a:prstGeom prst="rect">
            <a:avLst/>
          </a:prstGeom>
        </p:spPr>
      </p:pic>
      <p:sp>
        <p:nvSpPr>
          <p:cNvPr id="7"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spTree>
    <p:extLst>
      <p:ext uri="{BB962C8B-B14F-4D97-AF65-F5344CB8AC3E}">
        <p14:creationId xmlns:p14="http://schemas.microsoft.com/office/powerpoint/2010/main" val="2254307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7" name="Picture 6" descr="SectionDivider-02.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5541"/>
          <a:stretch/>
        </p:blipFill>
        <p:spPr>
          <a:xfrm>
            <a:off x="0" y="2946400"/>
            <a:ext cx="14630400" cy="4749800"/>
          </a:xfrm>
          <a:prstGeom prst="rect">
            <a:avLst/>
          </a:prstGeom>
        </p:spPr>
      </p:pic>
      <p:sp>
        <p:nvSpPr>
          <p:cNvPr id="5" name="Text Placeholder 3"/>
          <p:cNvSpPr>
            <a:spLocks noGrp="1"/>
          </p:cNvSpPr>
          <p:nvPr>
            <p:ph type="body" sz="quarter" idx="11"/>
          </p:nvPr>
        </p:nvSpPr>
        <p:spPr>
          <a:xfrm>
            <a:off x="705985" y="1891756"/>
            <a:ext cx="13245156" cy="664797"/>
          </a:xfrm>
          <a:prstGeom prst="rect">
            <a:avLst/>
          </a:prstGeom>
        </p:spPr>
        <p:txBody>
          <a:bodyPr wrap="square" lIns="0" tIns="0" rIns="0" bIns="0">
            <a:spAutoFit/>
          </a:bodyPr>
          <a:lstStyle>
            <a:lvl1pPr marL="0" indent="0">
              <a:lnSpc>
                <a:spcPct val="80000"/>
              </a:lnSpc>
              <a:buNone/>
              <a:defRPr sz="54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dirty="0"/>
              <a:t>Edit Master text styles</a:t>
            </a:r>
          </a:p>
        </p:txBody>
      </p:sp>
    </p:spTree>
    <p:extLst>
      <p:ext uri="{BB962C8B-B14F-4D97-AF65-F5344CB8AC3E}">
        <p14:creationId xmlns:p14="http://schemas.microsoft.com/office/powerpoint/2010/main" val="476552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4122793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ulti-level content">
    <p:spTree>
      <p:nvGrpSpPr>
        <p:cNvPr id="1" name=""/>
        <p:cNvGrpSpPr/>
        <p:nvPr/>
      </p:nvGrpSpPr>
      <p:grpSpPr>
        <a:xfrm>
          <a:off x="0" y="0"/>
          <a:ext cx="0" cy="0"/>
          <a:chOff x="0" y="0"/>
          <a:chExt cx="0" cy="0"/>
        </a:xfrm>
      </p:grpSpPr>
      <p:sp>
        <p:nvSpPr>
          <p:cNvPr id="18"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
        <p:nvSpPr>
          <p:cNvPr id="4" name="Content Placeholder 2"/>
          <p:cNvSpPr>
            <a:spLocks noGrp="1"/>
          </p:cNvSpPr>
          <p:nvPr>
            <p:ph idx="14"/>
          </p:nvPr>
        </p:nvSpPr>
        <p:spPr>
          <a:xfrm>
            <a:off x="704476" y="1893515"/>
            <a:ext cx="13274793" cy="443198"/>
          </a:xfrm>
          <a:prstGeom prst="rect">
            <a:avLst/>
          </a:prstGeom>
        </p:spPr>
        <p:txBody>
          <a:bodyPr wrap="square" lIns="0" tIns="0" rIns="0" bIns="0">
            <a:spAutoFit/>
          </a:bodyPr>
          <a:lstStyle>
            <a:lvl1pPr marL="6350" indent="0">
              <a:spcBef>
                <a:spcPts val="0"/>
              </a:spcBef>
              <a:spcAft>
                <a:spcPts val="600"/>
              </a:spcAft>
              <a:buSzPct val="100000"/>
              <a:buFont typeface="+mj-lt"/>
              <a:buNone/>
              <a:tabLst/>
              <a:defRPr sz="2800" b="0" i="0" baseline="0">
                <a:solidFill>
                  <a:srgbClr val="4C4C4C"/>
                </a:solidFill>
                <a:latin typeface="Merriweather Light"/>
                <a:cs typeface="Merriweather Light"/>
              </a:defRPr>
            </a:lvl1pPr>
            <a:lvl2pPr marL="288925" indent="0">
              <a:spcBef>
                <a:spcPts val="0"/>
              </a:spcBef>
              <a:spcAft>
                <a:spcPts val="600"/>
              </a:spcAft>
              <a:buSzPct val="100000"/>
              <a:buFont typeface="+mj-lt"/>
              <a:buNone/>
              <a:defRPr sz="2400" baseline="0">
                <a:solidFill>
                  <a:schemeClr val="accent5"/>
                </a:solidFill>
              </a:defRPr>
            </a:lvl2pPr>
            <a:lvl3pPr marL="512763" indent="0">
              <a:spcBef>
                <a:spcPts val="0"/>
              </a:spcBef>
              <a:spcAft>
                <a:spcPts val="600"/>
              </a:spcAft>
              <a:buSzPct val="100000"/>
              <a:buFont typeface="+mj-lt"/>
              <a:buNone/>
              <a:defRPr sz="2100" baseline="0">
                <a:solidFill>
                  <a:schemeClr val="accent5"/>
                </a:solidFill>
              </a:defRPr>
            </a:lvl3pPr>
            <a:lvl4pPr marL="741363" indent="0">
              <a:spcBef>
                <a:spcPts val="0"/>
              </a:spcBef>
              <a:spcAft>
                <a:spcPts val="600"/>
              </a:spcAft>
              <a:buSzPct val="100000"/>
              <a:buFont typeface="+mj-lt"/>
              <a:buNone/>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Tree>
    <p:extLst>
      <p:ext uri="{BB962C8B-B14F-4D97-AF65-F5344CB8AC3E}">
        <p14:creationId xmlns:p14="http://schemas.microsoft.com/office/powerpoint/2010/main" val="3635177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276599" y="2438401"/>
            <a:ext cx="9133131" cy="761747"/>
          </a:xfrm>
        </p:spPr>
        <p:txBody>
          <a:bodyPr/>
          <a:lstStyle>
            <a:lvl1pPr>
              <a:defRPr sz="5400" baseline="0">
                <a:solidFill>
                  <a:schemeClr val="accent5"/>
                </a:solidFill>
              </a:defRPr>
            </a:lvl1pPr>
          </a:lstStyle>
          <a:p>
            <a:r>
              <a:rPr lang="en-US"/>
              <a:t>Click to edit Master title style</a:t>
            </a:r>
            <a:endParaRPr lang="en-US" dirty="0"/>
          </a:p>
        </p:txBody>
      </p:sp>
      <p:sp>
        <p:nvSpPr>
          <p:cNvPr id="13" name="Text Placeholder 12"/>
          <p:cNvSpPr>
            <a:spLocks noGrp="1"/>
          </p:cNvSpPr>
          <p:nvPr>
            <p:ph type="body" sz="quarter" idx="11"/>
          </p:nvPr>
        </p:nvSpPr>
        <p:spPr>
          <a:xfrm>
            <a:off x="3561080" y="3733800"/>
            <a:ext cx="8077200" cy="369332"/>
          </a:xfrm>
          <a:prstGeom prst="rect">
            <a:avLst/>
          </a:prstGeom>
        </p:spPr>
        <p:txBody>
          <a:bodyPr lIns="0" tIns="0" rIns="0" bIns="0">
            <a:spAutoFit/>
          </a:bodyPr>
          <a:lstStyle>
            <a:lvl1pPr marL="0" indent="0">
              <a:buNone/>
              <a:defRPr sz="2400" baseline="0">
                <a:solidFill>
                  <a:schemeClr val="accent5"/>
                </a:solidFill>
                <a:latin typeface="Merriweather Light"/>
                <a:cs typeface="Merriweather Light"/>
              </a:defRPr>
            </a:lvl1pPr>
            <a:lvl2pPr marL="653110" indent="0">
              <a:buNone/>
              <a:defRPr sz="1000"/>
            </a:lvl2pPr>
            <a:lvl3pPr marL="1306221" indent="0">
              <a:buNone/>
              <a:defRPr sz="1000"/>
            </a:lvl3pPr>
            <a:lvl4pPr marL="1959331" indent="0">
              <a:buNone/>
              <a:defRPr sz="1000"/>
            </a:lvl4pPr>
            <a:lvl5pPr marL="2612442" indent="0">
              <a:buNone/>
              <a:defRPr sz="1000"/>
            </a:lvl5pPr>
          </a:lstStyle>
          <a:p>
            <a:pPr lvl="0"/>
            <a:r>
              <a:rPr lang="en-US"/>
              <a:t>Edit Master text styles</a:t>
            </a:r>
          </a:p>
        </p:txBody>
      </p:sp>
    </p:spTree>
    <p:extLst>
      <p:ext uri="{BB962C8B-B14F-4D97-AF65-F5344CB8AC3E}">
        <p14:creationId xmlns:p14="http://schemas.microsoft.com/office/powerpoint/2010/main" val="1972645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357" y="1893515"/>
            <a:ext cx="13274793" cy="1631216"/>
          </a:xfrm>
          <a:prstGeom prst="rect">
            <a:avLst/>
          </a:prstGeom>
        </p:spPr>
        <p:txBody>
          <a:bodyPr wrap="square" lIns="0" tIns="0" rIns="0" bIns="0">
            <a:spAutoFit/>
          </a:bodyPr>
          <a:lstStyle>
            <a:lvl1pPr marL="520701" indent="-514350">
              <a:spcBef>
                <a:spcPts val="0"/>
              </a:spcBef>
              <a:spcAft>
                <a:spcPts val="600"/>
              </a:spcAft>
              <a:buSzPct val="100000"/>
              <a:buFont typeface="+mj-lt"/>
              <a:buAutoNum type="arabicPeriod"/>
              <a:tabLst/>
              <a:defRPr sz="2800" baseline="0">
                <a:solidFill>
                  <a:schemeClr val="accent5"/>
                </a:solidFill>
                <a:latin typeface="Merriweather Light"/>
                <a:cs typeface="Merriweather Light"/>
              </a:defRPr>
            </a:lvl1pPr>
            <a:lvl2pPr marL="746125" indent="-457200">
              <a:spcBef>
                <a:spcPts val="0"/>
              </a:spcBef>
              <a:spcAft>
                <a:spcPts val="600"/>
              </a:spcAft>
              <a:buSzPct val="100000"/>
              <a:buFont typeface="+mj-lt"/>
              <a:buAutoNum type="romanUcPeriod"/>
              <a:defRPr sz="2400" baseline="0">
                <a:solidFill>
                  <a:schemeClr val="accent5"/>
                </a:solidFill>
                <a:latin typeface="Merriweather Light"/>
                <a:cs typeface="Merriweather Light"/>
              </a:defRPr>
            </a:lvl2pPr>
            <a:lvl3pPr marL="969963" indent="-457200">
              <a:spcBef>
                <a:spcPts val="0"/>
              </a:spcBef>
              <a:spcAft>
                <a:spcPts val="600"/>
              </a:spcAft>
              <a:buSzPct val="100000"/>
              <a:buFont typeface="+mj-lt"/>
              <a:buAutoNum type="arabicPeriod"/>
              <a:defRPr sz="2100" baseline="0">
                <a:solidFill>
                  <a:schemeClr val="accent5"/>
                </a:solidFill>
                <a:latin typeface="Merriweather Light"/>
                <a:cs typeface="Merriweather Light"/>
              </a:defRPr>
            </a:lvl3pPr>
            <a:lvl4pPr marL="1084262" indent="-342901">
              <a:spcBef>
                <a:spcPts val="0"/>
              </a:spcBef>
              <a:spcAft>
                <a:spcPts val="600"/>
              </a:spcAft>
              <a:buSzPct val="100000"/>
              <a:buFont typeface="+mj-lt"/>
              <a:buAutoNum type="arabicPeriod"/>
              <a:defRPr sz="1800" baseline="0">
                <a:solidFill>
                  <a:schemeClr val="accent5"/>
                </a:solidFill>
              </a:defRPr>
            </a:lvl4pPr>
            <a:lvl5pPr marL="2063749" indent="0">
              <a:buSzPct val="100000"/>
              <a:buFont typeface="+mj-lt"/>
              <a:buNone/>
              <a:defRPr sz="160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776903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emf"/><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5" name="Picture 4" descr="Bottom_Viz_August-02.png"/>
          <p:cNvPicPr>
            <a:picLocks noChangeAspect="1"/>
          </p:cNvPicPr>
          <p:nvPr/>
        </p:nvPicPr>
        <p:blipFill rotWithShape="1">
          <a:blip r:embed="rId34" cstate="email">
            <a:extLst>
              <a:ext uri="{28A0092B-C50C-407E-A947-70E740481C1C}">
                <a14:useLocalDpi xmlns:a14="http://schemas.microsoft.com/office/drawing/2010/main" val="0"/>
              </a:ext>
            </a:extLst>
          </a:blip>
          <a:srcRect b="18483"/>
          <a:stretch/>
        </p:blipFill>
        <p:spPr>
          <a:xfrm flipH="1">
            <a:off x="0" y="6932613"/>
            <a:ext cx="14630400" cy="1296987"/>
          </a:xfrm>
          <a:prstGeom prst="rect">
            <a:avLst/>
          </a:prstGeom>
        </p:spPr>
      </p:pic>
      <p:pic>
        <p:nvPicPr>
          <p:cNvPr id="1027" name="Picture 7" descr="tableau_white.eps"/>
          <p:cNvPicPr>
            <a:picLocks noChangeAspect="1"/>
          </p:cNvPicPr>
          <p:nvPr/>
        </p:nvPicPr>
        <p:blipFill>
          <a:blip r:embed="rId35" cstate="email">
            <a:extLst>
              <a:ext uri="{28A0092B-C50C-407E-A947-70E740481C1C}">
                <a14:useLocalDpi xmlns:a14="http://schemas.microsoft.com/office/drawing/2010/main" val="0"/>
              </a:ext>
            </a:extLst>
          </a:blip>
          <a:srcRect/>
          <a:stretch>
            <a:fillRect/>
          </a:stretch>
        </p:blipFill>
        <p:spPr bwMode="auto">
          <a:xfrm>
            <a:off x="12669838" y="7724775"/>
            <a:ext cx="1727200" cy="360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8" name="Title Placeholder 1"/>
          <p:cNvSpPr>
            <a:spLocks noGrp="1"/>
          </p:cNvSpPr>
          <p:nvPr>
            <p:ph type="title"/>
          </p:nvPr>
        </p:nvSpPr>
        <p:spPr bwMode="auto">
          <a:xfrm>
            <a:off x="712788" y="601314"/>
            <a:ext cx="13244512" cy="5770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spAutoFit/>
          </a:bodyPr>
          <a:lstStyle/>
          <a:p>
            <a:pPr lvl="0"/>
            <a:r>
              <a:rPr lang="en-US" dirty="0"/>
              <a:t>Master Title Style</a:t>
            </a:r>
          </a:p>
        </p:txBody>
      </p:sp>
    </p:spTree>
  </p:cSld>
  <p:clrMap bg1="lt1" tx1="dk1" bg2="lt2" tx2="dk2" accent1="accent1" accent2="accent2" accent3="accent3" accent4="accent4" accent5="accent5" accent6="accent6" hlink="hlink" folHlink="folHlink"/>
  <p:sldLayoutIdLst>
    <p:sldLayoutId id="2147484147" r:id="rId1"/>
    <p:sldLayoutId id="2147484135" r:id="rId2"/>
    <p:sldLayoutId id="2147484148" r:id="rId3"/>
    <p:sldLayoutId id="2147484150" r:id="rId4"/>
    <p:sldLayoutId id="2147484152" r:id="rId5"/>
    <p:sldLayoutId id="2147484136" r:id="rId6"/>
    <p:sldLayoutId id="2147484137" r:id="rId7"/>
    <p:sldLayoutId id="2147484138" r:id="rId8"/>
    <p:sldLayoutId id="2147484139" r:id="rId9"/>
    <p:sldLayoutId id="2147484140" r:id="rId10"/>
    <p:sldLayoutId id="2147484141" r:id="rId11"/>
    <p:sldLayoutId id="2147484142" r:id="rId12"/>
    <p:sldLayoutId id="2147484143" r:id="rId13"/>
    <p:sldLayoutId id="2147484144" r:id="rId14"/>
    <p:sldLayoutId id="2147484145" r:id="rId15"/>
    <p:sldLayoutId id="2147484146" r:id="rId16"/>
    <p:sldLayoutId id="2147484149" r:id="rId17"/>
    <p:sldLayoutId id="2147484154" r:id="rId18"/>
    <p:sldLayoutId id="2147484153" r:id="rId19"/>
    <p:sldLayoutId id="2147484163" r:id="rId20"/>
    <p:sldLayoutId id="2147484176" r:id="rId21"/>
    <p:sldLayoutId id="2147484192" r:id="rId22"/>
    <p:sldLayoutId id="2147484193" r:id="rId23"/>
    <p:sldLayoutId id="2147484194" r:id="rId24"/>
    <p:sldLayoutId id="2147484195" r:id="rId25"/>
    <p:sldLayoutId id="2147484198" r:id="rId26"/>
    <p:sldLayoutId id="2147484199" r:id="rId27"/>
    <p:sldLayoutId id="2147484200" r:id="rId28"/>
    <p:sldLayoutId id="2147484201" r:id="rId29"/>
    <p:sldLayoutId id="2147484189" r:id="rId30"/>
    <p:sldLayoutId id="2147484202" r:id="rId31"/>
    <p:sldLayoutId id="2147484203" r:id="rId32"/>
  </p:sldLayoutIdLst>
  <p:txStyles>
    <p:titleStyle>
      <a:lvl1pPr algn="l" defTabSz="1304925" rtl="0" eaLnBrk="1" fontAlgn="base" hangingPunct="1">
        <a:lnSpc>
          <a:spcPct val="80000"/>
        </a:lnSpc>
        <a:spcBef>
          <a:spcPct val="0"/>
        </a:spcBef>
        <a:spcAft>
          <a:spcPct val="0"/>
        </a:spcAft>
        <a:defRPr sz="4500" kern="1200">
          <a:solidFill>
            <a:srgbClr val="4C4C4C"/>
          </a:solidFill>
          <a:latin typeface="BentonSans Book"/>
          <a:ea typeface="ＭＳ Ｐゴシック" charset="0"/>
          <a:cs typeface="BentonSans Book"/>
        </a:defRPr>
      </a:lvl1pPr>
      <a:lvl2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2pPr>
      <a:lvl3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3pPr>
      <a:lvl4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4pPr>
      <a:lvl5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5pPr>
      <a:lvl6pPr marL="4572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6pPr>
      <a:lvl7pPr marL="9144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7pPr>
      <a:lvl8pPr marL="13716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8pPr>
      <a:lvl9pPr marL="18288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9pPr>
    </p:titleStyle>
    <p:body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en-US"/>
      </a:defPPr>
      <a:lvl1pPr marL="0" algn="l" defTabSz="1306221" rtl="0" eaLnBrk="1" latinLnBrk="0" hangingPunct="1">
        <a:defRPr sz="2600" kern="1200">
          <a:solidFill>
            <a:schemeClr val="tx1"/>
          </a:solidFill>
          <a:latin typeface="+mn-lt"/>
          <a:ea typeface="+mn-ea"/>
          <a:cs typeface="+mn-cs"/>
        </a:defRPr>
      </a:lvl1pPr>
      <a:lvl2pPr marL="653110" algn="l" defTabSz="1306221" rtl="0" eaLnBrk="1" latinLnBrk="0" hangingPunct="1">
        <a:defRPr sz="2600" kern="1200">
          <a:solidFill>
            <a:schemeClr val="tx1"/>
          </a:solidFill>
          <a:latin typeface="+mn-lt"/>
          <a:ea typeface="+mn-ea"/>
          <a:cs typeface="+mn-cs"/>
        </a:defRPr>
      </a:lvl2pPr>
      <a:lvl3pPr marL="1306221" algn="l" defTabSz="1306221" rtl="0" eaLnBrk="1" latinLnBrk="0" hangingPunct="1">
        <a:defRPr sz="2600" kern="1200">
          <a:solidFill>
            <a:schemeClr val="tx1"/>
          </a:solidFill>
          <a:latin typeface="+mn-lt"/>
          <a:ea typeface="+mn-ea"/>
          <a:cs typeface="+mn-cs"/>
        </a:defRPr>
      </a:lvl3pPr>
      <a:lvl4pPr marL="1959331" algn="l" defTabSz="1306221" rtl="0" eaLnBrk="1" latinLnBrk="0" hangingPunct="1">
        <a:defRPr sz="2600" kern="1200">
          <a:solidFill>
            <a:schemeClr val="tx1"/>
          </a:solidFill>
          <a:latin typeface="+mn-lt"/>
          <a:ea typeface="+mn-ea"/>
          <a:cs typeface="+mn-cs"/>
        </a:defRPr>
      </a:lvl4pPr>
      <a:lvl5pPr marL="2612442" algn="l" defTabSz="1306221" rtl="0" eaLnBrk="1" latinLnBrk="0" hangingPunct="1">
        <a:defRPr sz="2600" kern="1200">
          <a:solidFill>
            <a:schemeClr val="tx1"/>
          </a:solidFill>
          <a:latin typeface="+mn-lt"/>
          <a:ea typeface="+mn-ea"/>
          <a:cs typeface="+mn-cs"/>
        </a:defRPr>
      </a:lvl5pPr>
      <a:lvl6pPr marL="3265550" algn="l" defTabSz="1306221" rtl="0" eaLnBrk="1" latinLnBrk="0" hangingPunct="1">
        <a:defRPr sz="2600" kern="1200">
          <a:solidFill>
            <a:schemeClr val="tx1"/>
          </a:solidFill>
          <a:latin typeface="+mn-lt"/>
          <a:ea typeface="+mn-ea"/>
          <a:cs typeface="+mn-cs"/>
        </a:defRPr>
      </a:lvl6pPr>
      <a:lvl7pPr marL="3918661" algn="l" defTabSz="1306221" rtl="0" eaLnBrk="1" latinLnBrk="0" hangingPunct="1">
        <a:defRPr sz="2600" kern="1200">
          <a:solidFill>
            <a:schemeClr val="tx1"/>
          </a:solidFill>
          <a:latin typeface="+mn-lt"/>
          <a:ea typeface="+mn-ea"/>
          <a:cs typeface="+mn-cs"/>
        </a:defRPr>
      </a:lvl7pPr>
      <a:lvl8pPr marL="4571771" algn="l" defTabSz="1306221" rtl="0" eaLnBrk="1" latinLnBrk="0" hangingPunct="1">
        <a:defRPr sz="2600" kern="1200">
          <a:solidFill>
            <a:schemeClr val="tx1"/>
          </a:solidFill>
          <a:latin typeface="+mn-lt"/>
          <a:ea typeface="+mn-ea"/>
          <a:cs typeface="+mn-cs"/>
        </a:defRPr>
      </a:lvl8pPr>
      <a:lvl9pPr marL="5224882" algn="l" defTabSz="1306221" rtl="0" eaLnBrk="1" latinLnBrk="0" hangingPunct="1">
        <a:defRPr sz="2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3920551"/>
      </p:ext>
    </p:extLst>
  </p:cSld>
  <p:clrMap bg1="lt1" tx1="dk1" bg2="lt2" tx2="dk2" accent1="accent1" accent2="accent2" accent3="accent3" accent4="accent4" accent5="accent5" accent6="accent6" hlink="hlink" folHlink="folHlink"/>
  <p:sldLayoutIdLst>
    <p:sldLayoutId id="21474842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effreyShaffer@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hyperlink" Target="http://www.ostb.gov/"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hyperlink" Target="http://www.recovery.gov/"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hyperlink" Target="http://www.recovery.gov/"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investor.google.com/fin_data.html"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hyperlink" Target="http://googled.wordpress.com/2006/07/25/35/" TargetMode="External"/><Relationship Id="rId4" Type="http://schemas.openxmlformats.org/officeDocument/2006/relationships/hyperlink" Target="http://nces.ed.gov/nceskids/createagraph/"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hyperlink" Target="http://www.wikipedia.com/" TargetMode="External"/><Relationship Id="rId2" Type="http://schemas.openxmlformats.org/officeDocument/2006/relationships/notesSlide" Target="../notesSlides/notesSlide23.xml"/><Relationship Id="rId1" Type="http://schemas.openxmlformats.org/officeDocument/2006/relationships/slideLayout" Target="../slideLayouts/slideLayout18.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hyperlink" Target="http://www.wikipedia.com/"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hyperlink" Target="http://www.ostb.go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895820" y="1973482"/>
            <a:ext cx="13245156" cy="1834348"/>
          </a:xfrm>
          <a:prstGeom prst="rect">
            <a:avLst/>
          </a:prstGeom>
        </p:spPr>
        <p:txBody>
          <a:bodyPr/>
          <a:lstStyle/>
          <a:p>
            <a:pPr algn="ctr" defTabSz="1306221" fontAlgn="auto">
              <a:spcAft>
                <a:spcPts val="0"/>
              </a:spcAft>
              <a:buFont typeface="Arial" panose="020B0604020202020204" pitchFamily="34" charset="0"/>
              <a:buNone/>
              <a:defRPr/>
            </a:pPr>
            <a:r>
              <a:rPr lang="en-US" sz="5500" dirty="0">
                <a:ea typeface="+mn-ea"/>
              </a:rPr>
              <a:t>The Fundamentals of Data Visualization, Data Modeling and Dashboard Design</a:t>
            </a:r>
          </a:p>
          <a:p>
            <a:pPr algn="ctr" defTabSz="1306221" fontAlgn="auto">
              <a:lnSpc>
                <a:spcPct val="110000"/>
              </a:lnSpc>
              <a:spcAft>
                <a:spcPts val="0"/>
              </a:spcAft>
              <a:buFont typeface="Arial" panose="020B0604020202020204" pitchFamily="34" charset="0"/>
              <a:buNone/>
              <a:defRPr/>
            </a:pPr>
            <a:endParaRPr lang="en-US" sz="2400" dirty="0">
              <a:latin typeface="Merriweather Light"/>
              <a:ea typeface="+mn-ea"/>
              <a:cs typeface="Merriweather Light"/>
            </a:endParaRPr>
          </a:p>
        </p:txBody>
      </p:sp>
      <p:sp>
        <p:nvSpPr>
          <p:cNvPr id="2" name="Rectangle 1"/>
          <p:cNvSpPr/>
          <p:nvPr/>
        </p:nvSpPr>
        <p:spPr>
          <a:xfrm>
            <a:off x="2438397" y="4415275"/>
            <a:ext cx="10160001" cy="3410164"/>
          </a:xfrm>
          <a:prstGeom prst="rect">
            <a:avLst/>
          </a:prstGeom>
        </p:spPr>
        <p:txBody>
          <a:bodyPr wrap="square">
            <a:spAutoFit/>
          </a:bodyPr>
          <a:lstStyle/>
          <a:p>
            <a:pPr algn="ctr" defTabSz="1306221" fontAlgn="auto">
              <a:lnSpc>
                <a:spcPct val="110000"/>
              </a:lnSpc>
              <a:spcBef>
                <a:spcPts val="1776"/>
              </a:spcBef>
              <a:spcAft>
                <a:spcPts val="0"/>
              </a:spcAft>
              <a:defRPr/>
            </a:pPr>
            <a:r>
              <a:rPr lang="en-US" sz="2800" dirty="0">
                <a:latin typeface="Merriweather Light"/>
                <a:cs typeface="Merriweather Light"/>
              </a:rPr>
              <a:t>Created By: Jeffery A. Shaffer </a:t>
            </a:r>
            <a:br>
              <a:rPr lang="en-US" sz="2800" dirty="0">
                <a:latin typeface="Merriweather Light"/>
                <a:cs typeface="Merriweather Light"/>
              </a:rPr>
            </a:br>
            <a:r>
              <a:rPr lang="en-US" sz="2800" dirty="0">
                <a:latin typeface="Merriweather Light"/>
                <a:cs typeface="Merriweather Light"/>
              </a:rPr>
              <a:t> Vice President, </a:t>
            </a:r>
            <a:r>
              <a:rPr lang="en-US" sz="2800" dirty="0" err="1">
                <a:latin typeface="Merriweather Light"/>
                <a:cs typeface="Merriweather Light"/>
              </a:rPr>
              <a:t>Unifund</a:t>
            </a:r>
            <a:r>
              <a:rPr lang="en-US" sz="2800" dirty="0">
                <a:latin typeface="Merriweather Light"/>
                <a:cs typeface="Merriweather Light"/>
              </a:rPr>
              <a:t/>
            </a:r>
            <a:br>
              <a:rPr lang="en-US" sz="2800" dirty="0">
                <a:latin typeface="Merriweather Light"/>
                <a:cs typeface="Merriweather Light"/>
              </a:rPr>
            </a:br>
            <a:r>
              <a:rPr lang="en-US" sz="2800" dirty="0">
                <a:latin typeface="Merriweather Light"/>
                <a:cs typeface="Merriweather Light"/>
              </a:rPr>
              <a:t> Adjunct Faculty, University of Cincinnati</a:t>
            </a:r>
            <a:br>
              <a:rPr lang="en-US" sz="2800" dirty="0">
                <a:latin typeface="Merriweather Light"/>
                <a:cs typeface="Merriweather Light"/>
              </a:rPr>
            </a:br>
            <a:r>
              <a:rPr lang="en-US" sz="2800" dirty="0">
                <a:latin typeface="Merriweather Light"/>
                <a:cs typeface="Merriweather Light"/>
              </a:rPr>
              <a:t>(513</a:t>
            </a:r>
            <a:r>
              <a:rPr lang="en-US" sz="2800">
                <a:latin typeface="Merriweather Light"/>
                <a:cs typeface="Merriweather Light"/>
              </a:rPr>
              <a:t>) </a:t>
            </a:r>
            <a:r>
              <a:rPr lang="en-US" sz="2800" smtClean="0">
                <a:latin typeface="Merriweather Light"/>
                <a:cs typeface="Merriweather Light"/>
              </a:rPr>
              <a:t>615-0001 </a:t>
            </a:r>
            <a:r>
              <a:rPr lang="en-US" sz="2800">
                <a:latin typeface="Merriweather Light"/>
                <a:cs typeface="Merriweather Light"/>
              </a:rPr>
              <a:t>| </a:t>
            </a:r>
            <a:r>
              <a:rPr lang="en-US" sz="2800" smtClean="0">
                <a:latin typeface="Merriweather Light"/>
                <a:cs typeface="Merriweather Light"/>
                <a:hlinkClick r:id="rId3"/>
              </a:rPr>
              <a:t>JeffreyShaffer@gmail.com</a:t>
            </a:r>
            <a:r>
              <a:rPr lang="en-US" sz="2800" smtClean="0">
                <a:latin typeface="Merriweather Light"/>
                <a:cs typeface="Merriweather Light"/>
              </a:rPr>
              <a:t> </a:t>
            </a:r>
            <a:r>
              <a:rPr lang="en-US" sz="2800" dirty="0">
                <a:latin typeface="Merriweather Light"/>
                <a:cs typeface="Merriweather Light"/>
              </a:rPr>
              <a:t/>
            </a:r>
            <a:br>
              <a:rPr lang="en-US" sz="2800" dirty="0">
                <a:latin typeface="Merriweather Light"/>
                <a:cs typeface="Merriweather Light"/>
              </a:rPr>
            </a:br>
            <a:r>
              <a:rPr lang="en-US" sz="2800" dirty="0">
                <a:latin typeface="Merriweather Light"/>
                <a:cs typeface="Merriweather Light"/>
              </a:rPr>
              <a:t>@</a:t>
            </a:r>
            <a:r>
              <a:rPr lang="en-US" sz="2800" dirty="0" err="1">
                <a:latin typeface="Merriweather Light"/>
                <a:cs typeface="Merriweather Light"/>
              </a:rPr>
              <a:t>HighVizAbility</a:t>
            </a:r>
            <a:r>
              <a:rPr lang="en-US" sz="2800" dirty="0">
                <a:latin typeface="Merriweather Light"/>
                <a:cs typeface="Merriweather Light"/>
              </a:rPr>
              <a:t/>
            </a:r>
            <a:br>
              <a:rPr lang="en-US" sz="2800" dirty="0">
                <a:latin typeface="Merriweather Light"/>
                <a:cs typeface="Merriweather Light"/>
              </a:rPr>
            </a:br>
            <a:r>
              <a:rPr lang="en-US" sz="2800" dirty="0">
                <a:latin typeface="Merriweather Light"/>
                <a:cs typeface="Merriweather Light"/>
              </a:rPr>
              <a:t/>
            </a:r>
            <a:br>
              <a:rPr lang="en-US" sz="2800" dirty="0">
                <a:latin typeface="Merriweather Light"/>
                <a:cs typeface="Merriweather Light"/>
              </a:rPr>
            </a:br>
            <a:endParaRPr lang="en-US" sz="2800" dirty="0">
              <a:latin typeface="Merriweather Light"/>
              <a:cs typeface="Merriweather Ligh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38401"/>
            <a:ext cx="13758203" cy="1246495"/>
          </a:xfrm>
        </p:spPr>
        <p:txBody>
          <a:bodyPr>
            <a:normAutofit/>
          </a:bodyPr>
          <a:lstStyle/>
          <a:p>
            <a:pPr algn="ctr"/>
            <a:r>
              <a:rPr lang="en-US" sz="5000" dirty="0"/>
              <a:t>“The language of bar charts speaks both vertically and horizontally.”</a:t>
            </a:r>
          </a:p>
        </p:txBody>
      </p:sp>
      <p:sp>
        <p:nvSpPr>
          <p:cNvPr id="3" name="Text Placeholder 2"/>
          <p:cNvSpPr>
            <a:spLocks noGrp="1"/>
          </p:cNvSpPr>
          <p:nvPr>
            <p:ph type="body" sz="quarter" idx="11"/>
          </p:nvPr>
        </p:nvSpPr>
        <p:spPr>
          <a:xfrm>
            <a:off x="3712191" y="3825572"/>
            <a:ext cx="10918209" cy="2477601"/>
          </a:xfrm>
        </p:spPr>
        <p:txBody>
          <a:bodyPr/>
          <a:lstStyle/>
          <a:p>
            <a:r>
              <a:rPr lang="en-US" sz="3500" dirty="0"/>
              <a:t>Jeffrey A. Shaffer</a:t>
            </a:r>
          </a:p>
          <a:p>
            <a:r>
              <a:rPr lang="en-US" sz="3500" dirty="0"/>
              <a:t>Adjunct Professor Data Visualization</a:t>
            </a:r>
          </a:p>
          <a:p>
            <a:r>
              <a:rPr lang="en-US" sz="3500" dirty="0"/>
              <a:t>University of Cincinnati</a:t>
            </a:r>
          </a:p>
          <a:p>
            <a:pPr marL="457200" indent="-457200">
              <a:buFontTx/>
              <a:buChar char="-"/>
            </a:pPr>
            <a:endParaRPr lang="en-US" sz="3500" dirty="0"/>
          </a:p>
        </p:txBody>
      </p:sp>
    </p:spTree>
    <p:extLst>
      <p:ext uri="{BB962C8B-B14F-4D97-AF65-F5344CB8AC3E}">
        <p14:creationId xmlns:p14="http://schemas.microsoft.com/office/powerpoint/2010/main" val="15929801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4621797" y="182880"/>
            <a:ext cx="5528044" cy="8070024"/>
          </a:xfrm>
          <a:prstGeom prst="rect">
            <a:avLst/>
          </a:prstGeom>
        </p:spPr>
      </p:pic>
      <p:sp>
        <p:nvSpPr>
          <p:cNvPr id="4" name="TextBox 3"/>
          <p:cNvSpPr txBox="1"/>
          <p:nvPr/>
        </p:nvSpPr>
        <p:spPr>
          <a:xfrm>
            <a:off x="0" y="7494723"/>
            <a:ext cx="14630400" cy="830997"/>
          </a:xfrm>
          <a:prstGeom prst="rect">
            <a:avLst/>
          </a:prstGeom>
          <a:noFill/>
        </p:spPr>
        <p:txBody>
          <a:bodyPr wrap="square" rtlCol="0">
            <a:spAutoFit/>
          </a:bodyPr>
          <a:lstStyle/>
          <a:p>
            <a:pPr algn="ctr" defTabSz="1097280"/>
            <a:r>
              <a:rPr lang="en-US" sz="2400" dirty="0">
                <a:solidFill>
                  <a:schemeClr val="accent5"/>
                </a:solidFill>
                <a:latin typeface="+mn-lt"/>
                <a:ea typeface="+mn-ea"/>
                <a:cs typeface="+mn-cs"/>
              </a:rPr>
              <a:t>Source: Office of Science and Technology Policy Blog (1/2009)</a:t>
            </a:r>
          </a:p>
          <a:p>
            <a:pPr algn="ctr" defTabSz="1097280"/>
            <a:r>
              <a:rPr lang="en-US" sz="2400" dirty="0">
                <a:solidFill>
                  <a:schemeClr val="accent5"/>
                </a:solidFill>
                <a:latin typeface="+mn-lt"/>
                <a:hlinkClick r:id="rId4"/>
              </a:rPr>
              <a:t>www.OSTB.gov</a:t>
            </a:r>
            <a:endParaRPr lang="en-US" sz="2400" dirty="0">
              <a:solidFill>
                <a:schemeClr val="accent5"/>
              </a:solidFill>
              <a:latin typeface="+mn-lt"/>
              <a:ea typeface="+mn-ea"/>
              <a:cs typeface="+mn-cs"/>
            </a:endParaRPr>
          </a:p>
        </p:txBody>
      </p:sp>
    </p:spTree>
    <p:extLst>
      <p:ext uri="{BB962C8B-B14F-4D97-AF65-F5344CB8AC3E}">
        <p14:creationId xmlns:p14="http://schemas.microsoft.com/office/powerpoint/2010/main" val="26313049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20" y="682391"/>
            <a:ext cx="14621180" cy="6613781"/>
          </a:xfrm>
          <a:prstGeom prst="rect">
            <a:avLst/>
          </a:prstGeom>
        </p:spPr>
      </p:pic>
      <p:sp>
        <p:nvSpPr>
          <p:cNvPr id="3" name="TextBox 2"/>
          <p:cNvSpPr txBox="1"/>
          <p:nvPr/>
        </p:nvSpPr>
        <p:spPr>
          <a:xfrm>
            <a:off x="0" y="7835923"/>
            <a:ext cx="14630400" cy="461665"/>
          </a:xfrm>
          <a:prstGeom prst="rect">
            <a:avLst/>
          </a:prstGeom>
          <a:noFill/>
        </p:spPr>
        <p:txBody>
          <a:bodyPr wrap="square" rtlCol="0">
            <a:spAutoFit/>
          </a:bodyPr>
          <a:lstStyle/>
          <a:p>
            <a:pPr algn="ctr" defTabSz="1097280"/>
            <a:r>
              <a:rPr lang="en-US" sz="2400" dirty="0">
                <a:solidFill>
                  <a:schemeClr val="accent5"/>
                </a:solidFill>
                <a:latin typeface="+mn-lt"/>
                <a:ea typeface="+mn-ea"/>
                <a:cs typeface="+mn-cs"/>
              </a:rPr>
              <a:t>Source: </a:t>
            </a:r>
            <a:r>
              <a:rPr lang="en-US" sz="2400" dirty="0">
                <a:solidFill>
                  <a:schemeClr val="accent5"/>
                </a:solidFill>
                <a:latin typeface="+mn-lt"/>
                <a:hlinkClick r:id="rId4"/>
              </a:rPr>
              <a:t>www.Recovery.gov</a:t>
            </a:r>
            <a:r>
              <a:rPr lang="en-US" sz="2400" dirty="0">
                <a:solidFill>
                  <a:schemeClr val="accent5"/>
                </a:solidFill>
                <a:latin typeface="+mn-lt"/>
              </a:rPr>
              <a:t> (website has been taken down)</a:t>
            </a:r>
            <a:endParaRPr lang="en-US" sz="2400" dirty="0">
              <a:solidFill>
                <a:schemeClr val="accent5"/>
              </a:solidFill>
              <a:latin typeface="+mn-lt"/>
              <a:ea typeface="+mn-ea"/>
              <a:cs typeface="+mn-cs"/>
            </a:endParaRPr>
          </a:p>
        </p:txBody>
      </p:sp>
    </p:spTree>
    <p:extLst>
      <p:ext uri="{BB962C8B-B14F-4D97-AF65-F5344CB8AC3E}">
        <p14:creationId xmlns:p14="http://schemas.microsoft.com/office/powerpoint/2010/main" val="4678485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1661" y="292146"/>
            <a:ext cx="12287079" cy="7204218"/>
          </a:xfrm>
          <a:prstGeom prst="rect">
            <a:avLst/>
          </a:prstGeom>
        </p:spPr>
      </p:pic>
      <p:sp>
        <p:nvSpPr>
          <p:cNvPr id="3" name="TextBox 2"/>
          <p:cNvSpPr txBox="1"/>
          <p:nvPr/>
        </p:nvSpPr>
        <p:spPr>
          <a:xfrm>
            <a:off x="0" y="7835923"/>
            <a:ext cx="14630400" cy="461665"/>
          </a:xfrm>
          <a:prstGeom prst="rect">
            <a:avLst/>
          </a:prstGeom>
          <a:noFill/>
        </p:spPr>
        <p:txBody>
          <a:bodyPr wrap="square" rtlCol="0">
            <a:spAutoFit/>
          </a:bodyPr>
          <a:lstStyle/>
          <a:p>
            <a:pPr algn="ctr" defTabSz="1097280"/>
            <a:r>
              <a:rPr lang="en-US" sz="2400" dirty="0">
                <a:solidFill>
                  <a:schemeClr val="accent5"/>
                </a:solidFill>
                <a:latin typeface="+mn-lt"/>
                <a:ea typeface="+mn-ea"/>
                <a:cs typeface="+mn-cs"/>
              </a:rPr>
              <a:t>Source: </a:t>
            </a:r>
            <a:r>
              <a:rPr lang="en-US" sz="2400" dirty="0">
                <a:solidFill>
                  <a:schemeClr val="accent5"/>
                </a:solidFill>
                <a:latin typeface="+mn-lt"/>
                <a:hlinkClick r:id="rId4"/>
              </a:rPr>
              <a:t>www.Recovery.gov</a:t>
            </a:r>
            <a:r>
              <a:rPr lang="en-US" sz="2400" dirty="0">
                <a:solidFill>
                  <a:schemeClr val="accent5"/>
                </a:solidFill>
                <a:latin typeface="+mn-lt"/>
              </a:rPr>
              <a:t> (website has been taken down)</a:t>
            </a:r>
            <a:endParaRPr lang="en-US" sz="2400" dirty="0">
              <a:solidFill>
                <a:schemeClr val="accent5"/>
              </a:solidFill>
              <a:latin typeface="+mn-lt"/>
              <a:ea typeface="+mn-ea"/>
              <a:cs typeface="+mn-cs"/>
            </a:endParaRPr>
          </a:p>
        </p:txBody>
      </p:sp>
    </p:spTree>
    <p:extLst>
      <p:ext uri="{BB962C8B-B14F-4D97-AF65-F5344CB8AC3E}">
        <p14:creationId xmlns:p14="http://schemas.microsoft.com/office/powerpoint/2010/main" val="16141109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Do you agree?</a:t>
            </a:r>
          </a:p>
        </p:txBody>
      </p:sp>
      <p:sp>
        <p:nvSpPr>
          <p:cNvPr id="6" name="Content Placeholder 5"/>
          <p:cNvSpPr>
            <a:spLocks noGrp="1"/>
          </p:cNvSpPr>
          <p:nvPr>
            <p:ph idx="14"/>
          </p:nvPr>
        </p:nvSpPr>
        <p:spPr>
          <a:xfrm>
            <a:off x="704476" y="1893515"/>
            <a:ext cx="13274793" cy="4693593"/>
          </a:xfrm>
        </p:spPr>
        <p:txBody>
          <a:bodyPr/>
          <a:lstStyle/>
          <a:p>
            <a:pPr defTabSz="1097280"/>
            <a:r>
              <a:rPr lang="en-US" dirty="0">
                <a:solidFill>
                  <a:srgbClr val="4D4D4D"/>
                </a:solidFill>
                <a:latin typeface="+mn-lt"/>
                <a:cs typeface="Calibri" pitchFamily="34" charset="0"/>
              </a:rPr>
              <a:t>“Google just released their </a:t>
            </a:r>
            <a:r>
              <a:rPr lang="en-US" dirty="0">
                <a:solidFill>
                  <a:srgbClr val="4D4D4D"/>
                </a:solidFill>
                <a:latin typeface="+mn-lt"/>
                <a:cs typeface="Calibri" pitchFamily="34" charset="0"/>
                <a:hlinkClick r:id="rId3"/>
              </a:rPr>
              <a:t>Q2 ’06 financial results</a:t>
            </a:r>
            <a:r>
              <a:rPr lang="en-US" dirty="0">
                <a:solidFill>
                  <a:srgbClr val="4D4D4D"/>
                </a:solidFill>
                <a:latin typeface="+mn-lt"/>
                <a:cs typeface="Calibri" pitchFamily="34" charset="0"/>
              </a:rPr>
              <a:t>, but most of us get lost in numbers, plus there isn’t really a way to quickly see where these guys are heading. With the help of </a:t>
            </a:r>
            <a:r>
              <a:rPr lang="en-US" dirty="0">
                <a:solidFill>
                  <a:srgbClr val="4D4D4D"/>
                </a:solidFill>
                <a:latin typeface="+mn-lt"/>
                <a:cs typeface="Calibri" pitchFamily="34" charset="0"/>
                <a:hlinkClick r:id="rId4"/>
              </a:rPr>
              <a:t>Create A Graph</a:t>
            </a:r>
            <a:r>
              <a:rPr lang="en-US" dirty="0">
                <a:solidFill>
                  <a:srgbClr val="4D4D4D"/>
                </a:solidFill>
                <a:latin typeface="+mn-lt"/>
                <a:cs typeface="Calibri" pitchFamily="34" charset="0"/>
              </a:rPr>
              <a:t> I compiled these </a:t>
            </a:r>
            <a:r>
              <a:rPr lang="en-US" b="1" dirty="0">
                <a:solidFill>
                  <a:srgbClr val="4D4D4D"/>
                </a:solidFill>
                <a:latin typeface="+mn-lt"/>
                <a:cs typeface="Calibri" pitchFamily="34" charset="0"/>
              </a:rPr>
              <a:t>smooth nice looking graphs</a:t>
            </a:r>
            <a:r>
              <a:rPr lang="en-US" dirty="0">
                <a:solidFill>
                  <a:srgbClr val="4D4D4D"/>
                </a:solidFill>
                <a:latin typeface="+mn-lt"/>
                <a:cs typeface="Calibri" pitchFamily="34" charset="0"/>
              </a:rPr>
              <a:t> representing Google’s financial data over the last 3.5 years. This should give some perspective and is </a:t>
            </a:r>
            <a:r>
              <a:rPr lang="en-US" b="1" dirty="0">
                <a:solidFill>
                  <a:srgbClr val="4D4D4D"/>
                </a:solidFill>
                <a:latin typeface="+mn-lt"/>
                <a:cs typeface="Calibri" pitchFamily="34" charset="0"/>
              </a:rPr>
              <a:t>much more exiting, clear, and graphic </a:t>
            </a:r>
            <a:r>
              <a:rPr lang="en-US" dirty="0">
                <a:solidFill>
                  <a:srgbClr val="4D4D4D"/>
                </a:solidFill>
                <a:latin typeface="+mn-lt"/>
                <a:cs typeface="Calibri" pitchFamily="34" charset="0"/>
              </a:rPr>
              <a:t>than the flat (and boring) table numbers.”</a:t>
            </a:r>
          </a:p>
          <a:p>
            <a:pPr defTabSz="1097280"/>
            <a:endParaRPr lang="en-US" dirty="0">
              <a:solidFill>
                <a:srgbClr val="4D4D4D"/>
              </a:solidFill>
              <a:latin typeface="+mn-lt"/>
              <a:cs typeface="Calibri" pitchFamily="34" charset="0"/>
            </a:endParaRPr>
          </a:p>
          <a:p>
            <a:pPr defTabSz="1097280"/>
            <a:r>
              <a:rPr lang="en-US" dirty="0">
                <a:solidFill>
                  <a:srgbClr val="4D4D4D"/>
                </a:solidFill>
                <a:latin typeface="+mn-lt"/>
                <a:cs typeface="Calibri" pitchFamily="34" charset="0"/>
              </a:rPr>
              <a:t>“I don’t like Excel graphs, I think it’s worth the effort to come up </a:t>
            </a:r>
            <a:r>
              <a:rPr lang="en-US" b="1" dirty="0">
                <a:solidFill>
                  <a:srgbClr val="4D4D4D"/>
                </a:solidFill>
                <a:latin typeface="+mn-lt"/>
                <a:cs typeface="Calibri" pitchFamily="34" charset="0"/>
              </a:rPr>
              <a:t>with such pretty graphs</a:t>
            </a:r>
            <a:r>
              <a:rPr lang="en-US" dirty="0">
                <a:solidFill>
                  <a:srgbClr val="4D4D4D"/>
                </a:solidFill>
                <a:latin typeface="+mn-lt"/>
                <a:cs typeface="Calibri" pitchFamily="34" charset="0"/>
              </a:rPr>
              <a:t>…”</a:t>
            </a:r>
          </a:p>
          <a:p>
            <a:pPr defTabSz="1097280"/>
            <a:endParaRPr lang="en-US" dirty="0">
              <a:solidFill>
                <a:srgbClr val="4D4D4D"/>
              </a:solidFill>
              <a:latin typeface="+mn-lt"/>
              <a:cs typeface="Calibri" pitchFamily="34" charset="0"/>
            </a:endParaRPr>
          </a:p>
          <a:p>
            <a:pPr defTabSz="1097280"/>
            <a:r>
              <a:rPr lang="en-US" dirty="0">
                <a:solidFill>
                  <a:srgbClr val="4D4D4D"/>
                </a:solidFill>
                <a:latin typeface="+mn-lt"/>
                <a:cs typeface="Calibri" pitchFamily="34" charset="0"/>
                <a:hlinkClick r:id="rId5"/>
              </a:rPr>
              <a:t>http://googled.wordpress.com/2006/07/25/35/</a:t>
            </a:r>
            <a:endParaRPr lang="en-US" dirty="0">
              <a:solidFill>
                <a:srgbClr val="4D4D4D"/>
              </a:solidFill>
              <a:latin typeface="+mn-lt"/>
              <a:cs typeface="Calibri" pitchFamily="34" charset="0"/>
            </a:endParaRPr>
          </a:p>
          <a:p>
            <a:endParaRPr lang="en-US" dirty="0"/>
          </a:p>
        </p:txBody>
      </p:sp>
    </p:spTree>
    <p:extLst>
      <p:ext uri="{BB962C8B-B14F-4D97-AF65-F5344CB8AC3E}">
        <p14:creationId xmlns:p14="http://schemas.microsoft.com/office/powerpoint/2010/main" val="25839351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0320" y="442331"/>
            <a:ext cx="9509760" cy="7344936"/>
          </a:xfrm>
          <a:prstGeom prst="rect">
            <a:avLst/>
          </a:prstGeom>
        </p:spPr>
      </p:pic>
    </p:spTree>
    <p:extLst>
      <p:ext uri="{BB962C8B-B14F-4D97-AF65-F5344CB8AC3E}">
        <p14:creationId xmlns:p14="http://schemas.microsoft.com/office/powerpoint/2010/main" val="18960630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8880" y="365761"/>
            <a:ext cx="9692640" cy="7486184"/>
          </a:xfrm>
          <a:prstGeom prst="rect">
            <a:avLst/>
          </a:prstGeom>
        </p:spPr>
      </p:pic>
    </p:spTree>
    <p:extLst>
      <p:ext uri="{BB962C8B-B14F-4D97-AF65-F5344CB8AC3E}">
        <p14:creationId xmlns:p14="http://schemas.microsoft.com/office/powerpoint/2010/main" val="974029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0" y="230459"/>
            <a:ext cx="10058400" cy="7768684"/>
          </a:xfrm>
          <a:prstGeom prst="rect">
            <a:avLst/>
          </a:prstGeom>
        </p:spPr>
      </p:pic>
    </p:spTree>
    <p:extLst>
      <p:ext uri="{BB962C8B-B14F-4D97-AF65-F5344CB8AC3E}">
        <p14:creationId xmlns:p14="http://schemas.microsoft.com/office/powerpoint/2010/main" val="35117217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9392" y="1029041"/>
            <a:ext cx="11571616" cy="6982195"/>
          </a:xfrm>
          <a:prstGeom prst="rect">
            <a:avLst/>
          </a:prstGeom>
        </p:spPr>
      </p:pic>
      <p:sp>
        <p:nvSpPr>
          <p:cNvPr id="3" name="TextBox 2"/>
          <p:cNvSpPr txBox="1"/>
          <p:nvPr/>
        </p:nvSpPr>
        <p:spPr>
          <a:xfrm>
            <a:off x="1529392" y="136480"/>
            <a:ext cx="9875520" cy="757130"/>
          </a:xfrm>
          <a:prstGeom prst="rect">
            <a:avLst/>
          </a:prstGeom>
          <a:noFill/>
        </p:spPr>
        <p:txBody>
          <a:bodyPr wrap="square" rtlCol="0">
            <a:spAutoFit/>
          </a:bodyPr>
          <a:lstStyle/>
          <a:p>
            <a:pPr defTabSz="1097280"/>
            <a:r>
              <a:rPr lang="en-US" sz="4320" dirty="0">
                <a:solidFill>
                  <a:srgbClr val="4D4D4D"/>
                </a:solidFill>
                <a:latin typeface="Calibri" pitchFamily="34" charset="0"/>
                <a:ea typeface="+mn-ea"/>
                <a:cs typeface="Calibri" pitchFamily="34" charset="0"/>
              </a:rPr>
              <a:t>What’s wrong with this chart?</a:t>
            </a:r>
          </a:p>
        </p:txBody>
      </p:sp>
    </p:spTree>
    <p:extLst>
      <p:ext uri="{BB962C8B-B14F-4D97-AF65-F5344CB8AC3E}">
        <p14:creationId xmlns:p14="http://schemas.microsoft.com/office/powerpoint/2010/main" val="30443742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8698" y="236391"/>
            <a:ext cx="7773005" cy="6966916"/>
          </a:xfrm>
          <a:prstGeom prst="rect">
            <a:avLst/>
          </a:prstGeom>
        </p:spPr>
      </p:pic>
      <p:sp>
        <p:nvSpPr>
          <p:cNvPr id="3" name="TextBox 2"/>
          <p:cNvSpPr txBox="1"/>
          <p:nvPr/>
        </p:nvSpPr>
        <p:spPr>
          <a:xfrm>
            <a:off x="0" y="7726371"/>
            <a:ext cx="14630400" cy="338554"/>
          </a:xfrm>
          <a:prstGeom prst="rect">
            <a:avLst/>
          </a:prstGeom>
          <a:noFill/>
        </p:spPr>
        <p:txBody>
          <a:bodyPr wrap="square" rtlCol="0">
            <a:spAutoFit/>
          </a:bodyPr>
          <a:lstStyle/>
          <a:p>
            <a:pPr algn="ctr" defTabSz="1097280"/>
            <a:r>
              <a:rPr lang="en-US" sz="1600" dirty="0">
                <a:solidFill>
                  <a:schemeClr val="accent5"/>
                </a:solidFill>
                <a:latin typeface="+mn-lt"/>
                <a:ea typeface="+mn-ea"/>
                <a:cs typeface="+mn-cs"/>
              </a:rPr>
              <a:t>Source: SAS Press Release on February 4, 2009</a:t>
            </a:r>
          </a:p>
        </p:txBody>
      </p:sp>
    </p:spTree>
    <p:extLst>
      <p:ext uri="{BB962C8B-B14F-4D97-AF65-F5344CB8AC3E}">
        <p14:creationId xmlns:p14="http://schemas.microsoft.com/office/powerpoint/2010/main" val="4063660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12788" y="601314"/>
            <a:ext cx="13244512" cy="553998"/>
          </a:xfrm>
        </p:spPr>
        <p:txBody>
          <a:bodyPr/>
          <a:lstStyle/>
          <a:p>
            <a:r>
              <a:rPr lang="en-US" dirty="0" smtClean="0"/>
              <a:t>Goals</a:t>
            </a:r>
            <a:endParaRPr lang="en-US" dirty="0"/>
          </a:p>
        </p:txBody>
      </p:sp>
      <p:sp>
        <p:nvSpPr>
          <p:cNvPr id="6" name="Text Placeholder 5"/>
          <p:cNvSpPr>
            <a:spLocks noGrp="1"/>
          </p:cNvSpPr>
          <p:nvPr>
            <p:ph type="body" sz="quarter" idx="10"/>
          </p:nvPr>
        </p:nvSpPr>
        <p:spPr>
          <a:xfrm>
            <a:off x="731520" y="1471980"/>
            <a:ext cx="13167360" cy="5614619"/>
          </a:xfrm>
        </p:spPr>
        <p:txBody>
          <a:bodyPr/>
          <a:lstStyle/>
          <a:p>
            <a:pPr marL="0" indent="0">
              <a:buNone/>
            </a:pPr>
            <a:r>
              <a:rPr lang="en-US" sz="2800" b="1" dirty="0" smtClean="0"/>
              <a:t>By </a:t>
            </a:r>
            <a:r>
              <a:rPr lang="en-US" sz="2800" b="1" dirty="0"/>
              <a:t>completing the course modules, students will</a:t>
            </a:r>
            <a:r>
              <a:rPr lang="en-US" sz="2800" b="1" dirty="0" smtClean="0"/>
              <a:t>:</a:t>
            </a:r>
          </a:p>
          <a:p>
            <a:pPr marL="0" indent="0">
              <a:buNone/>
            </a:pPr>
            <a:endParaRPr lang="en-US" sz="2800" dirty="0" smtClean="0"/>
          </a:p>
          <a:p>
            <a:pPr lvl="0">
              <a:spcAft>
                <a:spcPts val="1200"/>
              </a:spcAft>
            </a:pPr>
            <a:r>
              <a:rPr lang="en-US" sz="2800" dirty="0" smtClean="0"/>
              <a:t>Learn data visualization best practices by compare and contrast through numerous examples</a:t>
            </a:r>
          </a:p>
          <a:p>
            <a:pPr lvl="0">
              <a:spcAft>
                <a:spcPts val="1200"/>
              </a:spcAft>
            </a:pPr>
            <a:r>
              <a:rPr lang="en-US" sz="2800" dirty="0" smtClean="0"/>
              <a:t>Learn how design choices can distort the data or hide it completely</a:t>
            </a:r>
          </a:p>
          <a:p>
            <a:pPr lvl="0">
              <a:spcAft>
                <a:spcPts val="1200"/>
              </a:spcAft>
            </a:pPr>
            <a:r>
              <a:rPr lang="en-US" sz="2800" dirty="0" smtClean="0"/>
              <a:t>Discuss complexity and simplicity in data visualization</a:t>
            </a:r>
            <a:endParaRPr lang="en-US" sz="2800" dirty="0"/>
          </a:p>
        </p:txBody>
      </p:sp>
    </p:spTree>
    <p:extLst>
      <p:ext uri="{BB962C8B-B14F-4D97-AF65-F5344CB8AC3E}">
        <p14:creationId xmlns:p14="http://schemas.microsoft.com/office/powerpoint/2010/main" val="2236851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8719" y="429429"/>
            <a:ext cx="13852962" cy="6739467"/>
          </a:xfrm>
          <a:prstGeom prst="rect">
            <a:avLst/>
          </a:prstGeom>
        </p:spPr>
      </p:pic>
      <p:sp>
        <p:nvSpPr>
          <p:cNvPr id="3" name="TextBox 2"/>
          <p:cNvSpPr txBox="1"/>
          <p:nvPr/>
        </p:nvSpPr>
        <p:spPr>
          <a:xfrm>
            <a:off x="0" y="7590043"/>
            <a:ext cx="14630400" cy="584775"/>
          </a:xfrm>
          <a:prstGeom prst="rect">
            <a:avLst/>
          </a:prstGeom>
          <a:noFill/>
        </p:spPr>
        <p:txBody>
          <a:bodyPr wrap="square" rtlCol="0">
            <a:spAutoFit/>
          </a:bodyPr>
          <a:lstStyle/>
          <a:p>
            <a:pPr algn="ctr" defTabSz="1097280"/>
            <a:r>
              <a:rPr lang="en-US" sz="1600" dirty="0">
                <a:solidFill>
                  <a:schemeClr val="accent5"/>
                </a:solidFill>
                <a:latin typeface="+mn-lt"/>
                <a:ea typeface="+mn-ea"/>
                <a:cs typeface="+mn-cs"/>
              </a:rPr>
              <a:t>Source: SAS Institute Project Presentation</a:t>
            </a:r>
          </a:p>
          <a:p>
            <a:pPr algn="ctr" defTabSz="1097280"/>
            <a:r>
              <a:rPr lang="en-US" sz="1600" dirty="0">
                <a:solidFill>
                  <a:schemeClr val="accent5"/>
                </a:solidFill>
                <a:latin typeface="+mn-lt"/>
              </a:rPr>
              <a:t>https://www.slideshare.net/aghussien/sas-institute-project-presentation</a:t>
            </a:r>
            <a:endParaRPr lang="en-US" sz="1600" dirty="0">
              <a:solidFill>
                <a:schemeClr val="accent5"/>
              </a:solidFill>
              <a:latin typeface="+mn-lt"/>
              <a:ea typeface="+mn-ea"/>
              <a:cs typeface="+mn-cs"/>
            </a:endParaRPr>
          </a:p>
        </p:txBody>
      </p:sp>
    </p:spTree>
    <p:extLst>
      <p:ext uri="{BB962C8B-B14F-4D97-AF65-F5344CB8AC3E}">
        <p14:creationId xmlns:p14="http://schemas.microsoft.com/office/powerpoint/2010/main" val="32761458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705985" y="1891756"/>
            <a:ext cx="13245156" cy="664797"/>
          </a:xfrm>
        </p:spPr>
        <p:txBody>
          <a:bodyPr/>
          <a:lstStyle/>
          <a:p>
            <a:r>
              <a:rPr lang="en-US" sz="5400" dirty="0"/>
              <a:t>A Famous Visualization</a:t>
            </a:r>
          </a:p>
        </p:txBody>
      </p:sp>
    </p:spTree>
    <p:extLst>
      <p:ext uri="{BB962C8B-B14F-4D97-AF65-F5344CB8AC3E}">
        <p14:creationId xmlns:p14="http://schemas.microsoft.com/office/powerpoint/2010/main" val="30134853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86866" y="526951"/>
            <a:ext cx="14107547" cy="6726264"/>
          </a:xfrm>
          <a:prstGeom prst="rect">
            <a:avLst/>
          </a:prstGeom>
        </p:spPr>
      </p:pic>
      <p:sp>
        <p:nvSpPr>
          <p:cNvPr id="5" name="Rectangle 7"/>
          <p:cNvSpPr>
            <a:spLocks/>
          </p:cNvSpPr>
          <p:nvPr/>
        </p:nvSpPr>
        <p:spPr bwMode="auto">
          <a:xfrm>
            <a:off x="0" y="7902772"/>
            <a:ext cx="14630400" cy="436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defTabSz="1097280"/>
            <a:endParaRPr lang="en-US" sz="1400" u="sng" dirty="0">
              <a:solidFill>
                <a:srgbClr val="4D4D4D"/>
              </a:solidFill>
              <a:latin typeface="+mn-lt"/>
            </a:endParaRPr>
          </a:p>
        </p:txBody>
      </p:sp>
      <p:sp>
        <p:nvSpPr>
          <p:cNvPr id="6" name="Rectangle 2"/>
          <p:cNvSpPr txBox="1">
            <a:spLocks noChangeArrowheads="1"/>
          </p:cNvSpPr>
          <p:nvPr/>
        </p:nvSpPr>
        <p:spPr bwMode="auto">
          <a:xfrm>
            <a:off x="409431" y="7609676"/>
            <a:ext cx="13975307"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rmAutofit/>
          </a:bodyPr>
          <a:lstStyle>
            <a:lvl1pPr algn="l" defTabSz="1304925" rtl="0" eaLnBrk="1" fontAlgn="base" hangingPunct="1">
              <a:lnSpc>
                <a:spcPct val="80000"/>
              </a:lnSpc>
              <a:spcBef>
                <a:spcPct val="0"/>
              </a:spcBef>
              <a:spcAft>
                <a:spcPct val="0"/>
              </a:spcAft>
              <a:defRPr sz="4500" kern="1200">
                <a:solidFill>
                  <a:srgbClr val="4C4C4C"/>
                </a:solidFill>
                <a:latin typeface="BentonSans Book"/>
                <a:ea typeface="ＭＳ Ｐゴシック" charset="0"/>
                <a:cs typeface="BentonSans Book"/>
              </a:defRPr>
            </a:lvl1pPr>
            <a:lvl2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2pPr>
            <a:lvl3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3pPr>
            <a:lvl4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4pPr>
            <a:lvl5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5pPr>
            <a:lvl6pPr marL="4572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6pPr>
            <a:lvl7pPr marL="9144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7pPr>
            <a:lvl8pPr marL="13716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8pPr>
            <a:lvl9pPr marL="18288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9pPr>
          </a:lstStyle>
          <a:p>
            <a:pPr>
              <a:defRPr/>
            </a:pPr>
            <a:r>
              <a:rPr lang="en-US" sz="1920" i="1" dirty="0" smtClean="0"/>
              <a:t>Figurative map of the successive losses in men of the French Army in the Russian Campaign 1812-1813 by Charles </a:t>
            </a:r>
            <a:r>
              <a:rPr lang="en-US" sz="1920" i="1" dirty="0" err="1" smtClean="0"/>
              <a:t>Minard</a:t>
            </a:r>
            <a:r>
              <a:rPr lang="en-US" sz="1920" i="1" dirty="0" smtClean="0"/>
              <a:t>, published in the </a:t>
            </a:r>
            <a:r>
              <a:rPr lang="en-US" sz="1920" dirty="0" smtClean="0"/>
              <a:t>Tableaux </a:t>
            </a:r>
            <a:r>
              <a:rPr lang="en-US" sz="1920" dirty="0" err="1" smtClean="0"/>
              <a:t>Graphiques</a:t>
            </a:r>
            <a:r>
              <a:rPr lang="en-US" sz="1920" dirty="0" smtClean="0"/>
              <a:t> et </a:t>
            </a:r>
            <a:r>
              <a:rPr lang="en-US" sz="1920" dirty="0" err="1" smtClean="0"/>
              <a:t>Cartes</a:t>
            </a:r>
            <a:r>
              <a:rPr lang="en-US" sz="1920" dirty="0" smtClean="0"/>
              <a:t> </a:t>
            </a:r>
            <a:r>
              <a:rPr lang="en-US" sz="1920" dirty="0" err="1" smtClean="0"/>
              <a:t>Figuratives</a:t>
            </a:r>
            <a:r>
              <a:rPr lang="en-US" sz="1920" dirty="0" smtClean="0"/>
              <a:t> de M. </a:t>
            </a:r>
            <a:r>
              <a:rPr lang="en-US" sz="1920" dirty="0" err="1" smtClean="0"/>
              <a:t>Minard</a:t>
            </a:r>
            <a:r>
              <a:rPr lang="en-US" sz="1920" dirty="0" smtClean="0"/>
              <a:t>, 1845-1869.</a:t>
            </a:r>
            <a:endParaRPr lang="en-US" sz="1920" dirty="0"/>
          </a:p>
        </p:txBody>
      </p:sp>
    </p:spTree>
    <p:extLst>
      <p:ext uri="{BB962C8B-B14F-4D97-AF65-F5344CB8AC3E}">
        <p14:creationId xmlns:p14="http://schemas.microsoft.com/office/powerpoint/2010/main" val="6143567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inard.gif"/>
          <p:cNvPicPr>
            <a:picLocks noChangeAspect="1"/>
          </p:cNvPicPr>
          <p:nvPr/>
        </p:nvPicPr>
        <p:blipFill>
          <a:blip r:embed="rId3" cstate="print"/>
          <a:stretch>
            <a:fillRect/>
          </a:stretch>
        </p:blipFill>
        <p:spPr>
          <a:xfrm>
            <a:off x="1914488" y="85697"/>
            <a:ext cx="10744237" cy="8058179"/>
          </a:xfrm>
          <a:prstGeom prst="rect">
            <a:avLst/>
          </a:prstGeom>
        </p:spPr>
      </p:pic>
    </p:spTree>
    <p:extLst>
      <p:ext uri="{BB962C8B-B14F-4D97-AF65-F5344CB8AC3E}">
        <p14:creationId xmlns:p14="http://schemas.microsoft.com/office/powerpoint/2010/main" val="2897742373"/>
      </p:ext>
    </p:extLst>
  </p:cSld>
  <p:clrMapOvr>
    <a:masterClrMapping/>
  </p:clrMapOvr>
  <p:transition spd="slow">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arch-animated.gif"/>
          <p:cNvPicPr>
            <a:picLocks noChangeAspect="1"/>
          </p:cNvPicPr>
          <p:nvPr/>
        </p:nvPicPr>
        <p:blipFill>
          <a:blip r:embed="rId3" cstate="print"/>
          <a:stretch>
            <a:fillRect/>
          </a:stretch>
        </p:blipFill>
        <p:spPr>
          <a:xfrm>
            <a:off x="1828800" y="860254"/>
            <a:ext cx="10972800" cy="6940747"/>
          </a:xfrm>
          <a:prstGeom prst="rect">
            <a:avLst/>
          </a:prstGeom>
        </p:spPr>
      </p:pic>
    </p:spTree>
    <p:extLst>
      <p:ext uri="{BB962C8B-B14F-4D97-AF65-F5344CB8AC3E}">
        <p14:creationId xmlns:p14="http://schemas.microsoft.com/office/powerpoint/2010/main" val="3371063401"/>
      </p:ext>
    </p:extLst>
  </p:cSld>
  <p:clrMapOvr>
    <a:masterClrMapping/>
  </p:clrMapOvr>
  <p:transition spd="slow">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01672" y="0"/>
            <a:ext cx="5227056" cy="8229600"/>
          </a:xfrm>
          <a:prstGeom prst="rect">
            <a:avLst/>
          </a:prstGeom>
        </p:spPr>
      </p:pic>
      <p:sp>
        <p:nvSpPr>
          <p:cNvPr id="3" name="TextBox 2"/>
          <p:cNvSpPr txBox="1"/>
          <p:nvPr/>
        </p:nvSpPr>
        <p:spPr>
          <a:xfrm>
            <a:off x="2011680" y="1503545"/>
            <a:ext cx="3657600" cy="387798"/>
          </a:xfrm>
          <a:prstGeom prst="rect">
            <a:avLst/>
          </a:prstGeom>
          <a:noFill/>
        </p:spPr>
        <p:txBody>
          <a:bodyPr wrap="square" rtlCol="0">
            <a:spAutoFit/>
          </a:bodyPr>
          <a:lstStyle/>
          <a:p>
            <a:pPr defTabSz="1097280"/>
            <a:r>
              <a:rPr lang="en-US" sz="1920" dirty="0">
                <a:solidFill>
                  <a:srgbClr val="00ADEF">
                    <a:lumMod val="75000"/>
                  </a:srgbClr>
                </a:solidFill>
                <a:latin typeface="Calibri" pitchFamily="34" charset="0"/>
                <a:ea typeface="+mn-ea"/>
                <a:cs typeface="Calibri" pitchFamily="34" charset="0"/>
              </a:rPr>
              <a:t>www.wayfind.com/napoleon.html</a:t>
            </a:r>
          </a:p>
        </p:txBody>
      </p:sp>
    </p:spTree>
    <p:extLst>
      <p:ext uri="{BB962C8B-B14F-4D97-AF65-F5344CB8AC3E}">
        <p14:creationId xmlns:p14="http://schemas.microsoft.com/office/powerpoint/2010/main" val="502363146"/>
      </p:ext>
    </p:extLst>
  </p:cSld>
  <p:clrMapOvr>
    <a:masterClrMapping/>
  </p:clrMapOvr>
  <p:transition spd="slow">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p:cNvSpPr>
          <p:nvPr/>
        </p:nvSpPr>
        <p:spPr bwMode="auto">
          <a:xfrm>
            <a:off x="0" y="7902772"/>
            <a:ext cx="14630400" cy="436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defTabSz="1097280"/>
            <a:r>
              <a:rPr lang="en-US" sz="2400" dirty="0">
                <a:solidFill>
                  <a:srgbClr val="4D4D4D"/>
                </a:solidFill>
                <a:latin typeface="+mn-lt"/>
              </a:rPr>
              <a:t>Images used under the Wikipedia Creative Commons license.  </a:t>
            </a:r>
            <a:r>
              <a:rPr lang="en-US" sz="2400" u="sng" dirty="0">
                <a:solidFill>
                  <a:srgbClr val="4D4D4D"/>
                </a:solidFill>
                <a:latin typeface="+mn-lt"/>
                <a:hlinkClick r:id="rId3"/>
              </a:rPr>
              <a:t>http://www.wikipedia.com</a:t>
            </a:r>
            <a:endParaRPr lang="en-US" sz="2400" u="sng" dirty="0">
              <a:solidFill>
                <a:srgbClr val="4D4D4D"/>
              </a:solidFill>
              <a:latin typeface="+mn-lt"/>
            </a:endParaRPr>
          </a:p>
        </p:txBody>
      </p:sp>
      <p:sp>
        <p:nvSpPr>
          <p:cNvPr id="11" name="Rectangle 2"/>
          <p:cNvSpPr txBox="1">
            <a:spLocks noChangeArrowheads="1"/>
          </p:cNvSpPr>
          <p:nvPr/>
        </p:nvSpPr>
        <p:spPr bwMode="auto">
          <a:xfrm>
            <a:off x="1487605" y="200139"/>
            <a:ext cx="8778240" cy="609600"/>
          </a:xfrm>
          <a:prstGeom prst="rect">
            <a:avLst/>
          </a:prstGeom>
          <a:noFill/>
          <a:ln w="9525">
            <a:noFill/>
            <a:miter lim="800000"/>
            <a:headEnd/>
            <a:tailEnd/>
          </a:ln>
          <a:effectLst/>
        </p:spPr>
        <p:txBody>
          <a:bodyPr vert="horz" wrap="square" lIns="109728" tIns="54864" rIns="109728" bIns="54864" numCol="1" anchor="ctr" anchorCtr="0" compatLnSpc="1">
            <a:prstTxWarp prst="textNoShape">
              <a:avLst/>
            </a:prstTxWarp>
          </a:bodyPr>
          <a:lstStyle>
            <a:lvl1pPr algn="l" rtl="0" eaLnBrk="1" fontAlgn="base" hangingPunct="1">
              <a:spcBef>
                <a:spcPct val="0"/>
              </a:spcBef>
              <a:spcAft>
                <a:spcPct val="0"/>
              </a:spcAft>
              <a:defRPr sz="3600" b="1">
                <a:solidFill>
                  <a:srgbClr val="080808"/>
                </a:solidFill>
                <a:latin typeface="Calibri"/>
                <a:ea typeface="+mj-ea"/>
                <a:cs typeface="Calibri"/>
              </a:defRPr>
            </a:lvl1pPr>
            <a:lvl2pPr algn="l" rtl="0" eaLnBrk="1" fontAlgn="base" hangingPunct="1">
              <a:spcBef>
                <a:spcPct val="0"/>
              </a:spcBef>
              <a:spcAft>
                <a:spcPct val="0"/>
              </a:spcAft>
              <a:defRPr sz="3600" b="1">
                <a:solidFill>
                  <a:srgbClr val="080808"/>
                </a:solidFill>
                <a:latin typeface="Arial" charset="0"/>
              </a:defRPr>
            </a:lvl2pPr>
            <a:lvl3pPr algn="l" rtl="0" eaLnBrk="1" fontAlgn="base" hangingPunct="1">
              <a:spcBef>
                <a:spcPct val="0"/>
              </a:spcBef>
              <a:spcAft>
                <a:spcPct val="0"/>
              </a:spcAft>
              <a:defRPr sz="3600" b="1">
                <a:solidFill>
                  <a:srgbClr val="080808"/>
                </a:solidFill>
                <a:latin typeface="Arial" charset="0"/>
              </a:defRPr>
            </a:lvl3pPr>
            <a:lvl4pPr algn="l" rtl="0" eaLnBrk="1" fontAlgn="base" hangingPunct="1">
              <a:spcBef>
                <a:spcPct val="0"/>
              </a:spcBef>
              <a:spcAft>
                <a:spcPct val="0"/>
              </a:spcAft>
              <a:defRPr sz="3600" b="1">
                <a:solidFill>
                  <a:srgbClr val="080808"/>
                </a:solidFill>
                <a:latin typeface="Arial" charset="0"/>
              </a:defRPr>
            </a:lvl4pPr>
            <a:lvl5pPr algn="l" rtl="0" eaLnBrk="1" fontAlgn="base" hangingPunct="1">
              <a:spcBef>
                <a:spcPct val="0"/>
              </a:spcBef>
              <a:spcAft>
                <a:spcPct val="0"/>
              </a:spcAft>
              <a:defRPr sz="3600" b="1">
                <a:solidFill>
                  <a:srgbClr val="080808"/>
                </a:solidFill>
                <a:latin typeface="Arial" charset="0"/>
              </a:defRPr>
            </a:lvl5pPr>
            <a:lvl6pPr marL="457200" algn="l" rtl="0" eaLnBrk="1" fontAlgn="base" hangingPunct="1">
              <a:spcBef>
                <a:spcPct val="0"/>
              </a:spcBef>
              <a:spcAft>
                <a:spcPct val="0"/>
              </a:spcAft>
              <a:defRPr sz="3600" b="1">
                <a:solidFill>
                  <a:srgbClr val="080808"/>
                </a:solidFill>
                <a:latin typeface="Arial" charset="0"/>
              </a:defRPr>
            </a:lvl6pPr>
            <a:lvl7pPr marL="914400" algn="l" rtl="0" eaLnBrk="1" fontAlgn="base" hangingPunct="1">
              <a:spcBef>
                <a:spcPct val="0"/>
              </a:spcBef>
              <a:spcAft>
                <a:spcPct val="0"/>
              </a:spcAft>
              <a:defRPr sz="3600" b="1">
                <a:solidFill>
                  <a:srgbClr val="080808"/>
                </a:solidFill>
                <a:latin typeface="Arial" charset="0"/>
              </a:defRPr>
            </a:lvl7pPr>
            <a:lvl8pPr marL="1371600" algn="l" rtl="0" eaLnBrk="1" fontAlgn="base" hangingPunct="1">
              <a:spcBef>
                <a:spcPct val="0"/>
              </a:spcBef>
              <a:spcAft>
                <a:spcPct val="0"/>
              </a:spcAft>
              <a:defRPr sz="3600" b="1">
                <a:solidFill>
                  <a:srgbClr val="080808"/>
                </a:solidFill>
                <a:latin typeface="Arial" charset="0"/>
              </a:defRPr>
            </a:lvl8pPr>
            <a:lvl9pPr marL="1828800" algn="l" rtl="0" eaLnBrk="1" fontAlgn="base" hangingPunct="1">
              <a:spcBef>
                <a:spcPct val="0"/>
              </a:spcBef>
              <a:spcAft>
                <a:spcPct val="0"/>
              </a:spcAft>
              <a:defRPr sz="3600" b="1">
                <a:solidFill>
                  <a:srgbClr val="080808"/>
                </a:solidFill>
                <a:latin typeface="Arial" charset="0"/>
              </a:defRPr>
            </a:lvl9pPr>
          </a:lstStyle>
          <a:p>
            <a:pPr defTabSz="1097280">
              <a:defRPr/>
            </a:pPr>
            <a:r>
              <a:rPr lang="en-US" sz="4320" dirty="0"/>
              <a:t>Best Statistical Graph ever done?</a:t>
            </a:r>
          </a:p>
        </p:txBody>
      </p:sp>
      <p:pic>
        <p:nvPicPr>
          <p:cNvPr id="2" name="Picture 1"/>
          <p:cNvPicPr>
            <a:picLocks noChangeAspect="1"/>
          </p:cNvPicPr>
          <p:nvPr/>
        </p:nvPicPr>
        <p:blipFill>
          <a:blip r:embed="rId4"/>
          <a:stretch>
            <a:fillRect/>
          </a:stretch>
        </p:blipFill>
        <p:spPr>
          <a:xfrm>
            <a:off x="391897" y="974448"/>
            <a:ext cx="13979196" cy="6665068"/>
          </a:xfrm>
          <a:prstGeom prst="rect">
            <a:avLst/>
          </a:prstGeom>
        </p:spPr>
      </p:pic>
    </p:spTree>
    <p:extLst>
      <p:ext uri="{BB962C8B-B14F-4D97-AF65-F5344CB8AC3E}">
        <p14:creationId xmlns:p14="http://schemas.microsoft.com/office/powerpoint/2010/main" val="207797590"/>
      </p:ext>
    </p:extLst>
  </p:cSld>
  <p:clrMapOvr>
    <a:masterClrMapping/>
  </p:clrMapOvr>
  <p:transition spd="slow">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bwMode="auto">
          <a:xfrm>
            <a:off x="1828800" y="226013"/>
            <a:ext cx="10671809" cy="862966"/>
          </a:xfrm>
          <a:prstGeom prst="rect">
            <a:avLst/>
          </a:prstGeom>
          <a:noFill/>
          <a:ln w="9525">
            <a:noFill/>
            <a:miter lim="800000"/>
            <a:headEnd/>
            <a:tailEnd/>
          </a:ln>
          <a:effectLst/>
        </p:spPr>
        <p:txBody>
          <a:bodyPr vert="horz" wrap="square" lIns="109728" tIns="54864" rIns="109728" bIns="54864" numCol="1" anchor="ctr" anchorCtr="0" compatLnSpc="1">
            <a:prstTxWarp prst="textNoShape">
              <a:avLst/>
            </a:prstTxWarp>
          </a:bodyPr>
          <a:lstStyle/>
          <a:p>
            <a:pPr defTabSz="1097280">
              <a:defRPr/>
            </a:pPr>
            <a:r>
              <a:rPr lang="en-US" sz="3840" b="1" kern="0" dirty="0">
                <a:solidFill>
                  <a:srgbClr val="4D4D4D"/>
                </a:solidFill>
                <a:latin typeface="Calibri"/>
                <a:ea typeface="+mn-ea"/>
                <a:cs typeface="Calibri"/>
              </a:rPr>
              <a:t>not everyone is a fan…</a:t>
            </a:r>
            <a:endParaRPr lang="uk-UA" sz="3840" b="1" kern="0" dirty="0">
              <a:solidFill>
                <a:srgbClr val="4D4D4D"/>
              </a:solidFill>
              <a:latin typeface="Calibri"/>
              <a:ea typeface="+mn-ea"/>
              <a:cs typeface="Calibri"/>
            </a:endParaRPr>
          </a:p>
        </p:txBody>
      </p:sp>
      <p:pic>
        <p:nvPicPr>
          <p:cNvPr id="5" name="Picture 4"/>
          <p:cNvPicPr>
            <a:picLocks noChangeAspect="1"/>
          </p:cNvPicPr>
          <p:nvPr/>
        </p:nvPicPr>
        <p:blipFill>
          <a:blip r:embed="rId3"/>
          <a:stretch>
            <a:fillRect/>
          </a:stretch>
        </p:blipFill>
        <p:spPr>
          <a:xfrm>
            <a:off x="1828800" y="1645920"/>
            <a:ext cx="10972800" cy="5231664"/>
          </a:xfrm>
          <a:prstGeom prst="rect">
            <a:avLst/>
          </a:prstGeom>
        </p:spPr>
      </p:pic>
      <p:sp>
        <p:nvSpPr>
          <p:cNvPr id="4" name="Rectangle 7"/>
          <p:cNvSpPr>
            <a:spLocks/>
          </p:cNvSpPr>
          <p:nvPr/>
        </p:nvSpPr>
        <p:spPr bwMode="auto">
          <a:xfrm>
            <a:off x="0" y="7902772"/>
            <a:ext cx="14630400" cy="436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defTabSz="1097280"/>
            <a:r>
              <a:rPr lang="en-US" sz="2400" dirty="0">
                <a:solidFill>
                  <a:srgbClr val="4D4D4D"/>
                </a:solidFill>
                <a:latin typeface="+mn-lt"/>
              </a:rPr>
              <a:t>Images used under the Wikipedia Creative Commons license.  </a:t>
            </a:r>
            <a:r>
              <a:rPr lang="en-US" sz="2400" u="sng" dirty="0">
                <a:solidFill>
                  <a:srgbClr val="4D4D4D"/>
                </a:solidFill>
                <a:latin typeface="+mn-lt"/>
                <a:hlinkClick r:id="rId4"/>
              </a:rPr>
              <a:t>http://www.wikipedia.com</a:t>
            </a:r>
            <a:endParaRPr lang="en-US" sz="2400" u="sng" dirty="0">
              <a:solidFill>
                <a:srgbClr val="4D4D4D"/>
              </a:solidFill>
              <a:latin typeface="+mn-lt"/>
            </a:endParaRPr>
          </a:p>
        </p:txBody>
      </p:sp>
    </p:spTree>
    <p:extLst>
      <p:ext uri="{BB962C8B-B14F-4D97-AF65-F5344CB8AC3E}">
        <p14:creationId xmlns:p14="http://schemas.microsoft.com/office/powerpoint/2010/main" val="1281602316"/>
      </p:ext>
    </p:extLst>
  </p:cSld>
  <p:clrMapOvr>
    <a:masterClrMapping/>
  </p:clrMapOvr>
  <p:transition spd="slow">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1936" y="704896"/>
            <a:ext cx="11818887" cy="4653582"/>
          </a:xfrm>
        </p:spPr>
        <p:txBody>
          <a:bodyPr>
            <a:noAutofit/>
          </a:bodyPr>
          <a:lstStyle/>
          <a:p>
            <a:pPr defTabSz="1097280"/>
            <a:r>
              <a:rPr lang="en-US" sz="4000" dirty="0">
                <a:solidFill>
                  <a:srgbClr val="4D4D4D"/>
                </a:solidFill>
                <a:latin typeface="+mn-lt"/>
                <a:cs typeface="Calibri" pitchFamily="34" charset="0"/>
              </a:rPr>
              <a:t>On </a:t>
            </a:r>
            <a:r>
              <a:rPr lang="en-US" sz="4000" dirty="0" err="1">
                <a:solidFill>
                  <a:srgbClr val="4D4D4D"/>
                </a:solidFill>
                <a:latin typeface="+mn-lt"/>
                <a:cs typeface="Calibri" pitchFamily="34" charset="0"/>
              </a:rPr>
              <a:t>Minard’s</a:t>
            </a:r>
            <a:r>
              <a:rPr lang="en-US" sz="4000" dirty="0">
                <a:solidFill>
                  <a:srgbClr val="4D4D4D"/>
                </a:solidFill>
                <a:latin typeface="+mn-lt"/>
                <a:cs typeface="Calibri" pitchFamily="34" charset="0"/>
              </a:rPr>
              <a:t> graph:</a:t>
            </a:r>
            <a:r>
              <a:rPr lang="en-US" sz="3600" dirty="0">
                <a:solidFill>
                  <a:srgbClr val="4D4D4D"/>
                </a:solidFill>
                <a:latin typeface="+mn-lt"/>
                <a:cs typeface="Calibri" pitchFamily="34" charset="0"/>
              </a:rPr>
              <a:t/>
            </a:r>
            <a:br>
              <a:rPr lang="en-US" sz="3600" dirty="0">
                <a:solidFill>
                  <a:srgbClr val="4D4D4D"/>
                </a:solidFill>
                <a:latin typeface="+mn-lt"/>
                <a:cs typeface="Calibri" pitchFamily="34" charset="0"/>
              </a:rPr>
            </a:br>
            <a:r>
              <a:rPr lang="en-US" sz="3600" dirty="0">
                <a:solidFill>
                  <a:srgbClr val="4D4D4D"/>
                </a:solidFill>
                <a:latin typeface="+mn-lt"/>
                <a:cs typeface="Calibri" pitchFamily="34" charset="0"/>
              </a:rPr>
              <a:t/>
            </a:r>
            <a:br>
              <a:rPr lang="en-US" sz="3600" dirty="0">
                <a:solidFill>
                  <a:srgbClr val="4D4D4D"/>
                </a:solidFill>
                <a:latin typeface="+mn-lt"/>
                <a:cs typeface="Calibri" pitchFamily="34" charset="0"/>
              </a:rPr>
            </a:br>
            <a:r>
              <a:rPr lang="en-US" sz="3600" dirty="0" smtClean="0">
                <a:solidFill>
                  <a:srgbClr val="4D4D4D"/>
                </a:solidFill>
                <a:latin typeface="+mn-lt"/>
                <a:cs typeface="Calibri" pitchFamily="34" charset="0"/>
              </a:rPr>
              <a:t>	</a:t>
            </a:r>
            <a:r>
              <a:rPr lang="en-US" sz="3600" i="1" dirty="0" smtClean="0">
                <a:solidFill>
                  <a:srgbClr val="4D4D4D"/>
                </a:solidFill>
                <a:latin typeface="+mn-lt"/>
                <a:cs typeface="Calibri" pitchFamily="34" charset="0"/>
              </a:rPr>
              <a:t>“</a:t>
            </a:r>
            <a:r>
              <a:rPr lang="en-US" sz="3600" i="1" dirty="0">
                <a:solidFill>
                  <a:srgbClr val="4D4D4D"/>
                </a:solidFill>
                <a:latin typeface="+mn-lt"/>
                <a:cs typeface="Calibri" pitchFamily="34" charset="0"/>
              </a:rPr>
              <a:t>This is one of the worse graphs ever made. [Tufte]'s very happy because it shows five different pieces of information on three axis and if you study it for fifteen minutes it really is worth a thousand words.</a:t>
            </a:r>
            <a:br>
              <a:rPr lang="en-US" sz="3600" i="1" dirty="0">
                <a:solidFill>
                  <a:srgbClr val="4D4D4D"/>
                </a:solidFill>
                <a:latin typeface="+mn-lt"/>
                <a:cs typeface="Calibri" pitchFamily="34" charset="0"/>
              </a:rPr>
            </a:br>
            <a:r>
              <a:rPr lang="en-US" sz="3600" i="1" dirty="0">
                <a:solidFill>
                  <a:srgbClr val="4D4D4D"/>
                </a:solidFill>
                <a:latin typeface="+mn-lt"/>
                <a:cs typeface="Calibri" pitchFamily="34" charset="0"/>
              </a:rPr>
              <a:t/>
            </a:r>
            <a:br>
              <a:rPr lang="en-US" sz="3600" i="1" dirty="0">
                <a:solidFill>
                  <a:srgbClr val="4D4D4D"/>
                </a:solidFill>
                <a:latin typeface="+mn-lt"/>
                <a:cs typeface="Calibri" pitchFamily="34" charset="0"/>
              </a:rPr>
            </a:br>
            <a:r>
              <a:rPr lang="en-US" sz="3600" i="1" dirty="0" smtClean="0">
                <a:solidFill>
                  <a:srgbClr val="4D4D4D"/>
                </a:solidFill>
                <a:latin typeface="+mn-lt"/>
                <a:cs typeface="Calibri" pitchFamily="34" charset="0"/>
              </a:rPr>
              <a:t>	I </a:t>
            </a:r>
            <a:r>
              <a:rPr lang="en-US" sz="3600" i="1" dirty="0">
                <a:solidFill>
                  <a:srgbClr val="4D4D4D"/>
                </a:solidFill>
                <a:latin typeface="+mn-lt"/>
                <a:cs typeface="Calibri" pitchFamily="34" charset="0"/>
              </a:rPr>
              <a:t>don't think that's what graphs are for. I think they try to make a point in two seconds for people who are too lazy to read the forty words underneath.”</a:t>
            </a:r>
            <a:r>
              <a:rPr lang="en-US" sz="3600" dirty="0">
                <a:solidFill>
                  <a:srgbClr val="4D4D4D"/>
                </a:solidFill>
                <a:latin typeface="+mn-lt"/>
                <a:cs typeface="Calibri" pitchFamily="34" charset="0"/>
              </a:rPr>
              <a:t/>
            </a:r>
            <a:br>
              <a:rPr lang="en-US" sz="3600" dirty="0">
                <a:solidFill>
                  <a:srgbClr val="4D4D4D"/>
                </a:solidFill>
                <a:latin typeface="+mn-lt"/>
                <a:cs typeface="Calibri" pitchFamily="34" charset="0"/>
              </a:rPr>
            </a:br>
            <a:endParaRPr lang="en-US" sz="3600" dirty="0">
              <a:latin typeface="+mn-lt"/>
            </a:endParaRPr>
          </a:p>
        </p:txBody>
      </p:sp>
      <p:sp>
        <p:nvSpPr>
          <p:cNvPr id="3" name="Text Placeholder 2"/>
          <p:cNvSpPr>
            <a:spLocks noGrp="1"/>
          </p:cNvSpPr>
          <p:nvPr>
            <p:ph type="body" sz="quarter" idx="11"/>
          </p:nvPr>
        </p:nvSpPr>
        <p:spPr>
          <a:xfrm>
            <a:off x="1421936" y="5836642"/>
            <a:ext cx="11641542" cy="1107996"/>
          </a:xfrm>
        </p:spPr>
        <p:txBody>
          <a:bodyPr/>
          <a:lstStyle/>
          <a:p>
            <a:pPr>
              <a:spcBef>
                <a:spcPts val="0"/>
              </a:spcBef>
            </a:pPr>
            <a:r>
              <a:rPr lang="en-US" sz="3600" dirty="0"/>
              <a:t>Seth Godin</a:t>
            </a:r>
          </a:p>
          <a:p>
            <a:pPr>
              <a:spcBef>
                <a:spcPts val="0"/>
              </a:spcBef>
            </a:pPr>
            <a:r>
              <a:rPr lang="en-US" sz="3600" dirty="0"/>
              <a:t>Best-selling author, Marketer and Public Speaker</a:t>
            </a:r>
          </a:p>
        </p:txBody>
      </p:sp>
    </p:spTree>
    <p:extLst>
      <p:ext uri="{BB962C8B-B14F-4D97-AF65-F5344CB8AC3E}">
        <p14:creationId xmlns:p14="http://schemas.microsoft.com/office/powerpoint/2010/main" val="16221987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81294" y="490518"/>
            <a:ext cx="11067813" cy="861774"/>
          </a:xfrm>
          <a:prstGeom prst="rect">
            <a:avLst/>
          </a:prstGeom>
          <a:noFill/>
        </p:spPr>
        <p:txBody>
          <a:bodyPr wrap="square" rtlCol="0">
            <a:spAutoFit/>
          </a:bodyPr>
          <a:lstStyle/>
          <a:p>
            <a:pPr defTabSz="1097280"/>
            <a:r>
              <a:rPr lang="en-US" sz="5000" dirty="0">
                <a:solidFill>
                  <a:schemeClr val="accent5"/>
                </a:solidFill>
                <a:latin typeface="+mj-lt"/>
                <a:ea typeface="Verdana" pitchFamily="34" charset="0"/>
                <a:cs typeface="Verdana" pitchFamily="34" charset="0"/>
              </a:rPr>
              <a:t>“Dumbing it down for the executive”</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6524" y="1712685"/>
            <a:ext cx="8197352" cy="5841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828800" y="7786704"/>
            <a:ext cx="10972800" cy="424732"/>
          </a:xfrm>
          <a:prstGeom prst="rect">
            <a:avLst/>
          </a:prstGeom>
          <a:noFill/>
        </p:spPr>
        <p:txBody>
          <a:bodyPr wrap="square" rtlCol="0">
            <a:spAutoFit/>
          </a:bodyPr>
          <a:lstStyle/>
          <a:p>
            <a:pPr algn="ctr" defTabSz="1097280"/>
            <a:r>
              <a:rPr lang="en-US" sz="2160" dirty="0">
                <a:solidFill>
                  <a:srgbClr val="4D4D4D"/>
                </a:solidFill>
                <a:latin typeface="+mn-lt"/>
                <a:ea typeface="+mn-ea"/>
                <a:cs typeface="+mn-cs"/>
              </a:rPr>
              <a:t>Recreation of Jorge Camoes Redesign (www.ExcelCharts.com)</a:t>
            </a:r>
          </a:p>
        </p:txBody>
      </p:sp>
    </p:spTree>
    <p:extLst>
      <p:ext uri="{BB962C8B-B14F-4D97-AF65-F5344CB8AC3E}">
        <p14:creationId xmlns:p14="http://schemas.microsoft.com/office/powerpoint/2010/main" val="3797054646"/>
      </p:ext>
    </p:extLst>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C201F"/>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184103" y="0"/>
            <a:ext cx="8262191" cy="8229600"/>
          </a:xfrm>
          <a:prstGeom prst="rect">
            <a:avLst/>
          </a:prstGeom>
        </p:spPr>
      </p:pic>
    </p:spTree>
    <p:extLst>
      <p:ext uri="{BB962C8B-B14F-4D97-AF65-F5344CB8AC3E}">
        <p14:creationId xmlns:p14="http://schemas.microsoft.com/office/powerpoint/2010/main" val="7853540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01686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705985" y="1891756"/>
            <a:ext cx="13245156" cy="664797"/>
          </a:xfrm>
        </p:spPr>
        <p:txBody>
          <a:bodyPr/>
          <a:lstStyle/>
          <a:p>
            <a:r>
              <a:rPr lang="en-US" sz="5400" dirty="0"/>
              <a:t>Compare and Contrast</a:t>
            </a:r>
          </a:p>
        </p:txBody>
      </p:sp>
    </p:spTree>
    <p:extLst>
      <p:ext uri="{BB962C8B-B14F-4D97-AF65-F5344CB8AC3E}">
        <p14:creationId xmlns:p14="http://schemas.microsoft.com/office/powerpoint/2010/main" val="4224619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ad graph.jpg"/>
          <p:cNvPicPr>
            <a:picLocks noChangeAspect="1"/>
          </p:cNvPicPr>
          <p:nvPr/>
        </p:nvPicPr>
        <p:blipFill>
          <a:blip r:embed="rId3" cstate="print"/>
          <a:stretch>
            <a:fillRect/>
          </a:stretch>
        </p:blipFill>
        <p:spPr>
          <a:xfrm>
            <a:off x="2744943" y="239812"/>
            <a:ext cx="9140515" cy="7053430"/>
          </a:xfrm>
          <a:prstGeom prst="rect">
            <a:avLst/>
          </a:prstGeom>
        </p:spPr>
      </p:pic>
      <p:sp>
        <p:nvSpPr>
          <p:cNvPr id="4" name="TextBox 3"/>
          <p:cNvSpPr txBox="1"/>
          <p:nvPr/>
        </p:nvSpPr>
        <p:spPr>
          <a:xfrm>
            <a:off x="0" y="7588773"/>
            <a:ext cx="14630400" cy="707886"/>
          </a:xfrm>
          <a:prstGeom prst="rect">
            <a:avLst/>
          </a:prstGeom>
          <a:noFill/>
        </p:spPr>
        <p:txBody>
          <a:bodyPr wrap="square" rtlCol="0">
            <a:spAutoFit/>
          </a:bodyPr>
          <a:lstStyle/>
          <a:p>
            <a:pPr algn="ctr"/>
            <a:r>
              <a:rPr lang="en-US" sz="2000" b="1" dirty="0">
                <a:solidFill>
                  <a:srgbClr val="4D4D4D"/>
                </a:solidFill>
                <a:latin typeface="+mn-lt"/>
              </a:rPr>
              <a:t>Source: “Rotundity Revealed” by Kate Harding</a:t>
            </a:r>
          </a:p>
          <a:p>
            <a:pPr algn="ctr"/>
            <a:r>
              <a:rPr lang="en-US" sz="2000" b="1" dirty="0">
                <a:solidFill>
                  <a:srgbClr val="4D4D4D"/>
                </a:solidFill>
                <a:latin typeface="+mn-lt"/>
              </a:rPr>
              <a:t>http://www.shakesville.com/2007/09/rotundity-revealed.html</a:t>
            </a:r>
          </a:p>
        </p:txBody>
      </p:sp>
    </p:spTree>
    <p:extLst>
      <p:ext uri="{BB962C8B-B14F-4D97-AF65-F5344CB8AC3E}">
        <p14:creationId xmlns:p14="http://schemas.microsoft.com/office/powerpoint/2010/main" val="1030478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93381" y="226368"/>
            <a:ext cx="10579214" cy="7877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29263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srcRect/>
          <a:stretch>
            <a:fillRect/>
          </a:stretch>
        </p:blipFill>
        <p:spPr bwMode="auto">
          <a:xfrm>
            <a:off x="2544367" y="1"/>
            <a:ext cx="9097173" cy="7595402"/>
          </a:xfrm>
          <a:prstGeom prst="rect">
            <a:avLst/>
          </a:prstGeom>
          <a:noFill/>
          <a:ln w="9525">
            <a:noFill/>
            <a:miter lim="800000"/>
            <a:headEnd/>
            <a:tailEnd/>
          </a:ln>
        </p:spPr>
      </p:pic>
      <p:sp>
        <p:nvSpPr>
          <p:cNvPr id="4" name="TextBox 3"/>
          <p:cNvSpPr txBox="1"/>
          <p:nvPr/>
        </p:nvSpPr>
        <p:spPr>
          <a:xfrm>
            <a:off x="1" y="7906713"/>
            <a:ext cx="14630400" cy="400110"/>
          </a:xfrm>
          <a:prstGeom prst="rect">
            <a:avLst/>
          </a:prstGeom>
          <a:noFill/>
        </p:spPr>
        <p:txBody>
          <a:bodyPr wrap="square" rtlCol="0">
            <a:spAutoFit/>
          </a:bodyPr>
          <a:lstStyle/>
          <a:p>
            <a:pPr algn="ctr" defTabSz="1097280"/>
            <a:r>
              <a:rPr lang="en-US" sz="2000" dirty="0">
                <a:solidFill>
                  <a:schemeClr val="accent5"/>
                </a:solidFill>
                <a:latin typeface="+mn-lt"/>
                <a:ea typeface="+mn-ea"/>
                <a:cs typeface="+mn-cs"/>
              </a:rPr>
              <a:t>Source: http://www.height-weight-chart.com/heightweight.html</a:t>
            </a:r>
          </a:p>
        </p:txBody>
      </p:sp>
    </p:spTree>
    <p:extLst>
      <p:ext uri="{BB962C8B-B14F-4D97-AF65-F5344CB8AC3E}">
        <p14:creationId xmlns:p14="http://schemas.microsoft.com/office/powerpoint/2010/main" val="40678550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srcRect/>
          <a:stretch>
            <a:fillRect/>
          </a:stretch>
        </p:blipFill>
        <p:spPr bwMode="auto">
          <a:xfrm>
            <a:off x="1957806" y="50462"/>
            <a:ext cx="4935364" cy="7914919"/>
          </a:xfrm>
          <a:prstGeom prst="rect">
            <a:avLst/>
          </a:prstGeom>
          <a:noFill/>
          <a:ln w="9525">
            <a:noFill/>
            <a:miter lim="800000"/>
            <a:headEnd/>
            <a:tailEnd/>
          </a:ln>
        </p:spPr>
      </p:pic>
      <p:pic>
        <p:nvPicPr>
          <p:cNvPr id="4" name="Picture 3"/>
          <p:cNvPicPr>
            <a:picLocks noChangeAspect="1" noChangeArrowheads="1"/>
          </p:cNvPicPr>
          <p:nvPr/>
        </p:nvPicPr>
        <p:blipFill>
          <a:blip r:embed="rId4" cstate="print"/>
          <a:srcRect/>
          <a:stretch>
            <a:fillRect/>
          </a:stretch>
        </p:blipFill>
        <p:spPr bwMode="auto">
          <a:xfrm>
            <a:off x="7833658" y="53549"/>
            <a:ext cx="4636169" cy="7970959"/>
          </a:xfrm>
          <a:prstGeom prst="rect">
            <a:avLst/>
          </a:prstGeom>
          <a:noFill/>
          <a:ln w="9525">
            <a:noFill/>
            <a:miter lim="800000"/>
            <a:headEnd/>
            <a:tailEnd/>
          </a:ln>
        </p:spPr>
      </p:pic>
      <p:sp>
        <p:nvSpPr>
          <p:cNvPr id="6" name="TextBox 5"/>
          <p:cNvSpPr txBox="1"/>
          <p:nvPr/>
        </p:nvSpPr>
        <p:spPr>
          <a:xfrm>
            <a:off x="7622805" y="8024508"/>
            <a:ext cx="9617154" cy="400110"/>
          </a:xfrm>
          <a:prstGeom prst="rect">
            <a:avLst/>
          </a:prstGeom>
          <a:noFill/>
        </p:spPr>
        <p:txBody>
          <a:bodyPr wrap="square" rtlCol="0">
            <a:spAutoFit/>
          </a:bodyPr>
          <a:lstStyle/>
          <a:p>
            <a:pPr defTabSz="1097280"/>
            <a:r>
              <a:rPr lang="en-US" sz="2000" dirty="0">
                <a:solidFill>
                  <a:schemeClr val="accent5"/>
                </a:solidFill>
                <a:latin typeface="+mn-lt"/>
                <a:ea typeface="+mn-ea"/>
                <a:cs typeface="+mn-cs"/>
              </a:rPr>
              <a:t>Source:	www.cockeyed.com/photos/bodies/heightweight.html</a:t>
            </a:r>
          </a:p>
        </p:txBody>
      </p:sp>
    </p:spTree>
    <p:extLst>
      <p:ext uri="{BB962C8B-B14F-4D97-AF65-F5344CB8AC3E}">
        <p14:creationId xmlns:p14="http://schemas.microsoft.com/office/powerpoint/2010/main" val="3642513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13236" y="182880"/>
            <a:ext cx="4881139" cy="7125650"/>
          </a:xfrm>
          <a:prstGeom prst="rect">
            <a:avLst/>
          </a:prstGeom>
        </p:spPr>
      </p:pic>
      <p:sp>
        <p:nvSpPr>
          <p:cNvPr id="3" name="TextBox 2"/>
          <p:cNvSpPr txBox="1"/>
          <p:nvPr/>
        </p:nvSpPr>
        <p:spPr>
          <a:xfrm>
            <a:off x="0" y="7494723"/>
            <a:ext cx="14630400" cy="830997"/>
          </a:xfrm>
          <a:prstGeom prst="rect">
            <a:avLst/>
          </a:prstGeom>
          <a:noFill/>
        </p:spPr>
        <p:txBody>
          <a:bodyPr wrap="square" rtlCol="0">
            <a:spAutoFit/>
          </a:bodyPr>
          <a:lstStyle/>
          <a:p>
            <a:pPr algn="ctr" defTabSz="1097280"/>
            <a:r>
              <a:rPr lang="en-US" sz="2400" dirty="0">
                <a:solidFill>
                  <a:schemeClr val="accent5"/>
                </a:solidFill>
                <a:latin typeface="+mn-lt"/>
                <a:ea typeface="+mn-ea"/>
                <a:cs typeface="+mn-cs"/>
              </a:rPr>
              <a:t>Source: Office of Science and Technology Policy Blog (1/2009)</a:t>
            </a:r>
          </a:p>
          <a:p>
            <a:pPr algn="ctr" defTabSz="1097280"/>
            <a:r>
              <a:rPr lang="en-US" sz="2400" dirty="0">
                <a:solidFill>
                  <a:schemeClr val="accent5"/>
                </a:solidFill>
                <a:latin typeface="+mn-lt"/>
                <a:hlinkClick r:id="rId4"/>
              </a:rPr>
              <a:t>www.OSTB.gov</a:t>
            </a:r>
            <a:endParaRPr lang="en-US" sz="2400" dirty="0">
              <a:solidFill>
                <a:schemeClr val="accent5"/>
              </a:solidFill>
              <a:latin typeface="+mn-lt"/>
              <a:ea typeface="+mn-ea"/>
              <a:cs typeface="+mn-cs"/>
            </a:endParaRPr>
          </a:p>
        </p:txBody>
      </p:sp>
    </p:spTree>
    <p:extLst>
      <p:ext uri="{BB962C8B-B14F-4D97-AF65-F5344CB8AC3E}">
        <p14:creationId xmlns:p14="http://schemas.microsoft.com/office/powerpoint/2010/main" val="3474814542"/>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_Corporate_Template_BentonSans_16.9_c">
  <a:themeElements>
    <a:clrScheme name="Custom 8">
      <a:dk1>
        <a:srgbClr val="666666"/>
      </a:dk1>
      <a:lt1>
        <a:sysClr val="window" lastClr="FFFFFF"/>
      </a:lt1>
      <a:dk2>
        <a:srgbClr val="5B6591"/>
      </a:dk2>
      <a:lt2>
        <a:srgbClr val="FFFFFF"/>
      </a:lt2>
      <a:accent1>
        <a:srgbClr val="1F447D"/>
      </a:accent1>
      <a:accent2>
        <a:srgbClr val="E8762C"/>
      </a:accent2>
      <a:accent3>
        <a:srgbClr val="7099A6"/>
      </a:accent3>
      <a:accent4>
        <a:srgbClr val="59879B"/>
      </a:accent4>
      <a:accent5>
        <a:srgbClr val="4C4C4C"/>
      </a:accent5>
      <a:accent6>
        <a:srgbClr val="C72035"/>
      </a:accent6>
      <a:hlink>
        <a:srgbClr val="EB912C"/>
      </a:hlink>
      <a:folHlink>
        <a:srgbClr val="969696"/>
      </a:folHlink>
    </a:clrScheme>
    <a:fontScheme name="Tableau Corporate Fonts">
      <a:majorFont>
        <a:latin typeface="BentonSans Book"/>
        <a:ea typeface=""/>
        <a:cs typeface=""/>
      </a:majorFont>
      <a:minorFont>
        <a:latin typeface="Merriweather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60000"/>
            <a:lumOff val="4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cmpd="sng">
          <a:solidFill>
            <a:schemeClr val="bg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PPT_Corporate_Template_BentonSans_16.9_c</Template>
  <TotalTime>940</TotalTime>
  <Words>2041</Words>
  <Application>Microsoft Office PowerPoint</Application>
  <PresentationFormat>Custom</PresentationFormat>
  <Paragraphs>105</Paragraphs>
  <Slides>30</Slides>
  <Notes>26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30</vt:i4>
      </vt:variant>
    </vt:vector>
  </HeadingPairs>
  <TitlesOfParts>
    <vt:vector size="40" baseType="lpstr">
      <vt:lpstr>ＭＳ Ｐゴシック</vt:lpstr>
      <vt:lpstr>Arial</vt:lpstr>
      <vt:lpstr>BentonSans Book</vt:lpstr>
      <vt:lpstr>Calibri</vt:lpstr>
      <vt:lpstr>Gill Sans MT</vt:lpstr>
      <vt:lpstr>Helvetica</vt:lpstr>
      <vt:lpstr>Merriweather Light</vt:lpstr>
      <vt:lpstr>Verdana</vt:lpstr>
      <vt:lpstr>PPT_Corporate_Template_BentonSans_16.9_c</vt:lpstr>
      <vt:lpstr>Custom Design</vt:lpstr>
      <vt:lpstr>PowerPoint Presentation</vt:lpstr>
      <vt:lpstr>Goals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language of bar charts speaks both vertically and horizontally.”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On Minard’s graph:   “This is one of the worse graphs ever made. [Tufte]'s very happy because it shows five different pieces of information on three axis and if you study it for fifteen minutes it really is worth a thousand words.   I don't think that's what graphs are for. I think they try to make a point in two seconds for people who are too lazy to read the forty words underneath.” </vt:lpstr>
      <vt:lpstr>PowerPoint Presentation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Cat Cronk</dc:creator>
  <cp:keywords/>
  <dc:description/>
  <cp:lastModifiedBy>Jeff Shaffer</cp:lastModifiedBy>
  <cp:revision>122</cp:revision>
  <cp:lastPrinted>2015-11-05T23:58:20Z</cp:lastPrinted>
  <dcterms:created xsi:type="dcterms:W3CDTF">2017-05-11T09:54:05Z</dcterms:created>
  <dcterms:modified xsi:type="dcterms:W3CDTF">2017-08-01T19:05:51Z</dcterms:modified>
  <cp:category/>
</cp:coreProperties>
</file>