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29"/>
  </p:notesMasterIdLst>
  <p:handoutMasterIdLst>
    <p:handoutMasterId r:id="rId30"/>
  </p:handoutMasterIdLst>
  <p:sldIdLst>
    <p:sldId id="256" r:id="rId2"/>
    <p:sldId id="776" r:id="rId3"/>
    <p:sldId id="685" r:id="rId4"/>
    <p:sldId id="686" r:id="rId5"/>
    <p:sldId id="687" r:id="rId6"/>
    <p:sldId id="709" r:id="rId7"/>
    <p:sldId id="688" r:id="rId8"/>
    <p:sldId id="689" r:id="rId9"/>
    <p:sldId id="690" r:id="rId10"/>
    <p:sldId id="691" r:id="rId11"/>
    <p:sldId id="692" r:id="rId12"/>
    <p:sldId id="693" r:id="rId13"/>
    <p:sldId id="695" r:id="rId14"/>
    <p:sldId id="696" r:id="rId15"/>
    <p:sldId id="697" r:id="rId16"/>
    <p:sldId id="698" r:id="rId17"/>
    <p:sldId id="699" r:id="rId18"/>
    <p:sldId id="700" r:id="rId19"/>
    <p:sldId id="701" r:id="rId20"/>
    <p:sldId id="702" r:id="rId21"/>
    <p:sldId id="703" r:id="rId22"/>
    <p:sldId id="704" r:id="rId23"/>
    <p:sldId id="705" r:id="rId24"/>
    <p:sldId id="706" r:id="rId25"/>
    <p:sldId id="707" r:id="rId26"/>
    <p:sldId id="708" r:id="rId27"/>
    <p:sldId id="775" r:id="rId28"/>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y Cotgreave" initials="AC" lastIdx="6" clrIdx="0">
    <p:extLst>
      <p:ext uri="{19B8F6BF-5375-455C-9EA6-DF929625EA0E}">
        <p15:presenceInfo xmlns:p15="http://schemas.microsoft.com/office/powerpoint/2012/main" userId="S-1-5-21-1674886584-3431957878-314445162-94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1FF"/>
    <a:srgbClr val="C1C0FF"/>
    <a:srgbClr val="FFFFFF"/>
    <a:srgbClr val="BE3600"/>
    <a:srgbClr val="000000"/>
    <a:srgbClr val="B2E4D7"/>
    <a:srgbClr val="E0E0E0"/>
    <a:srgbClr val="59879B"/>
    <a:srgbClr val="1F447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85018" autoAdjust="0"/>
  </p:normalViewPr>
  <p:slideViewPr>
    <p:cSldViewPr snapToGrid="0" showGuides="1">
      <p:cViewPr varScale="1">
        <p:scale>
          <a:sx n="53" d="100"/>
          <a:sy n="53" d="100"/>
        </p:scale>
        <p:origin x="1068" y="72"/>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8/1/2017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8/1/2017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2965945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Dimensions and measures</a:t>
            </a:r>
            <a:r>
              <a:rPr lang="en-US" baseline="0" dirty="0" smtClean="0"/>
              <a:t> (or facts) </a:t>
            </a:r>
            <a:r>
              <a:rPr lang="en-US" dirty="0" smtClean="0"/>
              <a:t>are the fundamental building block for</a:t>
            </a:r>
            <a:r>
              <a:rPr lang="en-US" baseline="0" dirty="0" smtClean="0"/>
              <a:t> data analysis. (Note: Tableau also organize the data by dimension and measures). Dimensions might be categories or segments, or regions of the country, for example, north, south, east and west. Measures might be sales, profit, inventory, graduation rate or simple a count of the number of people or things in the data.</a:t>
            </a:r>
          </a:p>
          <a:p>
            <a:endParaRPr lang="en-US" baseline="0" dirty="0" smtClean="0"/>
          </a:p>
          <a:p>
            <a:r>
              <a:rPr lang="en-US" baseline="0" dirty="0" smtClean="0"/>
              <a:t>In a database query we see the dimension used as a group by or filter. In the example at the bottom, the query selects the sum of a measure, which is sales, filters by the dimension Region and then groups and orders by another dimension of State.</a:t>
            </a:r>
          </a:p>
          <a:p>
            <a:endParaRPr lang="en-US" baseline="0" dirty="0" smtClean="0"/>
          </a:p>
        </p:txBody>
      </p:sp>
    </p:spTree>
    <p:extLst>
      <p:ext uri="{BB962C8B-B14F-4D97-AF65-F5344CB8AC3E}">
        <p14:creationId xmlns:p14="http://schemas.microsoft.com/office/powerpoint/2010/main" val="399553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Star Schema</a:t>
            </a:r>
            <a:r>
              <a:rPr lang="en-US" baseline="0" dirty="0"/>
              <a:t> Design - </a:t>
            </a:r>
            <a:r>
              <a:rPr lang="en-US" dirty="0"/>
              <a:t>In the star schema design, a single fact table sits in the middle and is connected to other surrounding objects (dimension lookup tables) like a star. Each dimension is represented as a single table. The primary key in each dimension table is related to a foreign key in the fact table. All measures in the fact table are related to all the dimensions that fact table is related to. In other words, they all have the same level of granularity.</a:t>
            </a:r>
            <a:r>
              <a:rPr lang="en-US" baseline="0" dirty="0"/>
              <a:t>  </a:t>
            </a:r>
            <a:r>
              <a:rPr lang="en-US" dirty="0"/>
              <a:t>Assume our data warehouse keeps sales data, and the different dimensions are date, product, promotion,</a:t>
            </a:r>
            <a:r>
              <a:rPr lang="en-US" baseline="0" dirty="0"/>
              <a:t> territory, customer, and currency</a:t>
            </a:r>
            <a:r>
              <a:rPr lang="en-US" dirty="0"/>
              <a:t>. In this case, the figure represents our star schema. The lines between tables indicate that there is a primary key / foreign key relationship between the tables. Note the dimensions are not related to each other.</a:t>
            </a:r>
          </a:p>
          <a:p>
            <a:endParaRPr lang="en-US" dirty="0"/>
          </a:p>
        </p:txBody>
      </p:sp>
      <p:sp>
        <p:nvSpPr>
          <p:cNvPr id="4" name="Slide Number Placeholder 3"/>
          <p:cNvSpPr>
            <a:spLocks noGrp="1"/>
          </p:cNvSpPr>
          <p:nvPr>
            <p:ph type="sldNum" sz="quarter" idx="10"/>
          </p:nvPr>
        </p:nvSpPr>
        <p:spPr/>
        <p:txBody>
          <a:bodyPr/>
          <a:lstStyle/>
          <a:p>
            <a:fld id="{053840B3-45EF-C148-B1EB-1D28C367F0E0}" type="slidenum">
              <a:rPr lang="en-US" smtClean="0"/>
              <a:pPr/>
              <a:t>20</a:t>
            </a:fld>
            <a:endParaRPr lang="en-US" dirty="0"/>
          </a:p>
        </p:txBody>
      </p:sp>
    </p:spTree>
    <p:extLst>
      <p:ext uri="{BB962C8B-B14F-4D97-AF65-F5344CB8AC3E}">
        <p14:creationId xmlns:p14="http://schemas.microsoft.com/office/powerpoint/2010/main" val="1893492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[Ask the class to identify which of these are dimensions and which are measures]</a:t>
            </a:r>
            <a:endParaRPr lang="en-US" b="1" dirty="0"/>
          </a:p>
        </p:txBody>
      </p:sp>
    </p:spTree>
    <p:extLst>
      <p:ext uri="{BB962C8B-B14F-4D97-AF65-F5344CB8AC3E}">
        <p14:creationId xmlns:p14="http://schemas.microsoft.com/office/powerpoint/2010/main" val="1859033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p>
          <a:p>
            <a:endParaRPr lang="en-US" dirty="0" smtClean="0"/>
          </a:p>
          <a:p>
            <a:r>
              <a:rPr lang="en-US" dirty="0" smtClean="0"/>
              <a:t>The</a:t>
            </a:r>
            <a:r>
              <a:rPr lang="en-US" baseline="0" dirty="0" smtClean="0"/>
              <a:t> purpose of this section is to show the importance of good data quality. Garbage in is garbage out. There are examples of real-world data issues encountered as well as the fundamental concepts around data modeling.</a:t>
            </a:r>
            <a:endParaRPr lang="en-US" dirty="0"/>
          </a:p>
        </p:txBody>
      </p:sp>
    </p:spTree>
    <p:extLst>
      <p:ext uri="{BB962C8B-B14F-4D97-AF65-F5344CB8AC3E}">
        <p14:creationId xmlns:p14="http://schemas.microsoft.com/office/powerpoint/2010/main" val="239112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press release from 2011. This is after the financial crisis which</a:t>
            </a:r>
            <a:r>
              <a:rPr lang="en-US" baseline="0" dirty="0" smtClean="0"/>
              <a:t> was driven primarily by a mortgage crisis. The National Association of Realtors, known as they NAR, has some of the best economists in the world constantly studying and publishing about the real estate market. Their numbers are published regularly and the market uses those numbers as a common guide for how things are in the housing market. But there’s a major issue here. In December 2011, they announced that they had found an error in their numbers. As it turns out it was a major error. From 2007, pre-recession, through the end of 2011 they were double counting sales of certain homes. As a result, they had to revise all of their sales numbers down. How did this happen? How did an organization with world-class talent make a mistake like this?</a:t>
            </a:r>
          </a:p>
          <a:p>
            <a:endParaRPr lang="en-US" baseline="0" dirty="0" smtClean="0"/>
          </a:p>
          <a:p>
            <a:r>
              <a:rPr lang="en-US" baseline="0" dirty="0" smtClean="0"/>
              <a:t>The data for the homes sales is collected in the Multiple Listing Service, or MLS. These MLS systems across the country gather and report the data for their area. The issue arises when homes are on the borders of the MLS. There were homes entered into two or more MLS systems, so that when the house was reported as sold, it was reported by more than one MLS system and double counted.</a:t>
            </a:r>
            <a:endParaRPr lang="en-US" dirty="0"/>
          </a:p>
        </p:txBody>
      </p:sp>
      <p:sp>
        <p:nvSpPr>
          <p:cNvPr id="4" name="Slide Number Placeholder 3"/>
          <p:cNvSpPr>
            <a:spLocks noGrp="1"/>
          </p:cNvSpPr>
          <p:nvPr>
            <p:ph type="sldNum" sz="quarter" idx="10"/>
          </p:nvPr>
        </p:nvSpPr>
        <p:spPr/>
        <p:txBody>
          <a:bodyPr/>
          <a:lstStyle/>
          <a:p>
            <a:fld id="{5E95F1D5-8D65-8245-A665-E2B95B24AFBB}" type="slidenum">
              <a:rPr lang="en-US" smtClean="0"/>
              <a:t>4</a:t>
            </a:fld>
            <a:endParaRPr lang="en-US" dirty="0"/>
          </a:p>
        </p:txBody>
      </p:sp>
    </p:spTree>
    <p:extLst>
      <p:ext uri="{BB962C8B-B14F-4D97-AF65-F5344CB8AC3E}">
        <p14:creationId xmlns:p14="http://schemas.microsoft.com/office/powerpoint/2010/main" val="1900223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here is “Never Trust the Data”. If you want to be more</a:t>
            </a:r>
            <a:r>
              <a:rPr lang="en-US" baseline="0" dirty="0" smtClean="0"/>
              <a:t> precise about that statement, you could, “Never trust the assumption of the data.” If you are tasked with looking at data, you have to challenge it, question it, question the source, dig in and explore that data. Remember John Tukey, the guy that invented the box plot. He also invented the idea of Exploratory Data Analysis, or EDA. EDA can help you find insight into the data, but it can also help you explore the quality and veracity of the data.</a:t>
            </a:r>
            <a:endParaRPr lang="en-US" dirty="0"/>
          </a:p>
        </p:txBody>
      </p:sp>
      <p:sp>
        <p:nvSpPr>
          <p:cNvPr id="4" name="Slide Number Placeholder 3"/>
          <p:cNvSpPr>
            <a:spLocks noGrp="1"/>
          </p:cNvSpPr>
          <p:nvPr>
            <p:ph type="sldNum" sz="quarter" idx="10"/>
          </p:nvPr>
        </p:nvSpPr>
        <p:spPr/>
        <p:txBody>
          <a:bodyPr/>
          <a:lstStyle/>
          <a:p>
            <a:fld id="{96944077-BAC1-4D0B-8E26-76686105315C}" type="slidenum">
              <a:rPr lang="en-US" smtClean="0"/>
              <a:pPr/>
              <a:t>5</a:t>
            </a:fld>
            <a:endParaRPr lang="en-US" dirty="0"/>
          </a:p>
        </p:txBody>
      </p:sp>
    </p:spTree>
    <p:extLst>
      <p:ext uri="{BB962C8B-B14F-4D97-AF65-F5344CB8AC3E}">
        <p14:creationId xmlns:p14="http://schemas.microsoft.com/office/powerpoint/2010/main" val="436343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44077-BAC1-4D0B-8E26-76686105315C}" type="slidenum">
              <a:rPr lang="en-US" smtClean="0"/>
              <a:pPr/>
              <a:t>7</a:t>
            </a:fld>
            <a:endParaRPr lang="en-US" dirty="0"/>
          </a:p>
        </p:txBody>
      </p:sp>
    </p:spTree>
    <p:extLst>
      <p:ext uri="{BB962C8B-B14F-4D97-AF65-F5344CB8AC3E}">
        <p14:creationId xmlns:p14="http://schemas.microsoft.com/office/powerpoint/2010/main" val="90404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In this example of a transactional data model there is a Master Order Table,</a:t>
            </a:r>
            <a:r>
              <a:rPr lang="en-US" baseline="0" dirty="0" smtClean="0"/>
              <a:t> a Customer ID </a:t>
            </a:r>
            <a:r>
              <a:rPr lang="en-US" baseline="0" dirty="0" err="1" smtClean="0"/>
              <a:t>Tableu</a:t>
            </a:r>
            <a:r>
              <a:rPr lang="en-US" baseline="0" dirty="0" smtClean="0"/>
              <a:t> with the customer names, an Order ID table with a summary of each order ID and finally an order ID table that has the details for each order. The Order master table is linked to the customer ID table on the field Customer ID, which is a key used to link them. The Order ID links to the order summary table in a one to one relationship, but then the summary links to the detailed table in a one to many relationship.</a:t>
            </a:r>
            <a:endParaRPr lang="en-US" dirty="0"/>
          </a:p>
        </p:txBody>
      </p:sp>
      <p:sp>
        <p:nvSpPr>
          <p:cNvPr id="4" name="Slide Number Placeholder 3"/>
          <p:cNvSpPr>
            <a:spLocks noGrp="1"/>
          </p:cNvSpPr>
          <p:nvPr>
            <p:ph type="sldNum" sz="quarter" idx="10"/>
          </p:nvPr>
        </p:nvSpPr>
        <p:spPr/>
        <p:txBody>
          <a:bodyPr/>
          <a:lstStyle/>
          <a:p>
            <a:fld id="{053840B3-45EF-C148-B1EB-1D28C367F0E0}" type="slidenum">
              <a:rPr lang="en-US" smtClean="0"/>
              <a:pPr/>
              <a:t>14</a:t>
            </a:fld>
            <a:endParaRPr lang="en-US" dirty="0"/>
          </a:p>
        </p:txBody>
      </p:sp>
    </p:spTree>
    <p:extLst>
      <p:ext uri="{BB962C8B-B14F-4D97-AF65-F5344CB8AC3E}">
        <p14:creationId xmlns:p14="http://schemas.microsoft.com/office/powerpoint/2010/main" val="136074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a:t>Here is an </a:t>
            </a:r>
            <a:r>
              <a:rPr lang="en-US" baseline="0" dirty="0"/>
              <a:t>example of a typical </a:t>
            </a:r>
            <a:r>
              <a:rPr lang="en-US" baseline="0" dirty="0" smtClean="0"/>
              <a:t>Operational Data Store or ODS.  </a:t>
            </a:r>
            <a:r>
              <a:rPr lang="en-US" baseline="0" dirty="0"/>
              <a:t>Note the numerous data relationships and number of joins required if a report needed to combine SalesPerson information with </a:t>
            </a:r>
            <a:r>
              <a:rPr lang="en-US" baseline="0" dirty="0" err="1" smtClean="0"/>
              <a:t>SpecialOffers</a:t>
            </a:r>
            <a:r>
              <a:rPr lang="en-US" baseline="0" dirty="0" smtClean="0"/>
              <a:t>.</a:t>
            </a:r>
          </a:p>
          <a:p>
            <a:pPr>
              <a:buFont typeface="Arial" pitchFamily="34" charset="0"/>
              <a:buNone/>
            </a:pPr>
            <a:endParaRPr lang="en-US" baseline="0" dirty="0" smtClean="0"/>
          </a:p>
          <a:p>
            <a:pPr>
              <a:buFont typeface="Arial" pitchFamily="34" charset="0"/>
              <a:buNone/>
            </a:pPr>
            <a:r>
              <a:rPr lang="en-US" baseline="0" dirty="0" smtClean="0"/>
              <a:t>You can see this can get start to get complex very quickly and this is a relatively small data model.</a:t>
            </a:r>
            <a:endParaRPr lang="en-US" dirty="0"/>
          </a:p>
        </p:txBody>
      </p:sp>
      <p:sp>
        <p:nvSpPr>
          <p:cNvPr id="4" name="Slide Number Placeholder 3"/>
          <p:cNvSpPr>
            <a:spLocks noGrp="1"/>
          </p:cNvSpPr>
          <p:nvPr>
            <p:ph type="sldNum" sz="quarter" idx="10"/>
          </p:nvPr>
        </p:nvSpPr>
        <p:spPr/>
        <p:txBody>
          <a:bodyPr/>
          <a:lstStyle/>
          <a:p>
            <a:fld id="{053840B3-45EF-C148-B1EB-1D28C367F0E0}" type="slidenum">
              <a:rPr lang="en-US" smtClean="0"/>
              <a:pPr/>
              <a:t>15</a:t>
            </a:fld>
            <a:endParaRPr lang="en-US" dirty="0"/>
          </a:p>
        </p:txBody>
      </p:sp>
    </p:spTree>
    <p:extLst>
      <p:ext uri="{BB962C8B-B14F-4D97-AF65-F5344CB8AC3E}">
        <p14:creationId xmlns:p14="http://schemas.microsoft.com/office/powerpoint/2010/main" val="4093267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an example of an actual data model encountered on a project. Now imagine that you are tasked with creating rapid reporting from this data for the business.</a:t>
            </a:r>
            <a:endParaRPr lang="en-US" dirty="0"/>
          </a:p>
        </p:txBody>
      </p:sp>
      <p:sp>
        <p:nvSpPr>
          <p:cNvPr id="4" name="Slide Number Placeholder 3"/>
          <p:cNvSpPr>
            <a:spLocks noGrp="1"/>
          </p:cNvSpPr>
          <p:nvPr>
            <p:ph type="sldNum" sz="quarter" idx="10"/>
          </p:nvPr>
        </p:nvSpPr>
        <p:spPr/>
        <p:txBody>
          <a:bodyPr/>
          <a:lstStyle/>
          <a:p>
            <a:fld id="{053840B3-45EF-C148-B1EB-1D28C367F0E0}" type="slidenum">
              <a:rPr lang="en-US" smtClean="0"/>
              <a:pPr/>
              <a:t>16</a:t>
            </a:fld>
            <a:endParaRPr lang="en-US" dirty="0"/>
          </a:p>
        </p:txBody>
      </p:sp>
    </p:spTree>
    <p:extLst>
      <p:ext uri="{BB962C8B-B14F-4D97-AF65-F5344CB8AC3E}">
        <p14:creationId xmlns:p14="http://schemas.microsoft.com/office/powerpoint/2010/main" val="2645451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t>It</a:t>
            </a:r>
            <a:r>
              <a:rPr lang="ja-JP" altLang="en-US" dirty="0"/>
              <a:t>’</a:t>
            </a:r>
            <a:r>
              <a:rPr lang="en-US" dirty="0"/>
              <a:t>s often not clear where </a:t>
            </a:r>
            <a:r>
              <a:rPr lang="en-US" dirty="0" smtClean="0"/>
              <a:t>the </a:t>
            </a:r>
            <a:r>
              <a:rPr lang="en-US" dirty="0"/>
              <a:t>road will lead when starting out</a:t>
            </a:r>
            <a:r>
              <a:rPr lang="en-US" dirty="0" smtClean="0"/>
              <a:t>….</a:t>
            </a:r>
          </a:p>
          <a:p>
            <a:pPr eaLnBrk="1" hangingPunct="1"/>
            <a:endParaRPr lang="en-US" dirty="0" smtClean="0"/>
          </a:p>
          <a:p>
            <a:pPr eaLnBrk="1" hangingPunct="1"/>
            <a:endParaRPr lang="en-US" dirty="0" smtClean="0"/>
          </a:p>
          <a:p>
            <a:pPr eaLnBrk="1" hangingPunct="1"/>
            <a:r>
              <a:rPr lang="en-US" dirty="0" smtClean="0"/>
              <a:t>----------------------</a:t>
            </a:r>
          </a:p>
          <a:p>
            <a:pPr marL="0" marR="0" indent="0" algn="l" defTabSz="1304925" rtl="0" eaLnBrk="1" fontAlgn="base" latinLnBrk="0" hangingPunct="1">
              <a:lnSpc>
                <a:spcPct val="100000"/>
              </a:lnSpc>
              <a:spcBef>
                <a:spcPct val="30000"/>
              </a:spcBef>
              <a:spcAft>
                <a:spcPct val="0"/>
              </a:spcAft>
              <a:buClrTx/>
              <a:buSzTx/>
              <a:buFontTx/>
              <a:buNone/>
              <a:tabLst/>
              <a:defRPr/>
            </a:pPr>
            <a:r>
              <a:rPr lang="en-US" sz="1800" kern="1200" dirty="0" smtClean="0">
                <a:solidFill>
                  <a:srgbClr val="4D4D4D"/>
                </a:solidFill>
                <a:latin typeface="BentonSans Book"/>
                <a:ea typeface="ＭＳ Ｐゴシック" charset="0"/>
                <a:cs typeface="ＭＳ Ｐゴシック" charset="0"/>
              </a:rPr>
              <a:t>Public Domain: https://commons.wikimedia.org/wiki/File:Confusing_street_signs.jpg</a:t>
            </a:r>
            <a:endParaRPr lang="en-US" sz="1800" u="sng" kern="1200" dirty="0" smtClean="0">
              <a:solidFill>
                <a:srgbClr val="4D4D4D"/>
              </a:solidFill>
              <a:latin typeface="BentonSans Book"/>
              <a:ea typeface="ＭＳ Ｐゴシック" charset="0"/>
              <a:cs typeface="ＭＳ Ｐゴシック" charset="0"/>
            </a:endParaRPr>
          </a:p>
          <a:p>
            <a:pPr eaLnBrk="1" hangingPunct="1"/>
            <a:endParaRPr lang="en-US" dirty="0"/>
          </a:p>
        </p:txBody>
      </p:sp>
      <p:sp>
        <p:nvSpPr>
          <p:cNvPr id="2867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0147" eaLnBrk="0" hangingPunct="0">
              <a:defRPr>
                <a:solidFill>
                  <a:schemeClr val="tx1"/>
                </a:solidFill>
                <a:latin typeface="Arial" charset="0"/>
                <a:ea typeface="ＭＳ Ｐゴシック" charset="0"/>
                <a:cs typeface="Arial" charset="0"/>
              </a:defRPr>
            </a:lvl1pPr>
            <a:lvl2pPr marL="737378" indent="-283607" defTabSz="920147" eaLnBrk="0" hangingPunct="0">
              <a:defRPr>
                <a:solidFill>
                  <a:schemeClr val="tx1"/>
                </a:solidFill>
                <a:latin typeface="Arial" charset="0"/>
                <a:ea typeface="Arial" charset="0"/>
                <a:cs typeface="Arial" charset="0"/>
              </a:defRPr>
            </a:lvl2pPr>
            <a:lvl3pPr marL="1134428" indent="-226886" defTabSz="920147" eaLnBrk="0" hangingPunct="0">
              <a:defRPr>
                <a:solidFill>
                  <a:schemeClr val="tx1"/>
                </a:solidFill>
                <a:latin typeface="Arial" charset="0"/>
                <a:ea typeface="Arial" charset="0"/>
                <a:cs typeface="Arial" charset="0"/>
              </a:defRPr>
            </a:lvl3pPr>
            <a:lvl4pPr marL="1588199" indent="-226886" defTabSz="920147" eaLnBrk="0" hangingPunct="0">
              <a:defRPr>
                <a:solidFill>
                  <a:schemeClr val="tx1"/>
                </a:solidFill>
                <a:latin typeface="Arial" charset="0"/>
                <a:ea typeface="Arial" charset="0"/>
                <a:cs typeface="Arial" charset="0"/>
              </a:defRPr>
            </a:lvl4pPr>
            <a:lvl5pPr marL="2041970" indent="-226886" defTabSz="920147" eaLnBrk="0" hangingPunct="0">
              <a:defRPr>
                <a:solidFill>
                  <a:schemeClr val="tx1"/>
                </a:solidFill>
                <a:latin typeface="Arial" charset="0"/>
                <a:ea typeface="Arial" charset="0"/>
                <a:cs typeface="Arial" charset="0"/>
              </a:defRPr>
            </a:lvl5pPr>
            <a:lvl6pPr marL="2495741" indent="-226886" defTabSz="920147" eaLnBrk="0" fontAlgn="base" hangingPunct="0">
              <a:spcBef>
                <a:spcPct val="0"/>
              </a:spcBef>
              <a:spcAft>
                <a:spcPct val="0"/>
              </a:spcAft>
              <a:defRPr>
                <a:solidFill>
                  <a:schemeClr val="tx1"/>
                </a:solidFill>
                <a:latin typeface="Arial" charset="0"/>
                <a:ea typeface="Arial" charset="0"/>
                <a:cs typeface="Arial" charset="0"/>
              </a:defRPr>
            </a:lvl6pPr>
            <a:lvl7pPr marL="2949512" indent="-226886" defTabSz="920147" eaLnBrk="0" fontAlgn="base" hangingPunct="0">
              <a:spcBef>
                <a:spcPct val="0"/>
              </a:spcBef>
              <a:spcAft>
                <a:spcPct val="0"/>
              </a:spcAft>
              <a:defRPr>
                <a:solidFill>
                  <a:schemeClr val="tx1"/>
                </a:solidFill>
                <a:latin typeface="Arial" charset="0"/>
                <a:ea typeface="Arial" charset="0"/>
                <a:cs typeface="Arial" charset="0"/>
              </a:defRPr>
            </a:lvl7pPr>
            <a:lvl8pPr marL="3403283" indent="-226886" defTabSz="920147" eaLnBrk="0" fontAlgn="base" hangingPunct="0">
              <a:spcBef>
                <a:spcPct val="0"/>
              </a:spcBef>
              <a:spcAft>
                <a:spcPct val="0"/>
              </a:spcAft>
              <a:defRPr>
                <a:solidFill>
                  <a:schemeClr val="tx1"/>
                </a:solidFill>
                <a:latin typeface="Arial" charset="0"/>
                <a:ea typeface="Arial" charset="0"/>
                <a:cs typeface="Arial" charset="0"/>
              </a:defRPr>
            </a:lvl8pPr>
            <a:lvl9pPr marL="3857054" indent="-226886" defTabSz="920147"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D682132-DB38-D246-A2A0-5F454B8CF1C2}" type="slidenum">
              <a:rPr lang="en-US"/>
              <a:pPr eaLnBrk="1" hangingPunct="1"/>
              <a:t>17</a:t>
            </a:fld>
            <a:endParaRPr lang="en-US" dirty="0"/>
          </a:p>
        </p:txBody>
      </p:sp>
    </p:spTree>
    <p:extLst>
      <p:ext uri="{BB962C8B-B14F-4D97-AF65-F5344CB8AC3E}">
        <p14:creationId xmlns:p14="http://schemas.microsoft.com/office/powerpoint/2010/main" val="3606861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Tree>
    <p:extLst>
      <p:ext uri="{BB962C8B-B14F-4D97-AF65-F5344CB8AC3E}">
        <p14:creationId xmlns:p14="http://schemas.microsoft.com/office/powerpoint/2010/main" val="4110817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rmat Blank S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39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346836"/>
            <a:ext cx="1243584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BentonSans Book"/>
              </a:defRPr>
            </a:lvl1pPr>
          </a:lstStyle>
          <a:p>
            <a:fld id="{4CA7A5A3-3104-47FA-8711-B264DD835C83}" type="datetimeFigureOut">
              <a:rPr lang="en-US" smtClean="0">
                <a:solidFill>
                  <a:prstClr val="black">
                    <a:tint val="75000"/>
                  </a:prstClr>
                </a:solidFill>
              </a:rPr>
              <a:pPr/>
              <a:t>8/1/2017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BentonSans Book"/>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BentonSans Book"/>
              </a:defRPr>
            </a:lvl1pPr>
          </a:lstStyle>
          <a:p>
            <a:fld id="{FDE6BF65-5B03-405A-A475-A9522EE86E7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558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a:xfrm>
            <a:off x="731520" y="1920240"/>
            <a:ext cx="13167360" cy="543115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44876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Text">
    <p:spTree>
      <p:nvGrpSpPr>
        <p:cNvPr id="1" name=""/>
        <p:cNvGrpSpPr/>
        <p:nvPr/>
      </p:nvGrpSpPr>
      <p:grpSpPr>
        <a:xfrm>
          <a:off x="0" y="0"/>
          <a:ext cx="0" cy="0"/>
          <a:chOff x="0" y="0"/>
          <a:chExt cx="0" cy="0"/>
        </a:xfrm>
      </p:grpSpPr>
      <p:sp>
        <p:nvSpPr>
          <p:cNvPr id="4" name="Rectangle 3"/>
          <p:cNvSpPr/>
          <p:nvPr userDrawn="1"/>
        </p:nvSpPr>
        <p:spPr>
          <a:xfrm>
            <a:off x="0" y="6905626"/>
            <a:ext cx="14630400" cy="13239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a:xfrm>
            <a:off x="731520" y="1920240"/>
            <a:ext cx="13167360" cy="543115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9104755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0652868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155458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546907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Blank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Tree>
    <p:extLst>
      <p:ext uri="{BB962C8B-B14F-4D97-AF65-F5344CB8AC3E}">
        <p14:creationId xmlns:p14="http://schemas.microsoft.com/office/powerpoint/2010/main" val="18327177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374792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Format Blank S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5333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1676892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1428701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Final Slide">
    <p:spTree>
      <p:nvGrpSpPr>
        <p:cNvPr id="1" name=""/>
        <p:cNvGrpSpPr/>
        <p:nvPr/>
      </p:nvGrpSpPr>
      <p:grpSpPr>
        <a:xfrm>
          <a:off x="0" y="0"/>
          <a:ext cx="0" cy="0"/>
          <a:chOff x="0" y="0"/>
          <a:chExt cx="0" cy="0"/>
        </a:xfrm>
      </p:grpSpPr>
      <p:sp>
        <p:nvSpPr>
          <p:cNvPr id="2" name="Rectangle 1"/>
          <p:cNvSpPr/>
          <p:nvPr/>
        </p:nvSpPr>
        <p:spPr>
          <a:xfrm>
            <a:off x="0" y="0"/>
            <a:ext cx="14630400" cy="822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413385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0097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2788" y="601314"/>
            <a:ext cx="13244512" cy="553998"/>
          </a:xfrm>
        </p:spPr>
        <p:txBody>
          <a:bodyPr/>
          <a:lstStyle/>
          <a:p>
            <a:r>
              <a:rPr lang="en-US"/>
              <a:t>Click to edit Master title style</a:t>
            </a:r>
          </a:p>
        </p:txBody>
      </p:sp>
    </p:spTree>
    <p:extLst>
      <p:ext uri="{BB962C8B-B14F-4D97-AF65-F5344CB8AC3E}">
        <p14:creationId xmlns:p14="http://schemas.microsoft.com/office/powerpoint/2010/main" val="39390729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3" name="Rectangle 2"/>
          <p:cNvSpPr/>
          <p:nvPr userDrawn="1"/>
        </p:nvSpPr>
        <p:spPr>
          <a:xfrm>
            <a:off x="0" y="6905624"/>
            <a:ext cx="14630400" cy="13239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2" name="Title 1"/>
          <p:cNvSpPr>
            <a:spLocks noGrp="1"/>
          </p:cNvSpPr>
          <p:nvPr>
            <p:ph type="title"/>
          </p:nvPr>
        </p:nvSpPr>
        <p:spPr>
          <a:xfrm>
            <a:off x="712788" y="601314"/>
            <a:ext cx="13244512" cy="553998"/>
          </a:xfrm>
        </p:spPr>
        <p:txBody>
          <a:bodyPr/>
          <a:lstStyle/>
          <a:p>
            <a:r>
              <a:rPr lang="en-US"/>
              <a:t>Click to edit Master title style</a:t>
            </a:r>
          </a:p>
        </p:txBody>
      </p:sp>
    </p:spTree>
    <p:extLst>
      <p:ext uri="{BB962C8B-B14F-4D97-AF65-F5344CB8AC3E}">
        <p14:creationId xmlns:p14="http://schemas.microsoft.com/office/powerpoint/2010/main" val="244149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spTree>
    <p:extLst>
      <p:ext uri="{BB962C8B-B14F-4D97-AF65-F5344CB8AC3E}">
        <p14:creationId xmlns:p14="http://schemas.microsoft.com/office/powerpoint/2010/main" val="225430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664797"/>
          </a:xfrm>
          <a:prstGeom prst="rect">
            <a:avLst/>
          </a:prstGeom>
        </p:spPr>
        <p:txBody>
          <a:bodyPr wrap="square" lIns="0" tIns="0" rIns="0" bIns="0">
            <a:spAutoFit/>
          </a:bodyPr>
          <a:lstStyle>
            <a:lvl1pPr marL="0" indent="0">
              <a:lnSpc>
                <a:spcPct val="80000"/>
              </a:lnSpc>
              <a:buNone/>
              <a:defRPr sz="54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dirty="0"/>
              <a:t>Edit Master text styles</a:t>
            </a:r>
          </a:p>
        </p:txBody>
      </p:sp>
    </p:spTree>
    <p:extLst>
      <p:ext uri="{BB962C8B-B14F-4D97-AF65-F5344CB8AC3E}">
        <p14:creationId xmlns:p14="http://schemas.microsoft.com/office/powerpoint/2010/main" val="47655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2.png"/>
          <p:cNvPicPr>
            <a:picLocks noChangeAspect="1"/>
          </p:cNvPicPr>
          <p:nvPr/>
        </p:nvPicPr>
        <p:blipFill rotWithShape="1">
          <a:blip r:embed="rId35" cstate="email">
            <a:extLst>
              <a:ext uri="{28A0092B-C50C-407E-A947-70E740481C1C}">
                <a14:useLocalDpi xmlns:a14="http://schemas.microsoft.com/office/drawing/2010/main" val="0"/>
              </a:ext>
            </a:extLst>
          </a:blip>
          <a:srcRect b="18483"/>
          <a:stretch/>
        </p:blipFill>
        <p:spPr>
          <a:xfrm flipH="1">
            <a:off x="0" y="6932613"/>
            <a:ext cx="14630400" cy="1296987"/>
          </a:xfrm>
          <a:prstGeom prst="rect">
            <a:avLst/>
          </a:prstGeom>
        </p:spPr>
      </p:pic>
      <p:pic>
        <p:nvPicPr>
          <p:cNvPr id="1027" name="Picture 7" descr="tableau_white.eps"/>
          <p:cNvPicPr>
            <a:picLocks noChangeAspect="1"/>
          </p:cNvPicPr>
          <p:nvPr/>
        </p:nvPicPr>
        <p:blipFill>
          <a:blip r:embed="rId36" cstate="email">
            <a:extLst>
              <a:ext uri="{28A0092B-C50C-407E-A947-70E740481C1C}">
                <a14:useLocalDpi xmlns:a14="http://schemas.microsoft.com/office/drawing/2010/main" val="0"/>
              </a:ext>
            </a:extLst>
          </a:blip>
          <a:srcRect/>
          <a:stretch>
            <a:fillRect/>
          </a:stretch>
        </p:blipFill>
        <p:spPr bwMode="auto">
          <a:xfrm>
            <a:off x="12669838" y="7724775"/>
            <a:ext cx="1727200"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Title Placeholder 1"/>
          <p:cNvSpPr>
            <a:spLocks noGrp="1"/>
          </p:cNvSpPr>
          <p:nvPr>
            <p:ph type="title"/>
          </p:nvPr>
        </p:nvSpPr>
        <p:spPr bwMode="auto">
          <a:xfrm>
            <a:off x="712788" y="601314"/>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50" r:id="rId4"/>
    <p:sldLayoutId id="2147484152"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9" r:id="rId17"/>
    <p:sldLayoutId id="2147484154" r:id="rId18"/>
    <p:sldLayoutId id="2147484153" r:id="rId19"/>
    <p:sldLayoutId id="2147484163" r:id="rId20"/>
    <p:sldLayoutId id="2147484176" r:id="rId21"/>
    <p:sldLayoutId id="2147484204" r:id="rId22"/>
    <p:sldLayoutId id="2147484192" r:id="rId23"/>
    <p:sldLayoutId id="2147484193" r:id="rId24"/>
    <p:sldLayoutId id="2147484194" r:id="rId25"/>
    <p:sldLayoutId id="2147484195" r:id="rId26"/>
    <p:sldLayoutId id="2147484198" r:id="rId27"/>
    <p:sldLayoutId id="2147484199" r:id="rId28"/>
    <p:sldLayoutId id="2147484200" r:id="rId29"/>
    <p:sldLayoutId id="2147484201" r:id="rId30"/>
    <p:sldLayoutId id="2147484189" r:id="rId31"/>
    <p:sldLayoutId id="2147484203" r:id="rId32"/>
    <p:sldLayoutId id="2147484205" r:id="rId33"/>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effreyShaff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895820" y="1973482"/>
            <a:ext cx="13245156" cy="1157240"/>
          </a:xfrm>
          <a:prstGeom prst="rect">
            <a:avLst/>
          </a:prstGeom>
        </p:spPr>
        <p:txBody>
          <a:bodyPr/>
          <a:lstStyle/>
          <a:p>
            <a:pPr algn="ctr" defTabSz="1306221" fontAlgn="auto">
              <a:spcAft>
                <a:spcPts val="0"/>
              </a:spcAft>
              <a:buFont typeface="Arial" panose="020B0604020202020204" pitchFamily="34" charset="0"/>
              <a:buNone/>
              <a:defRPr/>
            </a:pPr>
            <a:r>
              <a:rPr lang="en-US" sz="5500" dirty="0" smtClean="0">
                <a:ea typeface="+mn-ea"/>
              </a:rPr>
              <a:t>Data Quality</a:t>
            </a:r>
            <a:endParaRPr lang="en-US" sz="5500" dirty="0">
              <a:ea typeface="+mn-ea"/>
            </a:endParaRPr>
          </a:p>
          <a:p>
            <a:pPr algn="ctr" defTabSz="1306221" fontAlgn="auto">
              <a:lnSpc>
                <a:spcPct val="110000"/>
              </a:lnSpc>
              <a:spcAft>
                <a:spcPts val="0"/>
              </a:spcAft>
              <a:buFont typeface="Arial" panose="020B0604020202020204" pitchFamily="34" charset="0"/>
              <a:buNone/>
              <a:defRPr/>
            </a:pPr>
            <a:endParaRPr lang="en-US" sz="2400" dirty="0">
              <a:latin typeface="Merriweather Light"/>
              <a:ea typeface="+mn-ea"/>
              <a:cs typeface="Merriweather Light"/>
            </a:endParaRPr>
          </a:p>
        </p:txBody>
      </p:sp>
      <p:sp>
        <p:nvSpPr>
          <p:cNvPr id="2" name="Rectangle 1"/>
          <p:cNvSpPr/>
          <p:nvPr/>
        </p:nvSpPr>
        <p:spPr>
          <a:xfrm>
            <a:off x="2438397" y="4415275"/>
            <a:ext cx="10160001" cy="3410164"/>
          </a:xfrm>
          <a:prstGeom prst="rect">
            <a:avLst/>
          </a:prstGeom>
        </p:spPr>
        <p:txBody>
          <a:bodyPr wrap="square">
            <a:spAutoFit/>
          </a:bodyPr>
          <a:lstStyle/>
          <a:p>
            <a:pPr algn="ctr" defTabSz="1306221" fontAlgn="auto">
              <a:lnSpc>
                <a:spcPct val="110000"/>
              </a:lnSpc>
              <a:spcBef>
                <a:spcPts val="1776"/>
              </a:spcBef>
              <a:spcAft>
                <a:spcPts val="0"/>
              </a:spcAft>
              <a:defRPr/>
            </a:pPr>
            <a:r>
              <a:rPr lang="en-US" sz="2800" dirty="0">
                <a:latin typeface="Merriweather Light"/>
                <a:cs typeface="Merriweather Light"/>
              </a:rPr>
              <a:t>Created By: Jeffery A. Shaffer </a:t>
            </a:r>
            <a:br>
              <a:rPr lang="en-US" sz="2800" dirty="0">
                <a:latin typeface="Merriweather Light"/>
                <a:cs typeface="Merriweather Light"/>
              </a:rPr>
            </a:br>
            <a:r>
              <a:rPr lang="en-US" sz="2800" dirty="0">
                <a:latin typeface="Merriweather Light"/>
                <a:cs typeface="Merriweather Light"/>
              </a:rPr>
              <a:t> Vice President, </a:t>
            </a:r>
            <a:r>
              <a:rPr lang="en-US" sz="2800" dirty="0" err="1">
                <a:latin typeface="Merriweather Light"/>
                <a:cs typeface="Merriweather Light"/>
              </a:rPr>
              <a:t>Unifund</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 Adjunct Faculty, University of Cincinnati</a:t>
            </a:r>
            <a:br>
              <a:rPr lang="en-US" sz="2800" dirty="0">
                <a:latin typeface="Merriweather Light"/>
                <a:cs typeface="Merriweather Light"/>
              </a:rPr>
            </a:br>
            <a:r>
              <a:rPr lang="en-US" sz="2800" dirty="0">
                <a:latin typeface="Merriweather Light"/>
                <a:cs typeface="Merriweather Light"/>
              </a:rPr>
              <a:t>(513</a:t>
            </a:r>
            <a:r>
              <a:rPr lang="en-US" sz="2800">
                <a:latin typeface="Merriweather Light"/>
                <a:cs typeface="Merriweather Light"/>
              </a:rPr>
              <a:t>) </a:t>
            </a:r>
            <a:r>
              <a:rPr lang="en-US" sz="2800" smtClean="0">
                <a:latin typeface="Merriweather Light"/>
                <a:cs typeface="Merriweather Light"/>
              </a:rPr>
              <a:t>615-0001 </a:t>
            </a:r>
            <a:r>
              <a:rPr lang="en-US" sz="2800">
                <a:latin typeface="Merriweather Light"/>
                <a:cs typeface="Merriweather Light"/>
              </a:rPr>
              <a:t>| </a:t>
            </a:r>
            <a:r>
              <a:rPr lang="en-US" sz="2800" smtClean="0">
                <a:latin typeface="Merriweather Light"/>
                <a:cs typeface="Merriweather Light"/>
                <a:hlinkClick r:id="rId3"/>
              </a:rPr>
              <a:t>JeffreyShaffer@gmail.com</a:t>
            </a:r>
            <a:r>
              <a:rPr lang="en-US" sz="2800" smtClean="0">
                <a:latin typeface="Merriweather Light"/>
                <a:cs typeface="Merriweather Light"/>
              </a:rPr>
              <a:t> </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a:t>
            </a:r>
            <a:r>
              <a:rPr lang="en-US" sz="2800" dirty="0" err="1">
                <a:latin typeface="Merriweather Light"/>
                <a:cs typeface="Merriweather Light"/>
              </a:rPr>
              <a:t>HighVizAbility</a:t>
            </a:r>
            <a:r>
              <a:rPr lang="en-US" sz="2800" dirty="0">
                <a:latin typeface="Merriweather Light"/>
                <a:cs typeface="Merriweather Light"/>
              </a:rPr>
              <a:t/>
            </a:r>
            <a:br>
              <a:rPr lang="en-US" sz="2800" dirty="0">
                <a:latin typeface="Merriweather Light"/>
                <a:cs typeface="Merriweather Light"/>
              </a:rPr>
            </a:br>
            <a:r>
              <a:rPr lang="en-US" sz="2800" dirty="0">
                <a:latin typeface="Merriweather Light"/>
                <a:cs typeface="Merriweather Light"/>
              </a:rPr>
              <a:t/>
            </a:r>
            <a:br>
              <a:rPr lang="en-US" sz="2800" dirty="0">
                <a:latin typeface="Merriweather Light"/>
                <a:cs typeface="Merriweather Light"/>
              </a:rPr>
            </a:br>
            <a:endParaRPr lang="en-US" sz="2800" dirty="0">
              <a:latin typeface="Merriweather Light"/>
              <a:cs typeface="Merriweather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txBox="1">
            <a:spLocks/>
          </p:cNvSpPr>
          <p:nvPr/>
        </p:nvSpPr>
        <p:spPr bwMode="auto">
          <a:xfrm>
            <a:off x="1512276" y="2899351"/>
            <a:ext cx="11716043" cy="4297680"/>
          </a:xfrm>
          <a:prstGeom prst="rect">
            <a:avLst/>
          </a:prstGeom>
          <a:noFill/>
          <a:ln w="9525">
            <a:noFill/>
            <a:miter lim="800000"/>
            <a:headEnd/>
            <a:tailEnd/>
          </a:ln>
          <a:effectLst/>
        </p:spPr>
        <p:txBody>
          <a:bodyPr vert="horz" wrap="square" lIns="109728" tIns="54864" rIns="109728" bIns="54864"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Calibri"/>
                <a:ea typeface="+mn-ea"/>
                <a:cs typeface="Calibri"/>
              </a:defRPr>
            </a:lvl1pPr>
            <a:lvl2pPr marL="742950" indent="-285750" algn="l" rtl="0" eaLnBrk="1" fontAlgn="base" hangingPunct="1">
              <a:spcBef>
                <a:spcPct val="20000"/>
              </a:spcBef>
              <a:spcAft>
                <a:spcPct val="0"/>
              </a:spcAft>
              <a:buChar char="–"/>
              <a:defRPr sz="2400" b="1">
                <a:solidFill>
                  <a:srgbClr val="080808"/>
                </a:solidFill>
                <a:latin typeface="Calibri"/>
                <a:cs typeface="Calibri"/>
              </a:defRPr>
            </a:lvl2pPr>
            <a:lvl3pPr marL="1143000" indent="-228600" algn="l" rtl="0" eaLnBrk="1" fontAlgn="base" hangingPunct="1">
              <a:spcBef>
                <a:spcPct val="20000"/>
              </a:spcBef>
              <a:spcAft>
                <a:spcPct val="0"/>
              </a:spcAft>
              <a:buChar char="•"/>
              <a:defRPr sz="2400">
                <a:solidFill>
                  <a:srgbClr val="080808"/>
                </a:solidFill>
                <a:latin typeface="Calibri"/>
                <a:cs typeface="Calibri"/>
              </a:defRPr>
            </a:lvl3pPr>
            <a:lvl4pPr marL="1600200" indent="-228600" algn="l" rtl="0" eaLnBrk="1" fontAlgn="base" hangingPunct="1">
              <a:spcBef>
                <a:spcPct val="20000"/>
              </a:spcBef>
              <a:spcAft>
                <a:spcPct val="0"/>
              </a:spcAft>
              <a:buChar char="–"/>
              <a:defRPr sz="2000">
                <a:solidFill>
                  <a:srgbClr val="080808"/>
                </a:solidFill>
                <a:latin typeface="Calibri"/>
                <a:cs typeface="Calibri"/>
              </a:defRPr>
            </a:lvl4pPr>
            <a:lvl5pPr marL="2057400" indent="-228600" algn="l" rtl="0" eaLnBrk="1" fontAlgn="base" hangingPunct="1">
              <a:spcBef>
                <a:spcPct val="20000"/>
              </a:spcBef>
              <a:spcAft>
                <a:spcPct val="0"/>
              </a:spcAft>
              <a:buChar char="»"/>
              <a:defRPr sz="2000">
                <a:solidFill>
                  <a:srgbClr val="080808"/>
                </a:solidFill>
                <a:latin typeface="Calibri"/>
                <a:cs typeface="Calibri"/>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a:lstStyle>
          <a:p>
            <a:pPr marL="0" indent="0">
              <a:buNone/>
            </a:pPr>
            <a:r>
              <a:rPr lang="en-US" sz="3360" dirty="0">
                <a:latin typeface="+mn-lt"/>
              </a:rPr>
              <a:t>Disaster #3: Ooops.  Deleted it.</a:t>
            </a:r>
          </a:p>
          <a:p>
            <a:pPr marL="0" indent="0">
              <a:buNone/>
            </a:pPr>
            <a:endParaRPr lang="en-US" sz="3360" dirty="0">
              <a:latin typeface="+mn-lt"/>
            </a:endParaRPr>
          </a:p>
          <a:p>
            <a:pPr marL="0" indent="0">
              <a:buNone/>
            </a:pPr>
            <a:endParaRPr lang="en-US" sz="3360" dirty="0">
              <a:latin typeface="+mn-lt"/>
            </a:endParaRPr>
          </a:p>
          <a:p>
            <a:pPr marL="0" indent="0">
              <a:buNone/>
            </a:pPr>
            <a:endParaRPr lang="en-US" sz="3360" dirty="0">
              <a:latin typeface="+mn-lt"/>
            </a:endParaRPr>
          </a:p>
          <a:p>
            <a:pPr marL="0" indent="0">
              <a:buNone/>
            </a:pPr>
            <a:endParaRPr lang="en-US" sz="3360" i="1" dirty="0">
              <a:latin typeface="+mn-lt"/>
            </a:endParaRPr>
          </a:p>
          <a:p>
            <a:pPr marL="0" indent="0">
              <a:buNone/>
            </a:pPr>
            <a:r>
              <a:rPr lang="en-US" sz="3360" i="1" dirty="0">
                <a:latin typeface="+mn-lt"/>
              </a:rPr>
              <a:t>It’s easy to mix up or lose track of which version is right</a:t>
            </a:r>
            <a:r>
              <a:rPr lang="en-US" sz="3360" i="1" dirty="0">
                <a:latin typeface="Merriweather Light"/>
              </a:rPr>
              <a:t>.</a:t>
            </a:r>
          </a:p>
        </p:txBody>
      </p:sp>
      <p:pic>
        <p:nvPicPr>
          <p:cNvPr id="4" name="Picture 3"/>
          <p:cNvPicPr>
            <a:picLocks noChangeAspect="1"/>
          </p:cNvPicPr>
          <p:nvPr/>
        </p:nvPicPr>
        <p:blipFill>
          <a:blip r:embed="rId2"/>
          <a:stretch>
            <a:fillRect/>
          </a:stretch>
        </p:blipFill>
        <p:spPr>
          <a:xfrm>
            <a:off x="719119" y="4015533"/>
            <a:ext cx="13072972" cy="1521510"/>
          </a:xfrm>
          <a:prstGeom prst="rect">
            <a:avLst/>
          </a:prstGeom>
        </p:spPr>
      </p:pic>
      <p:sp>
        <p:nvSpPr>
          <p:cNvPr id="7" name="Rectangle 2"/>
          <p:cNvSpPr txBox="1">
            <a:spLocks noChangeArrowheads="1"/>
          </p:cNvSpPr>
          <p:nvPr/>
        </p:nvSpPr>
        <p:spPr bwMode="auto">
          <a:xfrm>
            <a:off x="298184" y="393944"/>
            <a:ext cx="13942749" cy="1123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a:lstStyle>
          <a:p>
            <a:pPr>
              <a:lnSpc>
                <a:spcPct val="100000"/>
              </a:lnSpc>
              <a:spcBef>
                <a:spcPts val="0"/>
              </a:spcBef>
              <a:spcAft>
                <a:spcPts val="1200"/>
              </a:spcAft>
            </a:pPr>
            <a:r>
              <a:rPr lang="en-US" dirty="0" smtClean="0">
                <a:solidFill>
                  <a:schemeClr val="tx1"/>
                </a:solidFill>
              </a:rPr>
              <a:t>The dangers of Excel as a database</a:t>
            </a:r>
            <a:br>
              <a:rPr lang="en-US" dirty="0" smtClean="0">
                <a:solidFill>
                  <a:schemeClr val="tx1"/>
                </a:solidFill>
              </a:rPr>
            </a:br>
            <a:r>
              <a:rPr lang="en-US" sz="2800" dirty="0" smtClean="0">
                <a:solidFill>
                  <a:schemeClr val="tx1"/>
                </a:solidFill>
              </a:rPr>
              <a:t>Many businesses use Excel to store their data.  This can lead to disasters!</a:t>
            </a:r>
            <a:endParaRPr lang="uk-UA" dirty="0">
              <a:solidFill>
                <a:schemeClr val="tx1"/>
              </a:solidFill>
            </a:endParaRPr>
          </a:p>
        </p:txBody>
      </p:sp>
    </p:spTree>
    <p:extLst>
      <p:ext uri="{BB962C8B-B14F-4D97-AF65-F5344CB8AC3E}">
        <p14:creationId xmlns:p14="http://schemas.microsoft.com/office/powerpoint/2010/main" val="3946678588"/>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378421" y="2468837"/>
            <a:ext cx="8829675" cy="1421928"/>
          </a:xfrm>
        </p:spPr>
        <p:txBody>
          <a:bodyPr/>
          <a:lstStyle/>
          <a:p>
            <a:pPr eaLnBrk="1" hangingPunct="1">
              <a:lnSpc>
                <a:spcPct val="100000"/>
              </a:lnSpc>
              <a:spcBef>
                <a:spcPts val="1200"/>
              </a:spcBef>
              <a:spcAft>
                <a:spcPts val="1200"/>
              </a:spcAft>
              <a:defRPr/>
            </a:pPr>
            <a:r>
              <a:rPr lang="en-US" sz="5400" dirty="0"/>
              <a:t>Creating a Good Data Set</a:t>
            </a:r>
            <a:br>
              <a:rPr lang="en-US" sz="5400" dirty="0"/>
            </a:br>
            <a:r>
              <a:rPr lang="en-US" sz="3840" dirty="0"/>
              <a:t>Technical Challenges</a:t>
            </a:r>
          </a:p>
        </p:txBody>
      </p:sp>
    </p:spTree>
    <p:extLst>
      <p:ext uri="{BB962C8B-B14F-4D97-AF65-F5344CB8AC3E}">
        <p14:creationId xmlns:p14="http://schemas.microsoft.com/office/powerpoint/2010/main" val="107571887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dirty="0"/>
              <a:t>Acquiring Your Data</a:t>
            </a:r>
            <a:endParaRPr lang="uk-UA" b="0" dirty="0"/>
          </a:p>
        </p:txBody>
      </p:sp>
      <p:sp>
        <p:nvSpPr>
          <p:cNvPr id="346115" name="Rectangle 3"/>
          <p:cNvSpPr>
            <a:spLocks noGrp="1" noChangeArrowheads="1"/>
          </p:cNvSpPr>
          <p:nvPr>
            <p:ph type="body" sz="quarter" idx="10"/>
          </p:nvPr>
        </p:nvSpPr>
        <p:spPr/>
        <p:txBody>
          <a:bodyPr/>
          <a:lstStyle/>
          <a:p>
            <a:pPr marL="0" indent="0">
              <a:buNone/>
              <a:defRPr/>
            </a:pPr>
            <a:r>
              <a:rPr lang="en-US" sz="3500" dirty="0"/>
              <a:t>Data can be provided in variety of methods:</a:t>
            </a:r>
            <a:br>
              <a:rPr lang="en-US" sz="3500" dirty="0"/>
            </a:br>
            <a:endParaRPr lang="en-US" sz="3500" dirty="0"/>
          </a:p>
          <a:p>
            <a:pPr>
              <a:defRPr/>
            </a:pPr>
            <a:r>
              <a:rPr lang="en-US" sz="3500" dirty="0"/>
              <a:t>Flat file (typically delimited)</a:t>
            </a:r>
          </a:p>
          <a:p>
            <a:pPr>
              <a:defRPr/>
            </a:pPr>
            <a:r>
              <a:rPr lang="en-US" sz="3500" dirty="0"/>
              <a:t>Query to transactional system</a:t>
            </a:r>
          </a:p>
          <a:p>
            <a:pPr>
              <a:defRPr/>
            </a:pPr>
            <a:r>
              <a:rPr lang="en-US" sz="3500" dirty="0"/>
              <a:t>Operational data store</a:t>
            </a:r>
          </a:p>
          <a:p>
            <a:pPr>
              <a:defRPr/>
            </a:pPr>
            <a:r>
              <a:rPr lang="en-US" sz="3500" dirty="0"/>
              <a:t>Data </a:t>
            </a:r>
            <a:r>
              <a:rPr lang="en-US" sz="3500" dirty="0" smtClean="0"/>
              <a:t>warehouse</a:t>
            </a:r>
          </a:p>
          <a:p>
            <a:pPr marL="0" indent="0">
              <a:buNone/>
              <a:defRPr/>
            </a:pPr>
            <a:endParaRPr lang="en-US" sz="1600" i="1" dirty="0"/>
          </a:p>
          <a:p>
            <a:pPr marL="0" indent="0" algn="ctr">
              <a:buNone/>
              <a:defRPr/>
            </a:pPr>
            <a:r>
              <a:rPr lang="en-US" sz="3500" b="1" i="1" dirty="0"/>
              <a:t>More importantly…</a:t>
            </a:r>
            <a:br>
              <a:rPr lang="en-US" sz="3500" b="1" i="1" dirty="0"/>
            </a:br>
            <a:r>
              <a:rPr lang="en-US" sz="3500" i="1" dirty="0"/>
              <a:t>The method by which the data is modeled</a:t>
            </a:r>
            <a:br>
              <a:rPr lang="en-US" sz="3500" i="1" dirty="0"/>
            </a:br>
            <a:r>
              <a:rPr lang="en-US" sz="3500" i="1" dirty="0"/>
              <a:t>has a larger impact on your ability</a:t>
            </a:r>
            <a:br>
              <a:rPr lang="en-US" sz="3500" i="1" dirty="0"/>
            </a:br>
            <a:r>
              <a:rPr lang="en-US" sz="3500" i="1" dirty="0"/>
              <a:t>to use it for analysis.</a:t>
            </a:r>
          </a:p>
          <a:p>
            <a:endParaRPr lang="uk-UA" dirty="0"/>
          </a:p>
        </p:txBody>
      </p:sp>
    </p:spTree>
    <p:extLst>
      <p:ext uri="{BB962C8B-B14F-4D97-AF65-F5344CB8AC3E}">
        <p14:creationId xmlns:p14="http://schemas.microsoft.com/office/powerpoint/2010/main" val="3650924241"/>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dirty="0"/>
              <a:t>Transactional Modeling</a:t>
            </a:r>
            <a:endParaRPr lang="uk-UA" b="0" dirty="0"/>
          </a:p>
        </p:txBody>
      </p:sp>
      <p:sp>
        <p:nvSpPr>
          <p:cNvPr id="346115" name="Rectangle 3"/>
          <p:cNvSpPr>
            <a:spLocks noGrp="1" noChangeArrowheads="1"/>
          </p:cNvSpPr>
          <p:nvPr>
            <p:ph type="body" sz="quarter" idx="10"/>
          </p:nvPr>
        </p:nvSpPr>
        <p:spPr/>
        <p:txBody>
          <a:bodyPr/>
          <a:lstStyle/>
          <a:p>
            <a:r>
              <a:rPr lang="en-US" sz="3000" dirty="0"/>
              <a:t>Data typically housed in a relational database</a:t>
            </a:r>
          </a:p>
          <a:p>
            <a:r>
              <a:rPr lang="en-US" sz="3000" dirty="0"/>
              <a:t>Data model is </a:t>
            </a:r>
            <a:r>
              <a:rPr lang="en-US" sz="3000" i="1" dirty="0"/>
              <a:t>normalized</a:t>
            </a:r>
            <a:r>
              <a:rPr lang="en-US" sz="3000" dirty="0"/>
              <a:t> to eliminate data redundancy</a:t>
            </a:r>
          </a:p>
          <a:p>
            <a:r>
              <a:rPr lang="en-US" sz="3000" dirty="0"/>
              <a:t>Used </a:t>
            </a:r>
            <a:r>
              <a:rPr lang="en-US" sz="3000" dirty="0" smtClean="0"/>
              <a:t>in day-to-day online </a:t>
            </a:r>
            <a:r>
              <a:rPr lang="en-US" sz="3000" dirty="0"/>
              <a:t>transaction processing (OLTP) systems</a:t>
            </a:r>
          </a:p>
          <a:p>
            <a:pPr lvl="1"/>
            <a:r>
              <a:rPr lang="en-US" sz="2800" b="0" dirty="0"/>
              <a:t>Typically used for day-to-day operational systems</a:t>
            </a:r>
          </a:p>
          <a:p>
            <a:pPr lvl="1"/>
            <a:r>
              <a:rPr lang="en-US" sz="2800" b="0" dirty="0"/>
              <a:t>Good for “data in”</a:t>
            </a:r>
            <a:endParaRPr lang="en-US" sz="2800" dirty="0"/>
          </a:p>
          <a:p>
            <a:pPr marL="0" indent="0">
              <a:buNone/>
            </a:pPr>
            <a:r>
              <a:rPr lang="en-US" sz="3000" dirty="0"/>
              <a:t/>
            </a:r>
            <a:br>
              <a:rPr lang="en-US" sz="3000" dirty="0"/>
            </a:br>
            <a:r>
              <a:rPr lang="en-US" sz="3000" b="1" dirty="0"/>
              <a:t>Challenges with data visualization:</a:t>
            </a:r>
          </a:p>
          <a:p>
            <a:r>
              <a:rPr lang="en-US" sz="3000" dirty="0"/>
              <a:t>“Data out” can be complex and slow</a:t>
            </a:r>
          </a:p>
          <a:p>
            <a:r>
              <a:rPr lang="en-US" sz="3000" dirty="0"/>
              <a:t>Limited ability to support complex analytical needs with good performance</a:t>
            </a:r>
          </a:p>
          <a:p>
            <a:endParaRPr lang="uk-UA" dirty="0"/>
          </a:p>
        </p:txBody>
      </p:sp>
    </p:spTree>
    <p:extLst>
      <p:ext uri="{BB962C8B-B14F-4D97-AF65-F5344CB8AC3E}">
        <p14:creationId xmlns:p14="http://schemas.microsoft.com/office/powerpoint/2010/main" val="127490753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fade">
                                      <p:cBhvr>
                                        <p:cTn id="7" dur="500"/>
                                        <p:tgtEl>
                                          <p:spTgt spid="34611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6115">
                                            <p:txEl>
                                              <p:pRg st="1" end="1"/>
                                            </p:txEl>
                                          </p:spTgt>
                                        </p:tgtEl>
                                        <p:attrNameLst>
                                          <p:attrName>style.visibility</p:attrName>
                                        </p:attrNameLst>
                                      </p:cBhvr>
                                      <p:to>
                                        <p:strVal val="visible"/>
                                      </p:to>
                                    </p:set>
                                    <p:animEffect transition="in" filter="fade">
                                      <p:cBhvr>
                                        <p:cTn id="11" dur="500"/>
                                        <p:tgtEl>
                                          <p:spTgt spid="346115">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6115">
                                            <p:txEl>
                                              <p:pRg st="2" end="2"/>
                                            </p:txEl>
                                          </p:spTgt>
                                        </p:tgtEl>
                                        <p:attrNameLst>
                                          <p:attrName>style.visibility</p:attrName>
                                        </p:attrNameLst>
                                      </p:cBhvr>
                                      <p:to>
                                        <p:strVal val="visible"/>
                                      </p:to>
                                    </p:set>
                                    <p:animEffect transition="in" filter="fade">
                                      <p:cBhvr>
                                        <p:cTn id="15" dur="500"/>
                                        <p:tgtEl>
                                          <p:spTgt spid="346115">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46115">
                                            <p:txEl>
                                              <p:pRg st="3" end="3"/>
                                            </p:txEl>
                                          </p:spTgt>
                                        </p:tgtEl>
                                        <p:attrNameLst>
                                          <p:attrName>style.visibility</p:attrName>
                                        </p:attrNameLst>
                                      </p:cBhvr>
                                      <p:to>
                                        <p:strVal val="visible"/>
                                      </p:to>
                                    </p:set>
                                    <p:animEffect transition="in" filter="fade">
                                      <p:cBhvr>
                                        <p:cTn id="19" dur="500"/>
                                        <p:tgtEl>
                                          <p:spTgt spid="346115">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46115">
                                            <p:txEl>
                                              <p:pRg st="4" end="4"/>
                                            </p:txEl>
                                          </p:spTgt>
                                        </p:tgtEl>
                                        <p:attrNameLst>
                                          <p:attrName>style.visibility</p:attrName>
                                        </p:attrNameLst>
                                      </p:cBhvr>
                                      <p:to>
                                        <p:strVal val="visible"/>
                                      </p:to>
                                    </p:set>
                                    <p:animEffect transition="in" filter="fade">
                                      <p:cBhvr>
                                        <p:cTn id="23" dur="500"/>
                                        <p:tgtEl>
                                          <p:spTgt spid="3461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6115">
                                            <p:txEl>
                                              <p:pRg st="5" end="5"/>
                                            </p:txEl>
                                          </p:spTgt>
                                        </p:tgtEl>
                                        <p:attrNameLst>
                                          <p:attrName>style.visibility</p:attrName>
                                        </p:attrNameLst>
                                      </p:cBhvr>
                                      <p:to>
                                        <p:strVal val="visible"/>
                                      </p:to>
                                    </p:set>
                                    <p:animEffect transition="in" filter="fade">
                                      <p:cBhvr>
                                        <p:cTn id="28" dur="500"/>
                                        <p:tgtEl>
                                          <p:spTgt spid="346115">
                                            <p:txEl>
                                              <p:pRg st="5" end="5"/>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46115">
                                            <p:txEl>
                                              <p:pRg st="6" end="6"/>
                                            </p:txEl>
                                          </p:spTgt>
                                        </p:tgtEl>
                                        <p:attrNameLst>
                                          <p:attrName>style.visibility</p:attrName>
                                        </p:attrNameLst>
                                      </p:cBhvr>
                                      <p:to>
                                        <p:strVal val="visible"/>
                                      </p:to>
                                    </p:set>
                                    <p:animEffect transition="in" filter="fade">
                                      <p:cBhvr>
                                        <p:cTn id="32" dur="500"/>
                                        <p:tgtEl>
                                          <p:spTgt spid="346115">
                                            <p:txEl>
                                              <p:pRg st="6" end="6"/>
                                            </p:txEl>
                                          </p:spTgt>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346115">
                                            <p:txEl>
                                              <p:pRg st="7" end="7"/>
                                            </p:txEl>
                                          </p:spTgt>
                                        </p:tgtEl>
                                        <p:attrNameLst>
                                          <p:attrName>style.visibility</p:attrName>
                                        </p:attrNameLst>
                                      </p:cBhvr>
                                      <p:to>
                                        <p:strVal val="visible"/>
                                      </p:to>
                                    </p:set>
                                    <p:animEffect transition="in" filter="fade">
                                      <p:cBhvr>
                                        <p:cTn id="36" dur="500"/>
                                        <p:tgtEl>
                                          <p:spTgt spid="3461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12788" y="296520"/>
            <a:ext cx="13244512" cy="553998"/>
          </a:xfrm>
        </p:spPr>
        <p:txBody>
          <a:bodyPr>
            <a:noAutofit/>
          </a:bodyPr>
          <a:lstStyle/>
          <a:p>
            <a:pPr lvl="0"/>
            <a:r>
              <a:rPr lang="en-US" dirty="0"/>
              <a:t>Transactional Data Model Sample</a:t>
            </a:r>
          </a:p>
        </p:txBody>
      </p:sp>
      <p:graphicFrame>
        <p:nvGraphicFramePr>
          <p:cNvPr id="3" name="Table 2"/>
          <p:cNvGraphicFramePr>
            <a:graphicFrameLocks noGrp="1"/>
          </p:cNvGraphicFramePr>
          <p:nvPr>
            <p:extLst/>
          </p:nvPr>
        </p:nvGraphicFramePr>
        <p:xfrm>
          <a:off x="6217920" y="3017520"/>
          <a:ext cx="6385560" cy="938784"/>
        </p:xfrm>
        <a:graphic>
          <a:graphicData uri="http://schemas.openxmlformats.org/drawingml/2006/table">
            <a:tbl>
              <a:tblPr>
                <a:tableStyleId>{5940675A-B579-460E-94D1-54222C63F5DA}</a:tableStyleId>
              </a:tblPr>
              <a:tblGrid>
                <a:gridCol w="143256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gridCol w="990600">
                  <a:extLst>
                    <a:ext uri="{9D8B030D-6E8A-4147-A177-3AD203B41FA5}">
                      <a16:colId xmlns:a16="http://schemas.microsoft.com/office/drawing/2014/main" xmlns="" val="20004"/>
                    </a:ext>
                  </a:extLst>
                </a:gridCol>
                <a:gridCol w="990600">
                  <a:extLst>
                    <a:ext uri="{9D8B030D-6E8A-4147-A177-3AD203B41FA5}">
                      <a16:colId xmlns:a16="http://schemas.microsoft.com/office/drawing/2014/main" xmlns="" val="20005"/>
                    </a:ext>
                  </a:extLst>
                </a:gridCol>
              </a:tblGrid>
              <a:tr h="234696">
                <a:tc>
                  <a:txBody>
                    <a:bodyPr/>
                    <a:lstStyle/>
                    <a:p>
                      <a:pPr algn="l" fontAlgn="b"/>
                      <a:r>
                        <a:rPr lang="en-US" sz="1400" u="none" strike="noStrike" dirty="0" err="1">
                          <a:effectLst/>
                        </a:rPr>
                        <a:t>Customer_ID</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First_Name</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Last_Name</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a:effectLst/>
                        </a:rPr>
                        <a:t>Status</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First_Date</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Address_ID</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0"/>
                  </a:ext>
                </a:extLst>
              </a:tr>
              <a:tr h="234696">
                <a:tc>
                  <a:txBody>
                    <a:bodyPr/>
                    <a:lstStyle/>
                    <a:p>
                      <a:pPr algn="r" fontAlgn="b"/>
                      <a:r>
                        <a:rPr lang="en-US" sz="1400" u="none" strike="noStrike" dirty="0">
                          <a:effectLst/>
                        </a:rPr>
                        <a:t>22352</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a:effectLst/>
                        </a:rPr>
                        <a:t>Freda</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a:effectLst/>
                        </a:rPr>
                        <a:t>Pay</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a:effectLst/>
                        </a:rPr>
                        <a:t>Active</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5/29/73</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234321</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1"/>
                  </a:ext>
                </a:extLst>
              </a:tr>
              <a:tr h="234696">
                <a:tc>
                  <a:txBody>
                    <a:bodyPr/>
                    <a:lstStyle/>
                    <a:p>
                      <a:pPr algn="r" fontAlgn="b"/>
                      <a:r>
                        <a:rPr lang="en-US" sz="1400" u="none" strike="noStrike" dirty="0">
                          <a:effectLst/>
                        </a:rPr>
                        <a:t>346346</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a:effectLst/>
                        </a:rPr>
                        <a:t>Shirley</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a:effectLst/>
                        </a:rPr>
                        <a:t>Gross</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a:effectLst/>
                        </a:rPr>
                        <a:t>Closed</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a:effectLst/>
                        </a:rPr>
                        <a:t>(N/A)</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634244</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2"/>
                  </a:ext>
                </a:extLst>
              </a:tr>
              <a:tr h="234696">
                <a:tc>
                  <a:txBody>
                    <a:bodyPr/>
                    <a:lstStyle/>
                    <a:p>
                      <a:pPr algn="r" fontAlgn="b"/>
                      <a:r>
                        <a:rPr lang="en-US" sz="1400" u="none" strike="noStrike" dirty="0">
                          <a:effectLst/>
                        </a:rPr>
                        <a:t>42342</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a:effectLst/>
                        </a:rPr>
                        <a:t>Bob</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Ferapples</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a:effectLst/>
                        </a:rPr>
                        <a:t>Active</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1/2/03</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435324</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3"/>
                  </a:ext>
                </a:extLst>
              </a:tr>
            </a:tbl>
          </a:graphicData>
        </a:graphic>
      </p:graphicFrame>
      <p:graphicFrame>
        <p:nvGraphicFramePr>
          <p:cNvPr id="4" name="Table 3"/>
          <p:cNvGraphicFramePr>
            <a:graphicFrameLocks noGrp="1"/>
          </p:cNvGraphicFramePr>
          <p:nvPr>
            <p:extLst/>
          </p:nvPr>
        </p:nvGraphicFramePr>
        <p:xfrm>
          <a:off x="4663440" y="1188720"/>
          <a:ext cx="4389120" cy="1408176"/>
        </p:xfrm>
        <a:graphic>
          <a:graphicData uri="http://schemas.openxmlformats.org/drawingml/2006/table">
            <a:tbl>
              <a:tblPr>
                <a:tableStyleId>{5940675A-B579-460E-94D1-54222C63F5DA}</a:tableStyleId>
              </a:tblPr>
              <a:tblGrid>
                <a:gridCol w="109728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gridCol w="1188720">
                  <a:extLst>
                    <a:ext uri="{9D8B030D-6E8A-4147-A177-3AD203B41FA5}">
                      <a16:colId xmlns:a16="http://schemas.microsoft.com/office/drawing/2014/main" xmlns="" val="20002"/>
                    </a:ext>
                  </a:extLst>
                </a:gridCol>
                <a:gridCol w="1188720">
                  <a:extLst>
                    <a:ext uri="{9D8B030D-6E8A-4147-A177-3AD203B41FA5}">
                      <a16:colId xmlns:a16="http://schemas.microsoft.com/office/drawing/2014/main" xmlns="" val="20003"/>
                    </a:ext>
                  </a:extLst>
                </a:gridCol>
              </a:tblGrid>
              <a:tr h="234696">
                <a:tc>
                  <a:txBody>
                    <a:bodyPr/>
                    <a:lstStyle/>
                    <a:p>
                      <a:pPr algn="l" fontAlgn="b"/>
                      <a:r>
                        <a:rPr lang="en-US" sz="1400" u="none" strike="noStrike" dirty="0" err="1">
                          <a:effectLst/>
                        </a:rPr>
                        <a:t>Order_Date</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Order_ID</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Customer_ID</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Order_Status</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0"/>
                  </a:ext>
                </a:extLst>
              </a:tr>
              <a:tr h="234696">
                <a:tc>
                  <a:txBody>
                    <a:bodyPr/>
                    <a:lstStyle/>
                    <a:p>
                      <a:pPr algn="r" fontAlgn="b"/>
                      <a:r>
                        <a:rPr lang="en-US" sz="1400" u="none" strike="noStrike" dirty="0">
                          <a:effectLst/>
                        </a:rPr>
                        <a:t>1/2/14</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234231</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22352</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C</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1"/>
                  </a:ext>
                </a:extLst>
              </a:tr>
              <a:tr h="234696">
                <a:tc>
                  <a:txBody>
                    <a:bodyPr/>
                    <a:lstStyle/>
                    <a:p>
                      <a:pPr algn="r" fontAlgn="b"/>
                      <a:r>
                        <a:rPr lang="en-US" sz="1400" u="none" strike="noStrike" dirty="0">
                          <a:effectLst/>
                        </a:rPr>
                        <a:t>1/2/14</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234232</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346346</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O</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2"/>
                  </a:ext>
                </a:extLst>
              </a:tr>
              <a:tr h="234696">
                <a:tc>
                  <a:txBody>
                    <a:bodyPr/>
                    <a:lstStyle/>
                    <a:p>
                      <a:pPr algn="r" fontAlgn="b"/>
                      <a:r>
                        <a:rPr lang="en-US" sz="1400" u="none" strike="noStrike" dirty="0">
                          <a:effectLst/>
                        </a:rPr>
                        <a:t>1/2/14</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234233</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42342</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O</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3"/>
                  </a:ext>
                </a:extLst>
              </a:tr>
              <a:tr h="234696">
                <a:tc>
                  <a:txBody>
                    <a:bodyPr/>
                    <a:lstStyle/>
                    <a:p>
                      <a:pPr algn="r" fontAlgn="b"/>
                      <a:r>
                        <a:rPr lang="en-US" sz="1400" u="none" strike="noStrike" dirty="0">
                          <a:effectLst/>
                        </a:rPr>
                        <a:t>1/3/14</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234234</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234622A</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N</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4"/>
                  </a:ext>
                </a:extLst>
              </a:tr>
              <a:tr h="234696">
                <a:tc>
                  <a:txBody>
                    <a:bodyPr/>
                    <a:lstStyle/>
                    <a:p>
                      <a:pPr algn="r" fontAlgn="b"/>
                      <a:r>
                        <a:rPr lang="en-US" sz="1400" u="none" strike="noStrike" dirty="0">
                          <a:effectLst/>
                        </a:rPr>
                        <a:t>1/4/14</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234235</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PG23421</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B</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nvPr>
        </p:nvGraphicFramePr>
        <p:xfrm>
          <a:off x="2194560" y="4297680"/>
          <a:ext cx="4663440" cy="1408176"/>
        </p:xfrm>
        <a:graphic>
          <a:graphicData uri="http://schemas.openxmlformats.org/drawingml/2006/table">
            <a:tbl>
              <a:tblPr>
                <a:tableStyleId>{5940675A-B579-460E-94D1-54222C63F5DA}</a:tableStyleId>
              </a:tblPr>
              <a:tblGrid>
                <a:gridCol w="82296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09728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tblGrid>
              <a:tr h="234696">
                <a:tc>
                  <a:txBody>
                    <a:bodyPr/>
                    <a:lstStyle/>
                    <a:p>
                      <a:pPr algn="l" fontAlgn="b"/>
                      <a:r>
                        <a:rPr lang="en-US" sz="1400" u="none" strike="noStrike" dirty="0" err="1">
                          <a:effectLst/>
                        </a:rPr>
                        <a:t>Order_ID</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Payment_Terms</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Item_Count</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Order_Updated</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0"/>
                  </a:ext>
                </a:extLst>
              </a:tr>
              <a:tr h="234696">
                <a:tc>
                  <a:txBody>
                    <a:bodyPr/>
                    <a:lstStyle/>
                    <a:p>
                      <a:pPr algn="r" fontAlgn="b"/>
                      <a:r>
                        <a:rPr lang="en-US" sz="1400" u="none" strike="noStrike" dirty="0">
                          <a:effectLst/>
                        </a:rPr>
                        <a:t>234231</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Credit Card</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15</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1/2/14</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1"/>
                  </a:ext>
                </a:extLst>
              </a:tr>
              <a:tr h="234696">
                <a:tc>
                  <a:txBody>
                    <a:bodyPr/>
                    <a:lstStyle/>
                    <a:p>
                      <a:pPr algn="r" fontAlgn="b"/>
                      <a:r>
                        <a:rPr lang="en-US" sz="1400" u="none" strike="noStrike" dirty="0">
                          <a:effectLst/>
                        </a:rPr>
                        <a:t>234232</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Cash</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10</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1/2/14</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2"/>
                  </a:ext>
                </a:extLst>
              </a:tr>
              <a:tr h="234696">
                <a:tc>
                  <a:txBody>
                    <a:bodyPr/>
                    <a:lstStyle/>
                    <a:p>
                      <a:pPr algn="r" fontAlgn="b"/>
                      <a:r>
                        <a:rPr lang="en-US" sz="1400" u="none" strike="noStrike" dirty="0">
                          <a:effectLst/>
                        </a:rPr>
                        <a:t>234233</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COD</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2</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1/2/14</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3"/>
                  </a:ext>
                </a:extLst>
              </a:tr>
              <a:tr h="234696">
                <a:tc>
                  <a:txBody>
                    <a:bodyPr/>
                    <a:lstStyle/>
                    <a:p>
                      <a:pPr algn="r" fontAlgn="b"/>
                      <a:r>
                        <a:rPr lang="en-US" sz="1400" u="none" strike="noStrike" dirty="0">
                          <a:effectLst/>
                        </a:rPr>
                        <a:t>234234</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Credit Card</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3</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1/3/14</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4"/>
                  </a:ext>
                </a:extLst>
              </a:tr>
              <a:tr h="234696">
                <a:tc>
                  <a:txBody>
                    <a:bodyPr/>
                    <a:lstStyle/>
                    <a:p>
                      <a:pPr algn="r" fontAlgn="b"/>
                      <a:r>
                        <a:rPr lang="en-US" sz="1400" u="none" strike="noStrike" dirty="0">
                          <a:effectLst/>
                        </a:rPr>
                        <a:t>234235</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Finance</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5</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1/4/14</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5"/>
                  </a:ext>
                </a:extLst>
              </a:tr>
            </a:tbl>
          </a:graphicData>
        </a:graphic>
      </p:graphicFrame>
      <p:graphicFrame>
        <p:nvGraphicFramePr>
          <p:cNvPr id="8" name="Table 7"/>
          <p:cNvGraphicFramePr>
            <a:graphicFrameLocks noGrp="1"/>
          </p:cNvGraphicFramePr>
          <p:nvPr>
            <p:extLst/>
          </p:nvPr>
        </p:nvGraphicFramePr>
        <p:xfrm>
          <a:off x="2194560" y="6126480"/>
          <a:ext cx="6934200" cy="1642872"/>
        </p:xfrm>
        <a:graphic>
          <a:graphicData uri="http://schemas.openxmlformats.org/drawingml/2006/table">
            <a:tbl>
              <a:tblPr>
                <a:tableStyleId>{5940675A-B579-460E-94D1-54222C63F5DA}</a:tableStyleId>
              </a:tblPr>
              <a:tblGrid>
                <a:gridCol w="99060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gridCol w="990600">
                  <a:extLst>
                    <a:ext uri="{9D8B030D-6E8A-4147-A177-3AD203B41FA5}">
                      <a16:colId xmlns:a16="http://schemas.microsoft.com/office/drawing/2014/main" xmlns="" val="20004"/>
                    </a:ext>
                  </a:extLst>
                </a:gridCol>
                <a:gridCol w="990600">
                  <a:extLst>
                    <a:ext uri="{9D8B030D-6E8A-4147-A177-3AD203B41FA5}">
                      <a16:colId xmlns:a16="http://schemas.microsoft.com/office/drawing/2014/main" xmlns="" val="20005"/>
                    </a:ext>
                  </a:extLst>
                </a:gridCol>
                <a:gridCol w="990600">
                  <a:extLst>
                    <a:ext uri="{9D8B030D-6E8A-4147-A177-3AD203B41FA5}">
                      <a16:colId xmlns:a16="http://schemas.microsoft.com/office/drawing/2014/main" xmlns="" val="20006"/>
                    </a:ext>
                  </a:extLst>
                </a:gridCol>
              </a:tblGrid>
              <a:tr h="234696">
                <a:tc>
                  <a:txBody>
                    <a:bodyPr/>
                    <a:lstStyle/>
                    <a:p>
                      <a:pPr algn="l" fontAlgn="b"/>
                      <a:r>
                        <a:rPr lang="en-US" sz="1400" u="none" strike="noStrike" dirty="0" err="1">
                          <a:effectLst/>
                        </a:rPr>
                        <a:t>Order_ID</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Item_ID</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Item_Cost</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err="1">
                          <a:effectLst/>
                        </a:rPr>
                        <a:t>Item_Retail</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a:effectLst/>
                        </a:rPr>
                        <a:t>Discount</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a:effectLst/>
                        </a:rPr>
                        <a:t>Taxable</a:t>
                      </a:r>
                      <a:endParaRPr lang="en-US" sz="1400" b="0" i="0" u="none" strike="noStrike" dirty="0">
                        <a:solidFill>
                          <a:srgbClr val="000000"/>
                        </a:solidFill>
                        <a:effectLst/>
                        <a:latin typeface="Merriweather Light"/>
                      </a:endParaRPr>
                    </a:p>
                  </a:txBody>
                  <a:tcPr marL="15240" marR="15240" marT="15240" marB="0" anchor="b"/>
                </a:tc>
                <a:tc>
                  <a:txBody>
                    <a:bodyPr/>
                    <a:lstStyle/>
                    <a:p>
                      <a:pPr algn="l" fontAlgn="b"/>
                      <a:r>
                        <a:rPr lang="en-US" sz="1400" u="none" strike="noStrike" dirty="0">
                          <a:effectLst/>
                        </a:rPr>
                        <a:t>Quantity</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0"/>
                  </a:ext>
                </a:extLst>
              </a:tr>
              <a:tr h="234696">
                <a:tc>
                  <a:txBody>
                    <a:bodyPr/>
                    <a:lstStyle/>
                    <a:p>
                      <a:pPr algn="r" fontAlgn="b"/>
                      <a:r>
                        <a:rPr lang="en-US" sz="1400" u="none" strike="noStrike" dirty="0">
                          <a:effectLst/>
                        </a:rPr>
                        <a:t>234231</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A123</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14.95</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29.9</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T</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5</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1"/>
                  </a:ext>
                </a:extLst>
              </a:tr>
              <a:tr h="234696">
                <a:tc>
                  <a:txBody>
                    <a:bodyPr/>
                    <a:lstStyle/>
                    <a:p>
                      <a:pPr algn="r" fontAlgn="b"/>
                      <a:r>
                        <a:rPr lang="en-US" sz="1400" u="none" strike="noStrike" dirty="0">
                          <a:effectLst/>
                        </a:rPr>
                        <a:t>234231</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B32</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62.11</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124.22</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T</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2"/>
                  </a:ext>
                </a:extLst>
              </a:tr>
              <a:tr h="234696">
                <a:tc>
                  <a:txBody>
                    <a:bodyPr/>
                    <a:lstStyle/>
                    <a:p>
                      <a:pPr algn="r" fontAlgn="b"/>
                      <a:r>
                        <a:rPr lang="en-US" sz="1400" u="none" strike="noStrike" dirty="0">
                          <a:effectLst/>
                        </a:rPr>
                        <a:t>234231</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CUCME</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9.99</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19.98</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X</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2</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3"/>
                  </a:ext>
                </a:extLst>
              </a:tr>
              <a:tr h="234696">
                <a:tc>
                  <a:txBody>
                    <a:bodyPr/>
                    <a:lstStyle/>
                    <a:p>
                      <a:pPr algn="r" fontAlgn="b"/>
                      <a:r>
                        <a:rPr lang="en-US" sz="1400" u="none" strike="noStrike" dirty="0">
                          <a:effectLst/>
                        </a:rPr>
                        <a:t>234231</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QRZ</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45.98</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91.96</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T</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3</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4"/>
                  </a:ext>
                </a:extLst>
              </a:tr>
              <a:tr h="234696">
                <a:tc>
                  <a:txBody>
                    <a:bodyPr/>
                    <a:lstStyle/>
                    <a:p>
                      <a:pPr algn="r" fontAlgn="b"/>
                      <a:r>
                        <a:rPr lang="en-US" sz="1400" u="none" strike="noStrike" dirty="0">
                          <a:effectLst/>
                        </a:rPr>
                        <a:t>234231</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CQCQ</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16.12</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32.24</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T</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5"/>
                  </a:ext>
                </a:extLst>
              </a:tr>
              <a:tr h="234696">
                <a:tc>
                  <a:txBody>
                    <a:bodyPr/>
                    <a:lstStyle/>
                    <a:p>
                      <a:pPr algn="r" fontAlgn="b"/>
                      <a:r>
                        <a:rPr lang="en-US" sz="1400" u="none" strike="noStrike" dirty="0">
                          <a:effectLst/>
                        </a:rPr>
                        <a:t>234231</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X999</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14.98</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29.96</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0</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X</a:t>
                      </a:r>
                      <a:endParaRPr lang="en-US" sz="1400" b="0" i="0" u="none" strike="noStrike" dirty="0">
                        <a:solidFill>
                          <a:srgbClr val="000000"/>
                        </a:solidFill>
                        <a:effectLst/>
                        <a:latin typeface="Merriweather Light"/>
                      </a:endParaRPr>
                    </a:p>
                  </a:txBody>
                  <a:tcPr marL="15240" marR="15240" marT="15240" marB="0" anchor="b"/>
                </a:tc>
                <a:tc>
                  <a:txBody>
                    <a:bodyPr/>
                    <a:lstStyle/>
                    <a:p>
                      <a:pPr algn="r" fontAlgn="b"/>
                      <a:r>
                        <a:rPr lang="en-US" sz="1400" u="none" strike="noStrike" dirty="0">
                          <a:effectLst/>
                        </a:rPr>
                        <a:t>3</a:t>
                      </a:r>
                      <a:endParaRPr lang="en-US" sz="1400" b="0" i="0" u="none" strike="noStrike" dirty="0">
                        <a:solidFill>
                          <a:srgbClr val="000000"/>
                        </a:solidFill>
                        <a:effectLst/>
                        <a:latin typeface="Merriweather Light"/>
                      </a:endParaRPr>
                    </a:p>
                  </a:txBody>
                  <a:tcPr marL="15240" marR="15240" marT="15240" marB="0" anchor="b"/>
                </a:tc>
                <a:extLst>
                  <a:ext uri="{0D108BD9-81ED-4DB2-BD59-A6C34878D82A}">
                    <a16:rowId xmlns:a16="http://schemas.microsoft.com/office/drawing/2014/main" xmlns="" val="10006"/>
                  </a:ext>
                </a:extLst>
              </a:tr>
            </a:tbl>
          </a:graphicData>
        </a:graphic>
      </p:graphicFrame>
      <p:sp>
        <p:nvSpPr>
          <p:cNvPr id="10" name="Rectangle 9"/>
          <p:cNvSpPr/>
          <p:nvPr/>
        </p:nvSpPr>
        <p:spPr>
          <a:xfrm>
            <a:off x="6675120" y="1188720"/>
            <a:ext cx="1188720" cy="457200"/>
          </a:xfrm>
          <a:prstGeom prst="rect">
            <a:avLst/>
          </a:prstGeom>
          <a:no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20"/>
          </a:p>
        </p:txBody>
      </p:sp>
      <p:sp>
        <p:nvSpPr>
          <p:cNvPr id="12" name="Rectangle 11"/>
          <p:cNvSpPr/>
          <p:nvPr/>
        </p:nvSpPr>
        <p:spPr>
          <a:xfrm>
            <a:off x="6217920" y="3017520"/>
            <a:ext cx="1463040" cy="457200"/>
          </a:xfrm>
          <a:prstGeom prst="rect">
            <a:avLst/>
          </a:prstGeom>
          <a:no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20"/>
          </a:p>
        </p:txBody>
      </p:sp>
      <p:cxnSp>
        <p:nvCxnSpPr>
          <p:cNvPr id="14" name="Straight Arrow Connector 13"/>
          <p:cNvCxnSpPr>
            <a:stCxn id="10" idx="2"/>
            <a:endCxn id="12" idx="0"/>
          </p:cNvCxnSpPr>
          <p:nvPr/>
        </p:nvCxnSpPr>
        <p:spPr>
          <a:xfrm flipH="1">
            <a:off x="6949440" y="1645920"/>
            <a:ext cx="320040" cy="13716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760720" y="1188720"/>
            <a:ext cx="914400" cy="457200"/>
          </a:xfrm>
          <a:prstGeom prst="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20"/>
          </a:p>
        </p:txBody>
      </p:sp>
      <p:sp>
        <p:nvSpPr>
          <p:cNvPr id="17" name="Rectangle 16"/>
          <p:cNvSpPr/>
          <p:nvPr/>
        </p:nvSpPr>
        <p:spPr>
          <a:xfrm>
            <a:off x="2194560" y="4297680"/>
            <a:ext cx="822960" cy="457200"/>
          </a:xfrm>
          <a:prstGeom prst="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20"/>
          </a:p>
        </p:txBody>
      </p:sp>
      <p:cxnSp>
        <p:nvCxnSpPr>
          <p:cNvPr id="18" name="Straight Arrow Connector 17"/>
          <p:cNvCxnSpPr>
            <a:stCxn id="16" idx="2"/>
            <a:endCxn id="17" idx="0"/>
          </p:cNvCxnSpPr>
          <p:nvPr/>
        </p:nvCxnSpPr>
        <p:spPr>
          <a:xfrm flipH="1">
            <a:off x="2606040" y="1645920"/>
            <a:ext cx="3611880" cy="265176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2194560" y="4297680"/>
            <a:ext cx="822960" cy="457200"/>
          </a:xfrm>
          <a:prstGeom prst="rect">
            <a:avLst/>
          </a:prstGeom>
          <a:noFill/>
          <a:ln w="28575"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20"/>
          </a:p>
        </p:txBody>
      </p:sp>
      <p:sp>
        <p:nvSpPr>
          <p:cNvPr id="24" name="Rectangle 23"/>
          <p:cNvSpPr/>
          <p:nvPr/>
        </p:nvSpPr>
        <p:spPr>
          <a:xfrm>
            <a:off x="2194560" y="6126480"/>
            <a:ext cx="1005840" cy="1645920"/>
          </a:xfrm>
          <a:prstGeom prst="rect">
            <a:avLst/>
          </a:prstGeom>
          <a:noFill/>
          <a:ln w="28575"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20"/>
          </a:p>
        </p:txBody>
      </p:sp>
      <p:cxnSp>
        <p:nvCxnSpPr>
          <p:cNvPr id="25" name="Straight Arrow Connector 24"/>
          <p:cNvCxnSpPr>
            <a:stCxn id="23" idx="2"/>
            <a:endCxn id="24" idx="0"/>
          </p:cNvCxnSpPr>
          <p:nvPr/>
        </p:nvCxnSpPr>
        <p:spPr>
          <a:xfrm>
            <a:off x="2606040" y="4754880"/>
            <a:ext cx="91440" cy="137160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920241" y="1645920"/>
            <a:ext cx="2639209" cy="387798"/>
          </a:xfrm>
          <a:prstGeom prst="rect">
            <a:avLst/>
          </a:prstGeom>
          <a:noFill/>
        </p:spPr>
        <p:txBody>
          <a:bodyPr wrap="square" rtlCol="0">
            <a:spAutoFit/>
          </a:bodyPr>
          <a:lstStyle/>
          <a:p>
            <a:pPr algn="r"/>
            <a:r>
              <a:rPr lang="en-US" sz="1920" dirty="0" err="1">
                <a:latin typeface="BentonSans Book"/>
              </a:rPr>
              <a:t>Order_Master</a:t>
            </a:r>
            <a:r>
              <a:rPr lang="en-US" sz="1920" dirty="0">
                <a:latin typeface="BentonSans Book"/>
              </a:rPr>
              <a:t> Table</a:t>
            </a:r>
          </a:p>
        </p:txBody>
      </p:sp>
      <p:sp>
        <p:nvSpPr>
          <p:cNvPr id="43" name="TextBox 42"/>
          <p:cNvSpPr txBox="1"/>
          <p:nvPr/>
        </p:nvSpPr>
        <p:spPr>
          <a:xfrm>
            <a:off x="9966961" y="2560320"/>
            <a:ext cx="2639209" cy="387798"/>
          </a:xfrm>
          <a:prstGeom prst="rect">
            <a:avLst/>
          </a:prstGeom>
          <a:noFill/>
        </p:spPr>
        <p:txBody>
          <a:bodyPr wrap="square" rtlCol="0">
            <a:spAutoFit/>
          </a:bodyPr>
          <a:lstStyle/>
          <a:p>
            <a:pPr algn="r"/>
            <a:r>
              <a:rPr lang="en-US" sz="1920" dirty="0" err="1">
                <a:latin typeface="BentonSans Book"/>
              </a:rPr>
              <a:t>Customer_ID</a:t>
            </a:r>
            <a:r>
              <a:rPr lang="en-US" sz="1920" dirty="0">
                <a:latin typeface="BentonSans Book"/>
              </a:rPr>
              <a:t> Table</a:t>
            </a:r>
          </a:p>
        </p:txBody>
      </p:sp>
      <p:sp>
        <p:nvSpPr>
          <p:cNvPr id="44" name="TextBox 43"/>
          <p:cNvSpPr txBox="1"/>
          <p:nvPr/>
        </p:nvSpPr>
        <p:spPr>
          <a:xfrm>
            <a:off x="7040880" y="4846320"/>
            <a:ext cx="3383280" cy="387798"/>
          </a:xfrm>
          <a:prstGeom prst="rect">
            <a:avLst/>
          </a:prstGeom>
          <a:noFill/>
        </p:spPr>
        <p:txBody>
          <a:bodyPr wrap="square" rtlCol="0">
            <a:spAutoFit/>
          </a:bodyPr>
          <a:lstStyle/>
          <a:p>
            <a:r>
              <a:rPr lang="en-US" sz="1920" dirty="0" err="1">
                <a:latin typeface="BentonSans Book"/>
              </a:rPr>
              <a:t>Order_Summary</a:t>
            </a:r>
            <a:r>
              <a:rPr lang="en-US" sz="1920" dirty="0">
                <a:latin typeface="BentonSans Book"/>
              </a:rPr>
              <a:t> Table</a:t>
            </a:r>
          </a:p>
        </p:txBody>
      </p:sp>
      <p:sp>
        <p:nvSpPr>
          <p:cNvPr id="45" name="TextBox 44"/>
          <p:cNvSpPr txBox="1"/>
          <p:nvPr/>
        </p:nvSpPr>
        <p:spPr>
          <a:xfrm>
            <a:off x="9235440" y="6766560"/>
            <a:ext cx="3383280" cy="387798"/>
          </a:xfrm>
          <a:prstGeom prst="rect">
            <a:avLst/>
          </a:prstGeom>
          <a:noFill/>
        </p:spPr>
        <p:txBody>
          <a:bodyPr wrap="square" rtlCol="0">
            <a:spAutoFit/>
          </a:bodyPr>
          <a:lstStyle/>
          <a:p>
            <a:r>
              <a:rPr lang="en-US" sz="1920" dirty="0" err="1">
                <a:latin typeface="BentonSans Book"/>
              </a:rPr>
              <a:t>Order_Detail</a:t>
            </a:r>
            <a:r>
              <a:rPr lang="en-US" sz="1920" dirty="0">
                <a:latin typeface="BentonSans Book"/>
              </a:rPr>
              <a:t> Table</a:t>
            </a:r>
          </a:p>
        </p:txBody>
      </p:sp>
      <p:sp>
        <p:nvSpPr>
          <p:cNvPr id="47" name="TextBox 46"/>
          <p:cNvSpPr txBox="1"/>
          <p:nvPr/>
        </p:nvSpPr>
        <p:spPr>
          <a:xfrm>
            <a:off x="9966961" y="4846320"/>
            <a:ext cx="3858768" cy="1532727"/>
          </a:xfrm>
          <a:prstGeom prst="rect">
            <a:avLst/>
          </a:prstGeom>
          <a:solidFill>
            <a:schemeClr val="accent2">
              <a:lumMod val="40000"/>
              <a:lumOff val="60000"/>
            </a:schemeClr>
          </a:solidFill>
        </p:spPr>
        <p:txBody>
          <a:bodyPr wrap="square" rtlCol="0">
            <a:spAutoFit/>
          </a:bodyPr>
          <a:lstStyle/>
          <a:p>
            <a:r>
              <a:rPr lang="en-US" sz="3120" dirty="0">
                <a:latin typeface="BentonSans Book"/>
              </a:rPr>
              <a:t>Common </a:t>
            </a:r>
            <a:r>
              <a:rPr lang="en-US" sz="3120" b="1" dirty="0">
                <a:latin typeface="BentonSans Book"/>
              </a:rPr>
              <a:t>keys</a:t>
            </a:r>
            <a:r>
              <a:rPr lang="en-US" sz="3120" dirty="0">
                <a:latin typeface="BentonSans Book"/>
              </a:rPr>
              <a:t> are used to link concepts.</a:t>
            </a:r>
          </a:p>
        </p:txBody>
      </p:sp>
    </p:spTree>
    <p:extLst>
      <p:ext uri="{BB962C8B-B14F-4D97-AF65-F5344CB8AC3E}">
        <p14:creationId xmlns:p14="http://schemas.microsoft.com/office/powerpoint/2010/main" val="271568472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animBg="1"/>
      <p:bldP spid="17" grpId="0" animBg="1"/>
      <p:bldP spid="23" grpId="0" animBg="1"/>
      <p:bldP spid="24" grpId="0" animBg="1"/>
      <p:bldP spid="38" grpId="0"/>
      <p:bldP spid="43" grpId="0"/>
      <p:bldP spid="44" grpId="0"/>
      <p:bldP spid="45" grpId="0"/>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pPr lvl="0"/>
            <a:r>
              <a:rPr lang="en-US" dirty="0"/>
              <a:t>Transactional Data Model Sample</a:t>
            </a:r>
          </a:p>
        </p:txBody>
      </p:sp>
      <p:pic>
        <p:nvPicPr>
          <p:cNvPr id="1027" name="Picture 3"/>
          <p:cNvPicPr>
            <a:picLocks noChangeAspect="1" noChangeArrowheads="1"/>
          </p:cNvPicPr>
          <p:nvPr/>
        </p:nvPicPr>
        <p:blipFill>
          <a:blip r:embed="rId3"/>
          <a:srcRect/>
          <a:stretch>
            <a:fillRect/>
          </a:stretch>
        </p:blipFill>
        <p:spPr bwMode="auto">
          <a:xfrm>
            <a:off x="1514654" y="1398694"/>
            <a:ext cx="11601093" cy="6702890"/>
          </a:xfrm>
          <a:prstGeom prst="rect">
            <a:avLst/>
          </a:prstGeom>
          <a:noFill/>
          <a:ln w="9525">
            <a:noFill/>
            <a:miter lim="800000"/>
            <a:headEnd/>
            <a:tailEnd/>
          </a:ln>
          <a:effectLst/>
        </p:spPr>
      </p:pic>
    </p:spTree>
    <p:extLst>
      <p:ext uri="{BB962C8B-B14F-4D97-AF65-F5344CB8AC3E}">
        <p14:creationId xmlns:p14="http://schemas.microsoft.com/office/powerpoint/2010/main" val="879505341"/>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840" dirty="0"/>
              <a:t>Relational models often don’t work for </a:t>
            </a:r>
            <a:r>
              <a:rPr lang="en-US" sz="3840" dirty="0" smtClean="0"/>
              <a:t>analysis</a:t>
            </a:r>
            <a:endParaRPr lang="en-US" sz="3840" dirty="0"/>
          </a:p>
        </p:txBody>
      </p:sp>
      <p:pic>
        <p:nvPicPr>
          <p:cNvPr id="6" name="Picture 5" descr="pm_mart.jpg"/>
          <p:cNvPicPr>
            <a:picLocks noChangeAspect="1"/>
          </p:cNvPicPr>
          <p:nvPr/>
        </p:nvPicPr>
        <p:blipFill rotWithShape="1">
          <a:blip r:embed="rId3" cstate="print"/>
          <a:srcRect r="-4097" b="26197"/>
          <a:stretch/>
        </p:blipFill>
        <p:spPr>
          <a:xfrm>
            <a:off x="3366575" y="1526463"/>
            <a:ext cx="7235278" cy="6556833"/>
          </a:xfrm>
          <a:prstGeom prst="rect">
            <a:avLst/>
          </a:prstGeom>
        </p:spPr>
      </p:pic>
      <p:sp>
        <p:nvSpPr>
          <p:cNvPr id="7" name="Rectangle 6"/>
          <p:cNvSpPr/>
          <p:nvPr/>
        </p:nvSpPr>
        <p:spPr>
          <a:xfrm>
            <a:off x="8825653" y="6739467"/>
            <a:ext cx="4534747" cy="978729"/>
          </a:xfrm>
          <a:prstGeom prst="rect">
            <a:avLst/>
          </a:prstGeom>
        </p:spPr>
        <p:txBody>
          <a:bodyPr wrap="square">
            <a:spAutoFit/>
          </a:bodyPr>
          <a:lstStyle/>
          <a:p>
            <a:pPr algn="ctr">
              <a:defRPr/>
            </a:pPr>
            <a:r>
              <a:rPr lang="en-US" sz="2880" i="1" dirty="0">
                <a:solidFill>
                  <a:schemeClr val="tx2"/>
                </a:solidFill>
                <a:latin typeface="+mn-lt"/>
                <a:cs typeface="Calibri"/>
              </a:rPr>
              <a:t>An actual model encountered on a </a:t>
            </a:r>
            <a:r>
              <a:rPr lang="en-US" sz="2880" i="1" dirty="0" smtClean="0">
                <a:solidFill>
                  <a:schemeClr val="tx2"/>
                </a:solidFill>
                <a:latin typeface="+mn-lt"/>
                <a:cs typeface="Calibri"/>
              </a:rPr>
              <a:t>project</a:t>
            </a:r>
            <a:endParaRPr lang="en-US" sz="2880" i="1" dirty="0">
              <a:solidFill>
                <a:schemeClr val="tx2"/>
              </a:solidFill>
              <a:latin typeface="+mn-lt"/>
              <a:cs typeface="Calibri"/>
            </a:endParaRPr>
          </a:p>
        </p:txBody>
      </p:sp>
    </p:spTree>
    <p:extLst>
      <p:ext uri="{BB962C8B-B14F-4D97-AF65-F5344CB8AC3E}">
        <p14:creationId xmlns:p14="http://schemas.microsoft.com/office/powerpoint/2010/main" val="737866071"/>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le:Confusing street sig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364" y="128016"/>
            <a:ext cx="9829673" cy="737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612463"/>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dirty="0"/>
              <a:t>Analytical Data Modeling</a:t>
            </a:r>
            <a:endParaRPr lang="uk-UA" b="0" dirty="0"/>
          </a:p>
        </p:txBody>
      </p:sp>
      <p:sp>
        <p:nvSpPr>
          <p:cNvPr id="2" name="Content Placeholder 1"/>
          <p:cNvSpPr>
            <a:spLocks noGrp="1"/>
          </p:cNvSpPr>
          <p:nvPr>
            <p:ph type="body" sz="quarter" idx="10"/>
          </p:nvPr>
        </p:nvSpPr>
        <p:spPr>
          <a:xfrm>
            <a:off x="731520" y="1920239"/>
            <a:ext cx="13167360" cy="6021493"/>
          </a:xfrm>
        </p:spPr>
        <p:txBody>
          <a:bodyPr/>
          <a:lstStyle/>
          <a:p>
            <a:r>
              <a:rPr lang="en-US" sz="3000" dirty="0"/>
              <a:t>Denormalized data model</a:t>
            </a:r>
          </a:p>
          <a:p>
            <a:pPr marL="1060704" lvl="3" indent="-411480"/>
            <a:r>
              <a:rPr lang="en-US" sz="2400" dirty="0"/>
              <a:t>Adds redundant data for grouping and filtering</a:t>
            </a:r>
          </a:p>
          <a:p>
            <a:pPr marL="1060704" lvl="3" indent="-411480">
              <a:spcAft>
                <a:spcPts val="1200"/>
              </a:spcAft>
            </a:pPr>
            <a:r>
              <a:rPr lang="en-US" sz="2400" dirty="0"/>
              <a:t>Data may be stored in a multi-dimensional database (cube), in a single or small number of “wide” </a:t>
            </a:r>
            <a:r>
              <a:rPr lang="en-US" sz="2400" dirty="0" smtClean="0"/>
              <a:t>tables</a:t>
            </a:r>
            <a:endParaRPr lang="en-US" sz="2400" dirty="0"/>
          </a:p>
          <a:p>
            <a:pPr marL="0" indent="-480060"/>
            <a:r>
              <a:rPr lang="en-US" sz="3000" dirty="0"/>
              <a:t>Used in online analytical processing (OLAP)</a:t>
            </a:r>
          </a:p>
          <a:p>
            <a:pPr lvl="1"/>
            <a:r>
              <a:rPr lang="en-US" sz="2400" b="0" i="1" dirty="0"/>
              <a:t>Good for “data out”</a:t>
            </a:r>
          </a:p>
          <a:p>
            <a:pPr lvl="1">
              <a:spcAft>
                <a:spcPts val="2400"/>
              </a:spcAft>
            </a:pPr>
            <a:r>
              <a:rPr lang="en-US" sz="2400" b="0" i="1" dirty="0"/>
              <a:t>Optimized for reporting and </a:t>
            </a:r>
            <a:r>
              <a:rPr lang="en-US" sz="2400" b="0" i="1" dirty="0" smtClean="0"/>
              <a:t>analysis</a:t>
            </a:r>
            <a:endParaRPr lang="en-US" sz="3000" dirty="0"/>
          </a:p>
          <a:p>
            <a:pPr marL="68580" indent="0">
              <a:buNone/>
            </a:pPr>
            <a:r>
              <a:rPr lang="en-US" sz="3000" b="1" dirty="0"/>
              <a:t>Related to data visualization:</a:t>
            </a:r>
          </a:p>
          <a:p>
            <a:pPr lvl="1"/>
            <a:r>
              <a:rPr lang="en-US" sz="2400" dirty="0"/>
              <a:t>Data redundancy makes for a rich analysis</a:t>
            </a:r>
          </a:p>
          <a:p>
            <a:pPr lvl="1"/>
            <a:r>
              <a:rPr lang="en-US" sz="2400" dirty="0"/>
              <a:t>Good for answering new questions</a:t>
            </a:r>
          </a:p>
          <a:p>
            <a:pPr lvl="1"/>
            <a:r>
              <a:rPr lang="en-US" sz="2400" dirty="0"/>
              <a:t>Resembles the business</a:t>
            </a:r>
          </a:p>
          <a:p>
            <a:pPr lvl="1"/>
            <a:r>
              <a:rPr lang="en-US" sz="2400" dirty="0"/>
              <a:t>Can be aggregated</a:t>
            </a:r>
          </a:p>
          <a:p>
            <a:endParaRPr lang="en-US" sz="3000" dirty="0"/>
          </a:p>
          <a:p>
            <a:endParaRPr lang="en-US" sz="3000" dirty="0"/>
          </a:p>
          <a:p>
            <a:endParaRPr lang="en-US" dirty="0"/>
          </a:p>
        </p:txBody>
      </p:sp>
    </p:spTree>
    <p:extLst>
      <p:ext uri="{BB962C8B-B14F-4D97-AF65-F5344CB8AC3E}">
        <p14:creationId xmlns:p14="http://schemas.microsoft.com/office/powerpoint/2010/main" val="35140001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500"/>
                                        <p:tgtEl>
                                          <p:spTgt spid="2">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fade">
                                      <p:cBhvr>
                                        <p:cTn id="4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dirty="0"/>
              <a:t>Analytical Data Modeling</a:t>
            </a:r>
            <a:endParaRPr lang="uk-UA" b="0" dirty="0"/>
          </a:p>
        </p:txBody>
      </p:sp>
      <p:sp>
        <p:nvSpPr>
          <p:cNvPr id="2" name="Content Placeholder 1"/>
          <p:cNvSpPr>
            <a:spLocks noGrp="1"/>
          </p:cNvSpPr>
          <p:nvPr>
            <p:ph type="body" sz="quarter" idx="10"/>
          </p:nvPr>
        </p:nvSpPr>
        <p:spPr/>
        <p:txBody>
          <a:bodyPr/>
          <a:lstStyle/>
          <a:p>
            <a:pPr marL="0" indent="0">
              <a:buNone/>
            </a:pPr>
            <a:r>
              <a:rPr lang="en-US" sz="3600" b="1" dirty="0" smtClean="0"/>
              <a:t>Two </a:t>
            </a:r>
            <a:r>
              <a:rPr lang="en-US" sz="3600" b="1" dirty="0"/>
              <a:t>fundamental building blocks:</a:t>
            </a:r>
            <a:r>
              <a:rPr lang="en-US" sz="3000" dirty="0"/>
              <a:t/>
            </a:r>
            <a:br>
              <a:rPr lang="en-US" sz="3000" dirty="0"/>
            </a:br>
            <a:endParaRPr lang="en-US" sz="3000" dirty="0"/>
          </a:p>
          <a:p>
            <a:r>
              <a:rPr lang="en-US" sz="3000" b="1" dirty="0">
                <a:solidFill>
                  <a:schemeClr val="accent1">
                    <a:lumMod val="60000"/>
                    <a:lumOff val="40000"/>
                  </a:schemeClr>
                </a:solidFill>
              </a:rPr>
              <a:t>Dimensions</a:t>
            </a:r>
            <a:r>
              <a:rPr lang="en-US" sz="3000" dirty="0"/>
              <a:t> = made up of textual attributes</a:t>
            </a:r>
          </a:p>
          <a:p>
            <a:pPr lvl="1"/>
            <a:r>
              <a:rPr lang="en-US" sz="3000" dirty="0"/>
              <a:t>Not countable</a:t>
            </a:r>
          </a:p>
          <a:p>
            <a:pPr lvl="1">
              <a:spcAft>
                <a:spcPts val="1800"/>
              </a:spcAft>
            </a:pPr>
            <a:r>
              <a:rPr lang="en-US" sz="3000" dirty="0"/>
              <a:t>Can be used to group, filter, and build </a:t>
            </a:r>
            <a:r>
              <a:rPr lang="en-US" sz="3000" dirty="0" smtClean="0"/>
              <a:t>hierarchies</a:t>
            </a:r>
            <a:endParaRPr lang="en-US" sz="3000" b="0" dirty="0"/>
          </a:p>
          <a:p>
            <a:r>
              <a:rPr lang="en-US" sz="3000" dirty="0" smtClean="0">
                <a:solidFill>
                  <a:srgbClr val="00B050"/>
                </a:solidFill>
              </a:rPr>
              <a:t>Measures</a:t>
            </a:r>
            <a:r>
              <a:rPr lang="en-US" sz="3000" dirty="0" smtClean="0"/>
              <a:t> = numeric facts</a:t>
            </a:r>
            <a:endParaRPr lang="en-US" sz="3000" dirty="0"/>
          </a:p>
          <a:p>
            <a:pPr lvl="1"/>
            <a:r>
              <a:rPr lang="en-US" sz="3000" dirty="0"/>
              <a:t>Countable</a:t>
            </a:r>
          </a:p>
          <a:p>
            <a:pPr lvl="1"/>
            <a:r>
              <a:rPr lang="en-US" sz="3000" dirty="0"/>
              <a:t>Typically additive</a:t>
            </a:r>
          </a:p>
          <a:p>
            <a:endParaRPr lang="en-US" dirty="0"/>
          </a:p>
        </p:txBody>
      </p:sp>
      <p:sp>
        <p:nvSpPr>
          <p:cNvPr id="3" name="TextBox 2"/>
          <p:cNvSpPr txBox="1"/>
          <p:nvPr/>
        </p:nvSpPr>
        <p:spPr>
          <a:xfrm>
            <a:off x="530352" y="7105174"/>
            <a:ext cx="13752576" cy="584775"/>
          </a:xfrm>
          <a:prstGeom prst="rect">
            <a:avLst/>
          </a:prstGeom>
          <a:noFill/>
        </p:spPr>
        <p:txBody>
          <a:bodyPr wrap="square" rtlCol="0">
            <a:spAutoFit/>
          </a:bodyPr>
          <a:lstStyle/>
          <a:p>
            <a:pPr algn="ctr"/>
            <a:r>
              <a:rPr lang="en-US" sz="3200" dirty="0" smtClean="0">
                <a:latin typeface="BentonSans Book"/>
              </a:rPr>
              <a:t>Select sum(</a:t>
            </a:r>
            <a:r>
              <a:rPr lang="en-US" sz="3200" dirty="0" smtClean="0">
                <a:solidFill>
                  <a:srgbClr val="00B050"/>
                </a:solidFill>
                <a:latin typeface="BentonSans Book"/>
              </a:rPr>
              <a:t>Sales</a:t>
            </a:r>
            <a:r>
              <a:rPr lang="en-US" sz="3200" dirty="0" smtClean="0">
                <a:latin typeface="BentonSans Book"/>
              </a:rPr>
              <a:t>) where </a:t>
            </a:r>
            <a:r>
              <a:rPr lang="en-US" sz="3200" dirty="0" smtClean="0">
                <a:solidFill>
                  <a:schemeClr val="accent1">
                    <a:lumMod val="60000"/>
                    <a:lumOff val="40000"/>
                  </a:schemeClr>
                </a:solidFill>
                <a:latin typeface="BentonSans Book"/>
              </a:rPr>
              <a:t>Region</a:t>
            </a:r>
            <a:r>
              <a:rPr lang="en-US" sz="3200" dirty="0" smtClean="0">
                <a:latin typeface="BentonSans Book"/>
              </a:rPr>
              <a:t> = “East” group by </a:t>
            </a:r>
            <a:r>
              <a:rPr lang="en-US" sz="3200" dirty="0" smtClean="0">
                <a:solidFill>
                  <a:schemeClr val="accent1">
                    <a:lumMod val="60000"/>
                    <a:lumOff val="40000"/>
                  </a:schemeClr>
                </a:solidFill>
                <a:latin typeface="BentonSans Book"/>
              </a:rPr>
              <a:t>State</a:t>
            </a:r>
            <a:r>
              <a:rPr lang="en-US" sz="3200" dirty="0" smtClean="0">
                <a:latin typeface="BentonSans Book"/>
              </a:rPr>
              <a:t> order by </a:t>
            </a:r>
            <a:r>
              <a:rPr lang="en-US" sz="3200" dirty="0" smtClean="0">
                <a:solidFill>
                  <a:schemeClr val="accent1">
                    <a:lumMod val="60000"/>
                    <a:lumOff val="40000"/>
                  </a:schemeClr>
                </a:solidFill>
                <a:latin typeface="BentonSans Book"/>
              </a:rPr>
              <a:t>State</a:t>
            </a:r>
            <a:endParaRPr lang="en-US" sz="3200" dirty="0">
              <a:solidFill>
                <a:schemeClr val="accent1">
                  <a:lumMod val="60000"/>
                  <a:lumOff val="40000"/>
                </a:schemeClr>
              </a:solidFill>
              <a:latin typeface="BentonSans Book"/>
            </a:endParaRPr>
          </a:p>
        </p:txBody>
      </p:sp>
    </p:spTree>
    <p:extLst>
      <p:ext uri="{BB962C8B-B14F-4D97-AF65-F5344CB8AC3E}">
        <p14:creationId xmlns:p14="http://schemas.microsoft.com/office/powerpoint/2010/main" val="262488793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500"/>
                                        <p:tgtEl>
                                          <p:spTgt spid="2">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2788" y="601314"/>
            <a:ext cx="13244512" cy="553998"/>
          </a:xfrm>
        </p:spPr>
        <p:txBody>
          <a:bodyPr/>
          <a:lstStyle/>
          <a:p>
            <a:r>
              <a:rPr lang="en-US" dirty="0" smtClean="0"/>
              <a:t>Goals</a:t>
            </a:r>
            <a:endParaRPr lang="en-US" dirty="0"/>
          </a:p>
        </p:txBody>
      </p:sp>
      <p:sp>
        <p:nvSpPr>
          <p:cNvPr id="6" name="Text Placeholder 5"/>
          <p:cNvSpPr>
            <a:spLocks noGrp="1"/>
          </p:cNvSpPr>
          <p:nvPr>
            <p:ph type="body" sz="quarter" idx="10"/>
          </p:nvPr>
        </p:nvSpPr>
        <p:spPr>
          <a:xfrm>
            <a:off x="731520" y="1471980"/>
            <a:ext cx="13167360" cy="5614619"/>
          </a:xfrm>
        </p:spPr>
        <p:txBody>
          <a:bodyPr/>
          <a:lstStyle/>
          <a:p>
            <a:pPr marL="0" indent="0">
              <a:buNone/>
            </a:pPr>
            <a:r>
              <a:rPr lang="en-US" sz="2800" b="1" dirty="0" smtClean="0"/>
              <a:t>By </a:t>
            </a:r>
            <a:r>
              <a:rPr lang="en-US" sz="2800" b="1" dirty="0"/>
              <a:t>completing the course modules, students will</a:t>
            </a:r>
            <a:r>
              <a:rPr lang="en-US" sz="2800" b="1" dirty="0" smtClean="0"/>
              <a:t>:</a:t>
            </a:r>
          </a:p>
          <a:p>
            <a:pPr marL="0" indent="0">
              <a:buNone/>
            </a:pPr>
            <a:endParaRPr lang="en-US" sz="2800" dirty="0" smtClean="0"/>
          </a:p>
          <a:p>
            <a:pPr lvl="0">
              <a:spcAft>
                <a:spcPts val="1200"/>
              </a:spcAft>
            </a:pPr>
            <a:r>
              <a:rPr lang="en-US" sz="2800" dirty="0" smtClean="0"/>
              <a:t>Understand the importance of data quality </a:t>
            </a:r>
          </a:p>
          <a:p>
            <a:pPr lvl="0">
              <a:spcAft>
                <a:spcPts val="1200"/>
              </a:spcAft>
            </a:pPr>
            <a:r>
              <a:rPr lang="en-US" sz="2800" dirty="0" smtClean="0"/>
              <a:t>Learn </a:t>
            </a:r>
            <a:r>
              <a:rPr lang="en-US" sz="2800" dirty="0"/>
              <a:t>the basic data models</a:t>
            </a:r>
            <a:endParaRPr lang="en-US" sz="2800" dirty="0" smtClean="0"/>
          </a:p>
          <a:p>
            <a:pPr lvl="0">
              <a:spcAft>
                <a:spcPts val="1200"/>
              </a:spcAft>
            </a:pPr>
            <a:r>
              <a:rPr lang="en-US" sz="2800" dirty="0" smtClean="0"/>
              <a:t>Understand </a:t>
            </a:r>
            <a:r>
              <a:rPr lang="en-US" sz="2800" dirty="0"/>
              <a:t>how to create a data set that is suitable </a:t>
            </a:r>
            <a:r>
              <a:rPr lang="en-US" sz="2800" dirty="0" smtClean="0"/>
              <a:t>for analysis</a:t>
            </a:r>
          </a:p>
        </p:txBody>
      </p:sp>
    </p:spTree>
    <p:extLst>
      <p:ext uri="{BB962C8B-B14F-4D97-AF65-F5344CB8AC3E}">
        <p14:creationId xmlns:p14="http://schemas.microsoft.com/office/powerpoint/2010/main" val="3557279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Analytical Data Model Sample</a:t>
            </a:r>
          </a:p>
        </p:txBody>
      </p:sp>
      <p:sp>
        <p:nvSpPr>
          <p:cNvPr id="11" name="TextBox 10"/>
          <p:cNvSpPr txBox="1"/>
          <p:nvPr/>
        </p:nvSpPr>
        <p:spPr>
          <a:xfrm>
            <a:off x="8961120" y="3330559"/>
            <a:ext cx="1463040" cy="1052596"/>
          </a:xfrm>
          <a:prstGeom prst="rect">
            <a:avLst/>
          </a:prstGeom>
          <a:noFill/>
        </p:spPr>
        <p:txBody>
          <a:bodyPr wrap="square" rtlCol="0">
            <a:spAutoFit/>
          </a:bodyPr>
          <a:lstStyle/>
          <a:p>
            <a:r>
              <a:rPr lang="en-US" sz="3120" b="1" dirty="0">
                <a:latin typeface="BentonSans Book"/>
              </a:rPr>
              <a:t>Snowflake</a:t>
            </a:r>
          </a:p>
        </p:txBody>
      </p:sp>
      <p:pic>
        <p:nvPicPr>
          <p:cNvPr id="13" name="Picture 3"/>
          <p:cNvPicPr>
            <a:picLocks noChangeAspect="1" noChangeArrowheads="1"/>
          </p:cNvPicPr>
          <p:nvPr/>
        </p:nvPicPr>
        <p:blipFill>
          <a:blip r:embed="rId3"/>
          <a:srcRect/>
          <a:stretch>
            <a:fillRect/>
          </a:stretch>
        </p:blipFill>
        <p:spPr bwMode="auto">
          <a:xfrm>
            <a:off x="2789225" y="1728502"/>
            <a:ext cx="9051950" cy="4586319"/>
          </a:xfrm>
          <a:prstGeom prst="rect">
            <a:avLst/>
          </a:prstGeom>
          <a:noFill/>
          <a:ln w="9525">
            <a:noFill/>
            <a:miter lim="800000"/>
            <a:headEnd/>
            <a:tailEnd/>
          </a:ln>
          <a:effectLst/>
        </p:spPr>
      </p:pic>
      <p:sp>
        <p:nvSpPr>
          <p:cNvPr id="14" name="Rectangle 13"/>
          <p:cNvSpPr/>
          <p:nvPr/>
        </p:nvSpPr>
        <p:spPr>
          <a:xfrm>
            <a:off x="2430502" y="6819395"/>
            <a:ext cx="9769397" cy="1200329"/>
          </a:xfrm>
          <a:prstGeom prst="rect">
            <a:avLst/>
          </a:prstGeom>
        </p:spPr>
        <p:txBody>
          <a:bodyPr wrap="square">
            <a:spAutoFit/>
          </a:bodyPr>
          <a:lstStyle/>
          <a:p>
            <a:pPr algn="ctr">
              <a:defRPr/>
            </a:pPr>
            <a:r>
              <a:rPr lang="en-US" sz="2400" dirty="0">
                <a:solidFill>
                  <a:schemeClr val="tx1">
                    <a:lumMod val="50000"/>
                  </a:schemeClr>
                </a:solidFill>
                <a:latin typeface="+mn-lt"/>
                <a:cs typeface="Calibri"/>
              </a:rPr>
              <a:t>This model is also referred to as a </a:t>
            </a:r>
            <a:r>
              <a:rPr lang="en-US" sz="2400" b="1" dirty="0">
                <a:solidFill>
                  <a:schemeClr val="tx1">
                    <a:lumMod val="50000"/>
                  </a:schemeClr>
                </a:solidFill>
                <a:latin typeface="+mn-lt"/>
                <a:cs typeface="Calibri"/>
              </a:rPr>
              <a:t>star schema</a:t>
            </a:r>
            <a:r>
              <a:rPr lang="en-US" sz="2400" dirty="0">
                <a:solidFill>
                  <a:schemeClr val="tx1">
                    <a:lumMod val="50000"/>
                  </a:schemeClr>
                </a:solidFill>
                <a:latin typeface="+mn-lt"/>
                <a:cs typeface="Calibri"/>
              </a:rPr>
              <a:t> because of its shape.</a:t>
            </a:r>
            <a:br>
              <a:rPr lang="en-US" sz="2400" dirty="0">
                <a:solidFill>
                  <a:schemeClr val="tx1">
                    <a:lumMod val="50000"/>
                  </a:schemeClr>
                </a:solidFill>
                <a:latin typeface="+mn-lt"/>
                <a:cs typeface="Calibri"/>
              </a:rPr>
            </a:br>
            <a:r>
              <a:rPr lang="en-US" sz="2400" dirty="0">
                <a:solidFill>
                  <a:schemeClr val="tx1">
                    <a:lumMod val="50000"/>
                  </a:schemeClr>
                </a:solidFill>
                <a:latin typeface="+mn-lt"/>
                <a:cs typeface="Calibri"/>
              </a:rPr>
              <a:t>Countable metrics are in the central fact table and </a:t>
            </a:r>
            <a:r>
              <a:rPr lang="en-US" sz="2400" dirty="0" smtClean="0">
                <a:solidFill>
                  <a:schemeClr val="tx1">
                    <a:lumMod val="50000"/>
                  </a:schemeClr>
                </a:solidFill>
                <a:latin typeface="+mn-lt"/>
                <a:cs typeface="Calibri"/>
              </a:rPr>
              <a:t>link </a:t>
            </a:r>
            <a:r>
              <a:rPr lang="en-US" sz="2400" dirty="0">
                <a:solidFill>
                  <a:schemeClr val="tx1">
                    <a:lumMod val="50000"/>
                  </a:schemeClr>
                </a:solidFill>
                <a:latin typeface="+mn-lt"/>
                <a:cs typeface="Calibri"/>
              </a:rPr>
              <a:t>directly to the business concepts in the surrounding dimension tables.</a:t>
            </a:r>
          </a:p>
        </p:txBody>
      </p:sp>
    </p:spTree>
    <p:extLst>
      <p:ext uri="{BB962C8B-B14F-4D97-AF65-F5344CB8AC3E}">
        <p14:creationId xmlns:p14="http://schemas.microsoft.com/office/powerpoint/2010/main" val="1454745696"/>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50407935"/>
              </p:ext>
            </p:extLst>
          </p:nvPr>
        </p:nvGraphicFramePr>
        <p:xfrm>
          <a:off x="1072662" y="2766646"/>
          <a:ext cx="12485077" cy="4185137"/>
        </p:xfrm>
        <a:graphic>
          <a:graphicData uri="http://schemas.openxmlformats.org/drawingml/2006/table">
            <a:tbl>
              <a:tblPr/>
              <a:tblGrid>
                <a:gridCol w="763418">
                  <a:extLst>
                    <a:ext uri="{9D8B030D-6E8A-4147-A177-3AD203B41FA5}">
                      <a16:colId xmlns:a16="http://schemas.microsoft.com/office/drawing/2014/main" xmlns="" val="20000"/>
                    </a:ext>
                  </a:extLst>
                </a:gridCol>
                <a:gridCol w="1081510">
                  <a:extLst>
                    <a:ext uri="{9D8B030D-6E8A-4147-A177-3AD203B41FA5}">
                      <a16:colId xmlns:a16="http://schemas.microsoft.com/office/drawing/2014/main" xmlns="" val="20001"/>
                    </a:ext>
                  </a:extLst>
                </a:gridCol>
                <a:gridCol w="1399601">
                  <a:extLst>
                    <a:ext uri="{9D8B030D-6E8A-4147-A177-3AD203B41FA5}">
                      <a16:colId xmlns:a16="http://schemas.microsoft.com/office/drawing/2014/main" xmlns="" val="20002"/>
                    </a:ext>
                  </a:extLst>
                </a:gridCol>
                <a:gridCol w="715706">
                  <a:extLst>
                    <a:ext uri="{9D8B030D-6E8A-4147-A177-3AD203B41FA5}">
                      <a16:colId xmlns:a16="http://schemas.microsoft.com/office/drawing/2014/main" xmlns="" val="20003"/>
                    </a:ext>
                  </a:extLst>
                </a:gridCol>
                <a:gridCol w="858846">
                  <a:extLst>
                    <a:ext uri="{9D8B030D-6E8A-4147-A177-3AD203B41FA5}">
                      <a16:colId xmlns:a16="http://schemas.microsoft.com/office/drawing/2014/main" xmlns="" val="20004"/>
                    </a:ext>
                  </a:extLst>
                </a:gridCol>
                <a:gridCol w="938369">
                  <a:extLst>
                    <a:ext uri="{9D8B030D-6E8A-4147-A177-3AD203B41FA5}">
                      <a16:colId xmlns:a16="http://schemas.microsoft.com/office/drawing/2014/main" xmlns="" val="20005"/>
                    </a:ext>
                  </a:extLst>
                </a:gridCol>
                <a:gridCol w="1558647">
                  <a:extLst>
                    <a:ext uri="{9D8B030D-6E8A-4147-A177-3AD203B41FA5}">
                      <a16:colId xmlns:a16="http://schemas.microsoft.com/office/drawing/2014/main" xmlns="" val="20006"/>
                    </a:ext>
                  </a:extLst>
                </a:gridCol>
                <a:gridCol w="1431410">
                  <a:extLst>
                    <a:ext uri="{9D8B030D-6E8A-4147-A177-3AD203B41FA5}">
                      <a16:colId xmlns:a16="http://schemas.microsoft.com/office/drawing/2014/main" xmlns="" val="20007"/>
                    </a:ext>
                  </a:extLst>
                </a:gridCol>
                <a:gridCol w="779322">
                  <a:extLst>
                    <a:ext uri="{9D8B030D-6E8A-4147-A177-3AD203B41FA5}">
                      <a16:colId xmlns:a16="http://schemas.microsoft.com/office/drawing/2014/main" xmlns="" val="20008"/>
                    </a:ext>
                  </a:extLst>
                </a:gridCol>
                <a:gridCol w="1335984">
                  <a:extLst>
                    <a:ext uri="{9D8B030D-6E8A-4147-A177-3AD203B41FA5}">
                      <a16:colId xmlns:a16="http://schemas.microsoft.com/office/drawing/2014/main" xmlns="" val="20009"/>
                    </a:ext>
                  </a:extLst>
                </a:gridCol>
                <a:gridCol w="858846">
                  <a:extLst>
                    <a:ext uri="{9D8B030D-6E8A-4147-A177-3AD203B41FA5}">
                      <a16:colId xmlns:a16="http://schemas.microsoft.com/office/drawing/2014/main" xmlns="" val="20010"/>
                    </a:ext>
                  </a:extLst>
                </a:gridCol>
                <a:gridCol w="763418">
                  <a:extLst>
                    <a:ext uri="{9D8B030D-6E8A-4147-A177-3AD203B41FA5}">
                      <a16:colId xmlns:a16="http://schemas.microsoft.com/office/drawing/2014/main" xmlns="" val="20011"/>
                    </a:ext>
                  </a:extLst>
                </a:gridCol>
              </a:tblGrid>
              <a:tr h="673724">
                <a:tc>
                  <a:txBody>
                    <a:bodyPr/>
                    <a:lstStyle/>
                    <a:p>
                      <a:pPr algn="l" fontAlgn="b"/>
                      <a:r>
                        <a:rPr lang="en-US" sz="1300" b="0" i="0" u="none" strike="noStrike" dirty="0">
                          <a:solidFill>
                            <a:srgbClr val="000000"/>
                          </a:solidFill>
                          <a:effectLst/>
                          <a:latin typeface="Calibri" panose="020F0502020204030204" pitchFamily="34" charset="0"/>
                        </a:rPr>
                        <a:t>Date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CustomerID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CustomerName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OrderID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Category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ProductID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ProductName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AgentID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AgentName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Price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Quantity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90157">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23094A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Byers, Alotta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Shoes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NIKE1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Nike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Runners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$79.95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90157">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23094A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Byers, Alotta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FOL3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Fruit of the Loom</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Kneehighs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90157">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34234B</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Franks, George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Belts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BELT1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Housebrand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41" Belt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$16.95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90157">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23327Q</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Smith, Jon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Shoes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ADID8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Adidas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Supersport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$68.99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90157">
                <a:tc>
                  <a:txBody>
                    <a:bodyPr/>
                    <a:lstStyle/>
                    <a:p>
                      <a:pPr algn="r" fontAlgn="b"/>
                      <a:r>
                        <a:rPr lang="en-US" sz="1300" b="0" i="0" u="none" strike="noStrike" dirty="0">
                          <a:solidFill>
                            <a:srgbClr val="000000"/>
                          </a:solidFill>
                          <a:effectLst/>
                          <a:latin typeface="Calibri" panose="020F0502020204030204" pitchFamily="34" charset="0"/>
                        </a:rPr>
                        <a:t>2/2/12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FOL3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Fruit of the Loom</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Anglehighs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90157">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Sandals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KEEN7</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Desert Walker</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$82.98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90157">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Sandals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Night Runner</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$69.98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90157">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67657T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Geld, Reginald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5</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Ties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TIE8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Housebrand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Yellow Polkadot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$22.79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90157">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34543A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Turner, Rod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CHMP3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Champion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Athletic Sport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$7.98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6" name="Content Placeholder 1"/>
          <p:cNvSpPr txBox="1">
            <a:spLocks/>
          </p:cNvSpPr>
          <p:nvPr/>
        </p:nvSpPr>
        <p:spPr bwMode="auto">
          <a:xfrm>
            <a:off x="2286000" y="7268308"/>
            <a:ext cx="10058400" cy="656493"/>
          </a:xfrm>
          <a:prstGeom prst="rect">
            <a:avLst/>
          </a:prstGeom>
          <a:noFill/>
          <a:ln w="9525">
            <a:noFill/>
            <a:miter lim="800000"/>
            <a:headEnd/>
            <a:tailEnd/>
          </a:ln>
          <a:effectLst/>
        </p:spPr>
        <p:txBody>
          <a:bodyPr vert="horz" wrap="square" lIns="109728" tIns="54864" rIns="109728" bIns="54864"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Calibri"/>
                <a:ea typeface="+mn-ea"/>
                <a:cs typeface="Calibri"/>
              </a:defRPr>
            </a:lvl1pPr>
            <a:lvl2pPr marL="742950" indent="-285750" algn="l" rtl="0" eaLnBrk="1" fontAlgn="base" hangingPunct="1">
              <a:spcBef>
                <a:spcPct val="20000"/>
              </a:spcBef>
              <a:spcAft>
                <a:spcPct val="0"/>
              </a:spcAft>
              <a:buChar char="–"/>
              <a:defRPr sz="2400" b="1">
                <a:solidFill>
                  <a:srgbClr val="080808"/>
                </a:solidFill>
                <a:latin typeface="Calibri"/>
                <a:cs typeface="Calibri"/>
              </a:defRPr>
            </a:lvl2pPr>
            <a:lvl3pPr marL="1143000" indent="-228600" algn="l" rtl="0" eaLnBrk="1" fontAlgn="base" hangingPunct="1">
              <a:spcBef>
                <a:spcPct val="20000"/>
              </a:spcBef>
              <a:spcAft>
                <a:spcPct val="0"/>
              </a:spcAft>
              <a:buChar char="•"/>
              <a:defRPr sz="2400">
                <a:solidFill>
                  <a:srgbClr val="080808"/>
                </a:solidFill>
                <a:latin typeface="Calibri"/>
                <a:cs typeface="Calibri"/>
              </a:defRPr>
            </a:lvl3pPr>
            <a:lvl4pPr marL="1600200" indent="-228600" algn="l" rtl="0" eaLnBrk="1" fontAlgn="base" hangingPunct="1">
              <a:spcBef>
                <a:spcPct val="20000"/>
              </a:spcBef>
              <a:spcAft>
                <a:spcPct val="0"/>
              </a:spcAft>
              <a:buChar char="–"/>
              <a:defRPr sz="2000">
                <a:solidFill>
                  <a:srgbClr val="080808"/>
                </a:solidFill>
                <a:latin typeface="Calibri"/>
                <a:cs typeface="Calibri"/>
              </a:defRPr>
            </a:lvl4pPr>
            <a:lvl5pPr marL="2057400" indent="-228600" algn="l" rtl="0" eaLnBrk="1" fontAlgn="base" hangingPunct="1">
              <a:spcBef>
                <a:spcPct val="20000"/>
              </a:spcBef>
              <a:spcAft>
                <a:spcPct val="0"/>
              </a:spcAft>
              <a:buChar char="»"/>
              <a:defRPr sz="2000">
                <a:solidFill>
                  <a:srgbClr val="080808"/>
                </a:solidFill>
                <a:latin typeface="Calibri"/>
                <a:cs typeface="Calibri"/>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a:lstStyle>
          <a:p>
            <a:pPr marL="0" indent="0">
              <a:buNone/>
            </a:pPr>
            <a:r>
              <a:rPr lang="en-US" sz="3360" i="1" dirty="0" smtClean="0">
                <a:latin typeface="Merriweather Light"/>
              </a:rPr>
              <a:t>Which </a:t>
            </a:r>
            <a:r>
              <a:rPr lang="en-US" sz="3360" i="1" dirty="0">
                <a:latin typeface="Merriweather Light"/>
              </a:rPr>
              <a:t>are </a:t>
            </a:r>
            <a:r>
              <a:rPr lang="en-US" sz="3360" i="1" dirty="0" smtClean="0">
                <a:latin typeface="Merriweather Light"/>
              </a:rPr>
              <a:t>dimensions </a:t>
            </a:r>
            <a:r>
              <a:rPr lang="en-US" sz="3360" i="1" dirty="0">
                <a:latin typeface="Merriweather Light"/>
              </a:rPr>
              <a:t>and which are measures?</a:t>
            </a:r>
          </a:p>
        </p:txBody>
      </p:sp>
      <p:sp>
        <p:nvSpPr>
          <p:cNvPr id="4" name="TextBox 3"/>
          <p:cNvSpPr txBox="1"/>
          <p:nvPr/>
        </p:nvSpPr>
        <p:spPr>
          <a:xfrm>
            <a:off x="699477" y="1524000"/>
            <a:ext cx="12508523" cy="954107"/>
          </a:xfrm>
          <a:prstGeom prst="rect">
            <a:avLst/>
          </a:prstGeom>
          <a:noFill/>
        </p:spPr>
        <p:txBody>
          <a:bodyPr wrap="square" rtlCol="0">
            <a:spAutoFit/>
          </a:bodyPr>
          <a:lstStyle/>
          <a:p>
            <a:pPr marL="0" indent="0">
              <a:buNone/>
            </a:pPr>
            <a:r>
              <a:rPr lang="en-US" sz="2800" dirty="0">
                <a:latin typeface="+mj-lt"/>
              </a:rPr>
              <a:t>For a data set that works well in both Excel and Tableau, </a:t>
            </a:r>
            <a:r>
              <a:rPr lang="en-US" sz="2800" dirty="0" smtClean="0">
                <a:latin typeface="+mj-lt"/>
              </a:rPr>
              <a:t>create </a:t>
            </a:r>
            <a:r>
              <a:rPr lang="en-US" sz="2800" dirty="0">
                <a:latin typeface="+mj-lt"/>
              </a:rPr>
              <a:t>a single table that contains all the attributes and measures to analyze</a:t>
            </a:r>
            <a:r>
              <a:rPr lang="en-US" sz="2800" dirty="0" smtClean="0">
                <a:latin typeface="+mj-lt"/>
              </a:rPr>
              <a:t>…</a:t>
            </a:r>
            <a:endParaRPr lang="en-US" sz="2800" dirty="0">
              <a:latin typeface="+mj-lt"/>
            </a:endParaRPr>
          </a:p>
        </p:txBody>
      </p:sp>
      <p:sp>
        <p:nvSpPr>
          <p:cNvPr id="2" name="Title 1"/>
          <p:cNvSpPr>
            <a:spLocks noGrp="1"/>
          </p:cNvSpPr>
          <p:nvPr>
            <p:ph type="title"/>
          </p:nvPr>
        </p:nvSpPr>
        <p:spPr>
          <a:xfrm>
            <a:off x="712788" y="601314"/>
            <a:ext cx="13244512" cy="553998"/>
          </a:xfrm>
        </p:spPr>
        <p:txBody>
          <a:bodyPr/>
          <a:lstStyle/>
          <a:p>
            <a:r>
              <a:rPr lang="en-US" dirty="0"/>
              <a:t>Let’s </a:t>
            </a:r>
            <a:r>
              <a:rPr lang="en-US" dirty="0" smtClean="0"/>
              <a:t>simplify</a:t>
            </a:r>
            <a:endParaRPr lang="en-US" dirty="0"/>
          </a:p>
        </p:txBody>
      </p:sp>
    </p:spTree>
    <p:extLst>
      <p:ext uri="{BB962C8B-B14F-4D97-AF65-F5344CB8AC3E}">
        <p14:creationId xmlns:p14="http://schemas.microsoft.com/office/powerpoint/2010/main" val="361320726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Let’s simplify</a:t>
            </a:r>
          </a:p>
        </p:txBody>
      </p:sp>
      <p:sp>
        <p:nvSpPr>
          <p:cNvPr id="2" name="Content Placeholder 1"/>
          <p:cNvSpPr>
            <a:spLocks noGrp="1"/>
          </p:cNvSpPr>
          <p:nvPr>
            <p:ph idx="4294967295"/>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18782754"/>
              </p:ext>
            </p:extLst>
          </p:nvPr>
        </p:nvGraphicFramePr>
        <p:xfrm>
          <a:off x="1207479" y="2775867"/>
          <a:ext cx="11312765" cy="3957858"/>
        </p:xfrm>
        <a:graphic>
          <a:graphicData uri="http://schemas.openxmlformats.org/drawingml/2006/table">
            <a:tbl>
              <a:tblPr/>
              <a:tblGrid>
                <a:gridCol w="691736">
                  <a:extLst>
                    <a:ext uri="{9D8B030D-6E8A-4147-A177-3AD203B41FA5}">
                      <a16:colId xmlns:a16="http://schemas.microsoft.com/office/drawing/2014/main" xmlns="" val="20000"/>
                    </a:ext>
                  </a:extLst>
                </a:gridCol>
                <a:gridCol w="979960">
                  <a:extLst>
                    <a:ext uri="{9D8B030D-6E8A-4147-A177-3AD203B41FA5}">
                      <a16:colId xmlns:a16="http://schemas.microsoft.com/office/drawing/2014/main" xmlns="" val="20001"/>
                    </a:ext>
                  </a:extLst>
                </a:gridCol>
                <a:gridCol w="1268182">
                  <a:extLst>
                    <a:ext uri="{9D8B030D-6E8A-4147-A177-3AD203B41FA5}">
                      <a16:colId xmlns:a16="http://schemas.microsoft.com/office/drawing/2014/main" xmlns="" val="20002"/>
                    </a:ext>
                  </a:extLst>
                </a:gridCol>
                <a:gridCol w="648502">
                  <a:extLst>
                    <a:ext uri="{9D8B030D-6E8A-4147-A177-3AD203B41FA5}">
                      <a16:colId xmlns:a16="http://schemas.microsoft.com/office/drawing/2014/main" xmlns="" val="20003"/>
                    </a:ext>
                  </a:extLst>
                </a:gridCol>
                <a:gridCol w="778203">
                  <a:extLst>
                    <a:ext uri="{9D8B030D-6E8A-4147-A177-3AD203B41FA5}">
                      <a16:colId xmlns:a16="http://schemas.microsoft.com/office/drawing/2014/main" xmlns="" val="20004"/>
                    </a:ext>
                  </a:extLst>
                </a:gridCol>
                <a:gridCol w="850258">
                  <a:extLst>
                    <a:ext uri="{9D8B030D-6E8A-4147-A177-3AD203B41FA5}">
                      <a16:colId xmlns:a16="http://schemas.microsoft.com/office/drawing/2014/main" xmlns="" val="20005"/>
                    </a:ext>
                  </a:extLst>
                </a:gridCol>
                <a:gridCol w="1412295">
                  <a:extLst>
                    <a:ext uri="{9D8B030D-6E8A-4147-A177-3AD203B41FA5}">
                      <a16:colId xmlns:a16="http://schemas.microsoft.com/office/drawing/2014/main" xmlns="" val="20006"/>
                    </a:ext>
                  </a:extLst>
                </a:gridCol>
                <a:gridCol w="1297005">
                  <a:extLst>
                    <a:ext uri="{9D8B030D-6E8A-4147-A177-3AD203B41FA5}">
                      <a16:colId xmlns:a16="http://schemas.microsoft.com/office/drawing/2014/main" xmlns="" val="20007"/>
                    </a:ext>
                  </a:extLst>
                </a:gridCol>
                <a:gridCol w="706146">
                  <a:extLst>
                    <a:ext uri="{9D8B030D-6E8A-4147-A177-3AD203B41FA5}">
                      <a16:colId xmlns:a16="http://schemas.microsoft.com/office/drawing/2014/main" xmlns="" val="20008"/>
                    </a:ext>
                  </a:extLst>
                </a:gridCol>
                <a:gridCol w="1210539">
                  <a:extLst>
                    <a:ext uri="{9D8B030D-6E8A-4147-A177-3AD203B41FA5}">
                      <a16:colId xmlns:a16="http://schemas.microsoft.com/office/drawing/2014/main" xmlns="" val="20009"/>
                    </a:ext>
                  </a:extLst>
                </a:gridCol>
                <a:gridCol w="778203">
                  <a:extLst>
                    <a:ext uri="{9D8B030D-6E8A-4147-A177-3AD203B41FA5}">
                      <a16:colId xmlns:a16="http://schemas.microsoft.com/office/drawing/2014/main" xmlns="" val="20010"/>
                    </a:ext>
                  </a:extLst>
                </a:gridCol>
                <a:gridCol w="691736">
                  <a:extLst>
                    <a:ext uri="{9D8B030D-6E8A-4147-A177-3AD203B41FA5}">
                      <a16:colId xmlns:a16="http://schemas.microsoft.com/office/drawing/2014/main" xmlns="" val="20011"/>
                    </a:ext>
                  </a:extLst>
                </a:gridCol>
              </a:tblGrid>
              <a:tr h="637137">
                <a:tc>
                  <a:txBody>
                    <a:bodyPr/>
                    <a:lstStyle/>
                    <a:p>
                      <a:pPr algn="l" fontAlgn="b"/>
                      <a:r>
                        <a:rPr lang="en-US" sz="1300" b="0" i="0" u="none" strike="noStrike" dirty="0">
                          <a:solidFill>
                            <a:srgbClr val="000000"/>
                          </a:solidFill>
                          <a:effectLst/>
                          <a:latin typeface="Calibri" panose="020F0502020204030204" pitchFamily="34" charset="0"/>
                        </a:rPr>
                        <a:t>Date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CustomerID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CustomerName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OrderID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Category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ProductID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ProductName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AgentID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AgentName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Price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Quantity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68969">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23094A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Byers, Alotta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Shoes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NIKE1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Nike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Runners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$79.95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68969">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23094A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Byers, Alotta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FOL3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Fruit of the Loom</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Kneehighs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68969">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34234B</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Franks, George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Belts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BELT1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Housebrand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41" Belt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$16.95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68969">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23327Q</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Smith, Jon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Shoes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ADID8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Adidas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Supersport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$68.99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68969">
                <a:tc>
                  <a:txBody>
                    <a:bodyPr/>
                    <a:lstStyle/>
                    <a:p>
                      <a:pPr algn="r" fontAlgn="b"/>
                      <a:r>
                        <a:rPr lang="en-US" sz="1300" b="0" i="0" u="none" strike="noStrike" dirty="0">
                          <a:solidFill>
                            <a:srgbClr val="000000"/>
                          </a:solidFill>
                          <a:effectLst/>
                          <a:latin typeface="Calibri" panose="020F0502020204030204" pitchFamily="34" charset="0"/>
                        </a:rPr>
                        <a:t>2/2/12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FOL3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Fruit of the Loom</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Anglehighs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68969">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Sandals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KEEN7</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Desert Walker</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$82.98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368969">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Sandals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Night Runner</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$69.98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368969">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67657T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Geld, Reginald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5</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Ties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TIE8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Housebrand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Yellow Polkadot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$22.79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368969">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34543A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Turner, Rod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CHMP3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Champion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Athletic Sport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$7.98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4" name="Rectangle 3"/>
          <p:cNvSpPr/>
          <p:nvPr/>
        </p:nvSpPr>
        <p:spPr>
          <a:xfrm>
            <a:off x="1207477" y="2775867"/>
            <a:ext cx="9838475" cy="3957862"/>
          </a:xfrm>
          <a:prstGeom prst="rect">
            <a:avLst/>
          </a:prstGeom>
          <a:solidFill>
            <a:schemeClr val="accent2">
              <a:lumMod val="60000"/>
              <a:lumOff val="40000"/>
              <a:alpha val="2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20" dirty="0"/>
          </a:p>
        </p:txBody>
      </p:sp>
      <p:sp>
        <p:nvSpPr>
          <p:cNvPr id="6" name="Content Placeholder 1"/>
          <p:cNvSpPr txBox="1">
            <a:spLocks/>
          </p:cNvSpPr>
          <p:nvPr/>
        </p:nvSpPr>
        <p:spPr bwMode="auto">
          <a:xfrm>
            <a:off x="1207477" y="6858000"/>
            <a:ext cx="10023232" cy="1371600"/>
          </a:xfrm>
          <a:prstGeom prst="rect">
            <a:avLst/>
          </a:prstGeom>
          <a:noFill/>
          <a:ln w="9525">
            <a:noFill/>
            <a:miter lim="800000"/>
            <a:headEnd/>
            <a:tailEnd/>
          </a:ln>
          <a:effectLst/>
        </p:spPr>
        <p:txBody>
          <a:bodyPr vert="horz" wrap="square" lIns="109728" tIns="54864" rIns="109728" bIns="54864"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Calibri"/>
                <a:ea typeface="+mn-ea"/>
                <a:cs typeface="Calibri"/>
              </a:defRPr>
            </a:lvl1pPr>
            <a:lvl2pPr marL="742950" indent="-285750" algn="l" rtl="0" eaLnBrk="1" fontAlgn="base" hangingPunct="1">
              <a:spcBef>
                <a:spcPct val="20000"/>
              </a:spcBef>
              <a:spcAft>
                <a:spcPct val="0"/>
              </a:spcAft>
              <a:buChar char="–"/>
              <a:defRPr sz="2400" b="1">
                <a:solidFill>
                  <a:srgbClr val="080808"/>
                </a:solidFill>
                <a:latin typeface="Calibri"/>
                <a:cs typeface="Calibri"/>
              </a:defRPr>
            </a:lvl2pPr>
            <a:lvl3pPr marL="1143000" indent="-228600" algn="l" rtl="0" eaLnBrk="1" fontAlgn="base" hangingPunct="1">
              <a:spcBef>
                <a:spcPct val="20000"/>
              </a:spcBef>
              <a:spcAft>
                <a:spcPct val="0"/>
              </a:spcAft>
              <a:buChar char="•"/>
              <a:defRPr sz="2400">
                <a:solidFill>
                  <a:srgbClr val="080808"/>
                </a:solidFill>
                <a:latin typeface="Calibri"/>
                <a:cs typeface="Calibri"/>
              </a:defRPr>
            </a:lvl3pPr>
            <a:lvl4pPr marL="1600200" indent="-228600" algn="l" rtl="0" eaLnBrk="1" fontAlgn="base" hangingPunct="1">
              <a:spcBef>
                <a:spcPct val="20000"/>
              </a:spcBef>
              <a:spcAft>
                <a:spcPct val="0"/>
              </a:spcAft>
              <a:buChar char="–"/>
              <a:defRPr sz="2000">
                <a:solidFill>
                  <a:srgbClr val="080808"/>
                </a:solidFill>
                <a:latin typeface="Calibri"/>
                <a:cs typeface="Calibri"/>
              </a:defRPr>
            </a:lvl4pPr>
            <a:lvl5pPr marL="2057400" indent="-228600" algn="l" rtl="0" eaLnBrk="1" fontAlgn="base" hangingPunct="1">
              <a:spcBef>
                <a:spcPct val="20000"/>
              </a:spcBef>
              <a:spcAft>
                <a:spcPct val="0"/>
              </a:spcAft>
              <a:buChar char="»"/>
              <a:defRPr sz="2000">
                <a:solidFill>
                  <a:srgbClr val="080808"/>
                </a:solidFill>
                <a:latin typeface="Calibri"/>
                <a:cs typeface="Calibri"/>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a:lstStyle>
          <a:p>
            <a:pPr marL="0" indent="0">
              <a:buNone/>
            </a:pPr>
            <a:r>
              <a:rPr lang="en-US" dirty="0">
                <a:latin typeface="+mn-lt"/>
              </a:rPr>
              <a:t>Attributes provide ways to group, organize, categorize, filter, and segment the data…</a:t>
            </a:r>
          </a:p>
        </p:txBody>
      </p:sp>
      <p:sp>
        <p:nvSpPr>
          <p:cNvPr id="11" name="Content Placeholder 1"/>
          <p:cNvSpPr txBox="1">
            <a:spLocks/>
          </p:cNvSpPr>
          <p:nvPr/>
        </p:nvSpPr>
        <p:spPr>
          <a:xfrm>
            <a:off x="232228" y="1436914"/>
            <a:ext cx="0" cy="0"/>
          </a:xfrm>
        </p:spPr>
        <p:txBody>
          <a:bodyP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a:p>
            <a:pPr marL="0" indent="0">
              <a:buNone/>
            </a:pPr>
            <a:endParaRPr lang="en-US" dirty="0"/>
          </a:p>
        </p:txBody>
      </p:sp>
      <p:sp>
        <p:nvSpPr>
          <p:cNvPr id="5" name="TextBox 4"/>
          <p:cNvSpPr txBox="1"/>
          <p:nvPr/>
        </p:nvSpPr>
        <p:spPr>
          <a:xfrm>
            <a:off x="230777" y="1418492"/>
            <a:ext cx="184731" cy="492443"/>
          </a:xfrm>
          <a:prstGeom prst="rect">
            <a:avLst/>
          </a:prstGeom>
          <a:noFill/>
        </p:spPr>
        <p:txBody>
          <a:bodyPr wrap="none" rtlCol="0">
            <a:spAutoFit/>
          </a:bodyPr>
          <a:lstStyle/>
          <a:p>
            <a:endParaRPr lang="en-US" dirty="0">
              <a:latin typeface="BentonSans Book"/>
            </a:endParaRPr>
          </a:p>
        </p:txBody>
      </p:sp>
      <p:sp>
        <p:nvSpPr>
          <p:cNvPr id="12" name="TextBox 11"/>
          <p:cNvSpPr txBox="1"/>
          <p:nvPr/>
        </p:nvSpPr>
        <p:spPr>
          <a:xfrm>
            <a:off x="699477" y="1524000"/>
            <a:ext cx="12508523" cy="954107"/>
          </a:xfrm>
          <a:prstGeom prst="rect">
            <a:avLst/>
          </a:prstGeom>
          <a:noFill/>
        </p:spPr>
        <p:txBody>
          <a:bodyPr wrap="square" rtlCol="0">
            <a:spAutoFit/>
          </a:bodyPr>
          <a:lstStyle/>
          <a:p>
            <a:pPr marL="0" indent="0">
              <a:buNone/>
            </a:pPr>
            <a:r>
              <a:rPr lang="en-US" sz="2800" dirty="0">
                <a:latin typeface="+mj-lt"/>
              </a:rPr>
              <a:t>For a data set that works well in both Excel and Tableau, </a:t>
            </a:r>
            <a:r>
              <a:rPr lang="en-US" sz="2800" dirty="0" smtClean="0">
                <a:latin typeface="+mj-lt"/>
              </a:rPr>
              <a:t>create </a:t>
            </a:r>
            <a:r>
              <a:rPr lang="en-US" sz="2800" dirty="0">
                <a:latin typeface="+mj-lt"/>
              </a:rPr>
              <a:t>a single table that contains all the attributes and measures to analyze</a:t>
            </a:r>
            <a:r>
              <a:rPr lang="en-US" sz="2800" dirty="0" smtClean="0">
                <a:latin typeface="+mj-lt"/>
              </a:rPr>
              <a:t>…</a:t>
            </a:r>
            <a:endParaRPr lang="en-US" sz="2800" dirty="0">
              <a:latin typeface="+mj-lt"/>
            </a:endParaRPr>
          </a:p>
        </p:txBody>
      </p:sp>
    </p:spTree>
    <p:extLst>
      <p:ext uri="{BB962C8B-B14F-4D97-AF65-F5344CB8AC3E}">
        <p14:creationId xmlns:p14="http://schemas.microsoft.com/office/powerpoint/2010/main" val="1169895062"/>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Let’s simplify</a:t>
            </a:r>
          </a:p>
        </p:txBody>
      </p:sp>
      <p:sp>
        <p:nvSpPr>
          <p:cNvPr id="2" name="Content Placeholder 1"/>
          <p:cNvSpPr>
            <a:spLocks noGrp="1"/>
          </p:cNvSpPr>
          <p:nvPr>
            <p:ph idx="4294967295"/>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6823608"/>
              </p:ext>
            </p:extLst>
          </p:nvPr>
        </p:nvGraphicFramePr>
        <p:xfrm>
          <a:off x="2267714" y="2834640"/>
          <a:ext cx="10058399" cy="2743198"/>
        </p:xfrm>
        <a:graphic>
          <a:graphicData uri="http://schemas.openxmlformats.org/drawingml/2006/table">
            <a:tbl>
              <a:tblPr/>
              <a:tblGrid>
                <a:gridCol w="615036">
                  <a:extLst>
                    <a:ext uri="{9D8B030D-6E8A-4147-A177-3AD203B41FA5}">
                      <a16:colId xmlns:a16="http://schemas.microsoft.com/office/drawing/2014/main" xmlns="" val="20000"/>
                    </a:ext>
                  </a:extLst>
                </a:gridCol>
                <a:gridCol w="871301">
                  <a:extLst>
                    <a:ext uri="{9D8B030D-6E8A-4147-A177-3AD203B41FA5}">
                      <a16:colId xmlns:a16="http://schemas.microsoft.com/office/drawing/2014/main" xmlns="" val="20001"/>
                    </a:ext>
                  </a:extLst>
                </a:gridCol>
                <a:gridCol w="1127566">
                  <a:extLst>
                    <a:ext uri="{9D8B030D-6E8A-4147-A177-3AD203B41FA5}">
                      <a16:colId xmlns:a16="http://schemas.microsoft.com/office/drawing/2014/main" xmlns="" val="20002"/>
                    </a:ext>
                  </a:extLst>
                </a:gridCol>
                <a:gridCol w="576596">
                  <a:extLst>
                    <a:ext uri="{9D8B030D-6E8A-4147-A177-3AD203B41FA5}">
                      <a16:colId xmlns:a16="http://schemas.microsoft.com/office/drawing/2014/main" xmlns="" val="20003"/>
                    </a:ext>
                  </a:extLst>
                </a:gridCol>
                <a:gridCol w="691915">
                  <a:extLst>
                    <a:ext uri="{9D8B030D-6E8A-4147-A177-3AD203B41FA5}">
                      <a16:colId xmlns:a16="http://schemas.microsoft.com/office/drawing/2014/main" xmlns="" val="20004"/>
                    </a:ext>
                  </a:extLst>
                </a:gridCol>
                <a:gridCol w="755981">
                  <a:extLst>
                    <a:ext uri="{9D8B030D-6E8A-4147-A177-3AD203B41FA5}">
                      <a16:colId xmlns:a16="http://schemas.microsoft.com/office/drawing/2014/main" xmlns="" val="20005"/>
                    </a:ext>
                  </a:extLst>
                </a:gridCol>
                <a:gridCol w="1255699">
                  <a:extLst>
                    <a:ext uri="{9D8B030D-6E8A-4147-A177-3AD203B41FA5}">
                      <a16:colId xmlns:a16="http://schemas.microsoft.com/office/drawing/2014/main" xmlns="" val="20006"/>
                    </a:ext>
                  </a:extLst>
                </a:gridCol>
                <a:gridCol w="1153192">
                  <a:extLst>
                    <a:ext uri="{9D8B030D-6E8A-4147-A177-3AD203B41FA5}">
                      <a16:colId xmlns:a16="http://schemas.microsoft.com/office/drawing/2014/main" xmlns="" val="20007"/>
                    </a:ext>
                  </a:extLst>
                </a:gridCol>
                <a:gridCol w="627848">
                  <a:extLst>
                    <a:ext uri="{9D8B030D-6E8A-4147-A177-3AD203B41FA5}">
                      <a16:colId xmlns:a16="http://schemas.microsoft.com/office/drawing/2014/main" xmlns="" val="20008"/>
                    </a:ext>
                  </a:extLst>
                </a:gridCol>
                <a:gridCol w="1076314">
                  <a:extLst>
                    <a:ext uri="{9D8B030D-6E8A-4147-A177-3AD203B41FA5}">
                      <a16:colId xmlns:a16="http://schemas.microsoft.com/office/drawing/2014/main" xmlns="" val="20009"/>
                    </a:ext>
                  </a:extLst>
                </a:gridCol>
                <a:gridCol w="691915">
                  <a:extLst>
                    <a:ext uri="{9D8B030D-6E8A-4147-A177-3AD203B41FA5}">
                      <a16:colId xmlns:a16="http://schemas.microsoft.com/office/drawing/2014/main" xmlns="" val="20010"/>
                    </a:ext>
                  </a:extLst>
                </a:gridCol>
                <a:gridCol w="615036">
                  <a:extLst>
                    <a:ext uri="{9D8B030D-6E8A-4147-A177-3AD203B41FA5}">
                      <a16:colId xmlns:a16="http://schemas.microsoft.com/office/drawing/2014/main" xmlns="" val="20011"/>
                    </a:ext>
                  </a:extLst>
                </a:gridCol>
              </a:tblGrid>
              <a:tr h="441601">
                <a:tc>
                  <a:txBody>
                    <a:bodyPr/>
                    <a:lstStyle/>
                    <a:p>
                      <a:pPr algn="l" fontAlgn="b"/>
                      <a:r>
                        <a:rPr lang="en-US" sz="1200" b="0" i="0" u="none" strike="noStrike" dirty="0">
                          <a:solidFill>
                            <a:srgbClr val="000000"/>
                          </a:solidFill>
                          <a:effectLst/>
                          <a:latin typeface="Calibri" panose="020F0502020204030204" pitchFamily="34" charset="0"/>
                        </a:rPr>
                        <a:t>Date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CustomerID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CustomerName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OrderID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Category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ProductID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ProductName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AgentID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AgentName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Price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Quantity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5733">
                <a:tc>
                  <a:txBody>
                    <a:bodyPr/>
                    <a:lstStyle/>
                    <a:p>
                      <a:pPr algn="r" fontAlgn="b"/>
                      <a:r>
                        <a:rPr lang="en-US" sz="12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23094A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Byers, Alotta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Shoes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NIKE1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Nike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Runners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$79.95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55733">
                <a:tc>
                  <a:txBody>
                    <a:bodyPr/>
                    <a:lstStyle/>
                    <a:p>
                      <a:pPr algn="r" fontAlgn="b"/>
                      <a:r>
                        <a:rPr lang="en-US" sz="12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23094A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Byers, Alotta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FOL3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Fruit of the Loom</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Kneehighs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55733">
                <a:tc>
                  <a:txBody>
                    <a:bodyPr/>
                    <a:lstStyle/>
                    <a:p>
                      <a:pPr algn="r" fontAlgn="b"/>
                      <a:r>
                        <a:rPr lang="en-US" sz="12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34234B</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Franks, George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Belts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BELT1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Housebrand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41" Belt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$16.95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55733">
                <a:tc>
                  <a:txBody>
                    <a:bodyPr/>
                    <a:lstStyle/>
                    <a:p>
                      <a:pPr algn="r" fontAlgn="b"/>
                      <a:r>
                        <a:rPr lang="en-US" sz="12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23327Q</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Smith, Jon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Shoes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ADID8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Adidas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Supersport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$68.99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55733">
                <a:tc>
                  <a:txBody>
                    <a:bodyPr/>
                    <a:lstStyle/>
                    <a:p>
                      <a:pPr algn="r" fontAlgn="b"/>
                      <a:r>
                        <a:rPr lang="en-US" sz="1200" b="0" i="0" u="none" strike="noStrike" dirty="0">
                          <a:solidFill>
                            <a:srgbClr val="000000"/>
                          </a:solidFill>
                          <a:effectLst/>
                          <a:latin typeface="Calibri" panose="020F0502020204030204" pitchFamily="34" charset="0"/>
                        </a:rPr>
                        <a:t>2/2/12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FOL3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Fruit of the Loom</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Anglehighs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$6.98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55733">
                <a:tc>
                  <a:txBody>
                    <a:bodyPr/>
                    <a:lstStyle/>
                    <a:p>
                      <a:pPr algn="r" fontAlgn="b"/>
                      <a:r>
                        <a:rPr lang="en-US" sz="12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Sandals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KEEN7</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Keen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Desert Walker</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$82.98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55733">
                <a:tc>
                  <a:txBody>
                    <a:bodyPr/>
                    <a:lstStyle/>
                    <a:p>
                      <a:pPr algn="r" fontAlgn="b"/>
                      <a:r>
                        <a:rPr lang="en-US" sz="12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Sandals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KEEN8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Keen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Night Runner</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$69.98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55733">
                <a:tc>
                  <a:txBody>
                    <a:bodyPr/>
                    <a:lstStyle/>
                    <a:p>
                      <a:pPr algn="r" fontAlgn="b"/>
                      <a:r>
                        <a:rPr lang="en-US" sz="12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67657T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Geld, Reginald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5</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Ties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TIE8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Housebrand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Yellow Polkadot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$22.79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55733">
                <a:tc>
                  <a:txBody>
                    <a:bodyPr/>
                    <a:lstStyle/>
                    <a:p>
                      <a:pPr algn="r" fontAlgn="b"/>
                      <a:r>
                        <a:rPr lang="en-US" sz="12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34543A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Turner, Rod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6</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CHMP3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Champion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Athletic Sport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$7.98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4" name="Rectangle 3"/>
          <p:cNvSpPr/>
          <p:nvPr/>
        </p:nvSpPr>
        <p:spPr>
          <a:xfrm>
            <a:off x="11027664" y="2834640"/>
            <a:ext cx="1280160" cy="2743200"/>
          </a:xfrm>
          <a:prstGeom prst="rect">
            <a:avLst/>
          </a:prstGeom>
          <a:solidFill>
            <a:schemeClr val="accent2">
              <a:lumMod val="60000"/>
              <a:lumOff val="40000"/>
              <a:alpha val="2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20" dirty="0"/>
          </a:p>
        </p:txBody>
      </p:sp>
      <p:sp>
        <p:nvSpPr>
          <p:cNvPr id="6" name="Content Placeholder 1"/>
          <p:cNvSpPr txBox="1">
            <a:spLocks/>
          </p:cNvSpPr>
          <p:nvPr/>
        </p:nvSpPr>
        <p:spPr bwMode="auto">
          <a:xfrm>
            <a:off x="2267714" y="5934370"/>
            <a:ext cx="11488420" cy="1801453"/>
          </a:xfrm>
          <a:prstGeom prst="rect">
            <a:avLst/>
          </a:prstGeom>
          <a:noFill/>
          <a:ln w="9525">
            <a:noFill/>
            <a:miter lim="800000"/>
            <a:headEnd/>
            <a:tailEnd/>
          </a:ln>
          <a:effectLst/>
        </p:spPr>
        <p:txBody>
          <a:bodyPr vert="horz" wrap="square" lIns="109728" tIns="54864" rIns="109728" bIns="54864"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Calibri"/>
                <a:ea typeface="+mn-ea"/>
                <a:cs typeface="Calibri"/>
              </a:defRPr>
            </a:lvl1pPr>
            <a:lvl2pPr marL="742950" indent="-285750" algn="l" rtl="0" eaLnBrk="1" fontAlgn="base" hangingPunct="1">
              <a:spcBef>
                <a:spcPct val="20000"/>
              </a:spcBef>
              <a:spcAft>
                <a:spcPct val="0"/>
              </a:spcAft>
              <a:buChar char="–"/>
              <a:defRPr sz="2400" b="1">
                <a:solidFill>
                  <a:srgbClr val="080808"/>
                </a:solidFill>
                <a:latin typeface="Calibri"/>
                <a:cs typeface="Calibri"/>
              </a:defRPr>
            </a:lvl2pPr>
            <a:lvl3pPr marL="1143000" indent="-228600" algn="l" rtl="0" eaLnBrk="1" fontAlgn="base" hangingPunct="1">
              <a:spcBef>
                <a:spcPct val="20000"/>
              </a:spcBef>
              <a:spcAft>
                <a:spcPct val="0"/>
              </a:spcAft>
              <a:buChar char="•"/>
              <a:defRPr sz="2400">
                <a:solidFill>
                  <a:srgbClr val="080808"/>
                </a:solidFill>
                <a:latin typeface="Calibri"/>
                <a:cs typeface="Calibri"/>
              </a:defRPr>
            </a:lvl3pPr>
            <a:lvl4pPr marL="1600200" indent="-228600" algn="l" rtl="0" eaLnBrk="1" fontAlgn="base" hangingPunct="1">
              <a:spcBef>
                <a:spcPct val="20000"/>
              </a:spcBef>
              <a:spcAft>
                <a:spcPct val="0"/>
              </a:spcAft>
              <a:buChar char="–"/>
              <a:defRPr sz="2000">
                <a:solidFill>
                  <a:srgbClr val="080808"/>
                </a:solidFill>
                <a:latin typeface="Calibri"/>
                <a:cs typeface="Calibri"/>
              </a:defRPr>
            </a:lvl4pPr>
            <a:lvl5pPr marL="2057400" indent="-228600" algn="l" rtl="0" eaLnBrk="1" fontAlgn="base" hangingPunct="1">
              <a:spcBef>
                <a:spcPct val="20000"/>
              </a:spcBef>
              <a:spcAft>
                <a:spcPct val="0"/>
              </a:spcAft>
              <a:buChar char="»"/>
              <a:defRPr sz="2000">
                <a:solidFill>
                  <a:srgbClr val="080808"/>
                </a:solidFill>
                <a:latin typeface="Calibri"/>
                <a:cs typeface="Calibri"/>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a:lstStyle>
          <a:p>
            <a:r>
              <a:rPr lang="en-US" sz="3200" dirty="0" smtClean="0">
                <a:latin typeface="+mn-lt"/>
              </a:rPr>
              <a:t>Dimensions </a:t>
            </a:r>
            <a:r>
              <a:rPr lang="en-US" sz="3200" dirty="0">
                <a:latin typeface="+mn-lt"/>
              </a:rPr>
              <a:t>provide methods to group, organize, categorize, filter, and segment the data</a:t>
            </a:r>
          </a:p>
          <a:p>
            <a:r>
              <a:rPr lang="en-US" sz="3200" dirty="0">
                <a:latin typeface="+mn-lt"/>
              </a:rPr>
              <a:t>Measures give the quantities and amounts for analysis</a:t>
            </a:r>
          </a:p>
        </p:txBody>
      </p:sp>
      <p:sp>
        <p:nvSpPr>
          <p:cNvPr id="8" name="Content Placeholder 1"/>
          <p:cNvSpPr txBox="1">
            <a:spLocks/>
          </p:cNvSpPr>
          <p:nvPr/>
        </p:nvSpPr>
        <p:spPr>
          <a:xfrm>
            <a:off x="232228" y="1436914"/>
            <a:ext cx="0" cy="0"/>
          </a:xfrm>
        </p:spPr>
        <p:txBody>
          <a:bodyP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buNone/>
            </a:pPr>
            <a:endParaRPr lang="en-US" dirty="0"/>
          </a:p>
        </p:txBody>
      </p:sp>
      <p:sp>
        <p:nvSpPr>
          <p:cNvPr id="9" name="TextBox 8"/>
          <p:cNvSpPr txBox="1"/>
          <p:nvPr/>
        </p:nvSpPr>
        <p:spPr>
          <a:xfrm>
            <a:off x="699477" y="1524000"/>
            <a:ext cx="12508523" cy="954107"/>
          </a:xfrm>
          <a:prstGeom prst="rect">
            <a:avLst/>
          </a:prstGeom>
          <a:noFill/>
        </p:spPr>
        <p:txBody>
          <a:bodyPr wrap="square" rtlCol="0">
            <a:spAutoFit/>
          </a:bodyPr>
          <a:lstStyle/>
          <a:p>
            <a:pPr marL="0" indent="0">
              <a:buNone/>
            </a:pPr>
            <a:r>
              <a:rPr lang="en-US" sz="2800" dirty="0">
                <a:latin typeface="+mj-lt"/>
              </a:rPr>
              <a:t>For a data set that works well in both Excel and Tableau, </a:t>
            </a:r>
            <a:r>
              <a:rPr lang="en-US" sz="2800" dirty="0" smtClean="0">
                <a:latin typeface="+mj-lt"/>
              </a:rPr>
              <a:t>create </a:t>
            </a:r>
            <a:r>
              <a:rPr lang="en-US" sz="2800" dirty="0">
                <a:latin typeface="+mj-lt"/>
              </a:rPr>
              <a:t>a single table that contains all the attributes and measures to analyze</a:t>
            </a:r>
            <a:r>
              <a:rPr lang="en-US" sz="2800" dirty="0" smtClean="0">
                <a:latin typeface="+mj-lt"/>
              </a:rPr>
              <a:t>…</a:t>
            </a:r>
            <a:endParaRPr lang="en-US" sz="2800" dirty="0">
              <a:latin typeface="+mj-lt"/>
            </a:endParaRPr>
          </a:p>
        </p:txBody>
      </p:sp>
    </p:spTree>
    <p:extLst>
      <p:ext uri="{BB962C8B-B14F-4D97-AF65-F5344CB8AC3E}">
        <p14:creationId xmlns:p14="http://schemas.microsoft.com/office/powerpoint/2010/main" val="1383415940"/>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simplify</a:t>
            </a:r>
          </a:p>
        </p:txBody>
      </p:sp>
      <p:sp>
        <p:nvSpPr>
          <p:cNvPr id="2" name="Content Placeholder 1"/>
          <p:cNvSpPr>
            <a:spLocks noGrp="1"/>
          </p:cNvSpPr>
          <p:nvPr>
            <p:ph idx="4294967295"/>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63431027"/>
              </p:ext>
            </p:extLst>
          </p:nvPr>
        </p:nvGraphicFramePr>
        <p:xfrm>
          <a:off x="2286002" y="2834640"/>
          <a:ext cx="10058399" cy="2743198"/>
        </p:xfrm>
        <a:graphic>
          <a:graphicData uri="http://schemas.openxmlformats.org/drawingml/2006/table">
            <a:tbl>
              <a:tblPr/>
              <a:tblGrid>
                <a:gridCol w="615036">
                  <a:extLst>
                    <a:ext uri="{9D8B030D-6E8A-4147-A177-3AD203B41FA5}">
                      <a16:colId xmlns:a16="http://schemas.microsoft.com/office/drawing/2014/main" xmlns="" val="20000"/>
                    </a:ext>
                  </a:extLst>
                </a:gridCol>
                <a:gridCol w="871301">
                  <a:extLst>
                    <a:ext uri="{9D8B030D-6E8A-4147-A177-3AD203B41FA5}">
                      <a16:colId xmlns:a16="http://schemas.microsoft.com/office/drawing/2014/main" xmlns="" val="20001"/>
                    </a:ext>
                  </a:extLst>
                </a:gridCol>
                <a:gridCol w="1127566">
                  <a:extLst>
                    <a:ext uri="{9D8B030D-6E8A-4147-A177-3AD203B41FA5}">
                      <a16:colId xmlns:a16="http://schemas.microsoft.com/office/drawing/2014/main" xmlns="" val="20002"/>
                    </a:ext>
                  </a:extLst>
                </a:gridCol>
                <a:gridCol w="576596">
                  <a:extLst>
                    <a:ext uri="{9D8B030D-6E8A-4147-A177-3AD203B41FA5}">
                      <a16:colId xmlns:a16="http://schemas.microsoft.com/office/drawing/2014/main" xmlns="" val="20003"/>
                    </a:ext>
                  </a:extLst>
                </a:gridCol>
                <a:gridCol w="691915">
                  <a:extLst>
                    <a:ext uri="{9D8B030D-6E8A-4147-A177-3AD203B41FA5}">
                      <a16:colId xmlns:a16="http://schemas.microsoft.com/office/drawing/2014/main" xmlns="" val="20004"/>
                    </a:ext>
                  </a:extLst>
                </a:gridCol>
                <a:gridCol w="755981">
                  <a:extLst>
                    <a:ext uri="{9D8B030D-6E8A-4147-A177-3AD203B41FA5}">
                      <a16:colId xmlns:a16="http://schemas.microsoft.com/office/drawing/2014/main" xmlns="" val="20005"/>
                    </a:ext>
                  </a:extLst>
                </a:gridCol>
                <a:gridCol w="1255699">
                  <a:extLst>
                    <a:ext uri="{9D8B030D-6E8A-4147-A177-3AD203B41FA5}">
                      <a16:colId xmlns:a16="http://schemas.microsoft.com/office/drawing/2014/main" xmlns="" val="20006"/>
                    </a:ext>
                  </a:extLst>
                </a:gridCol>
                <a:gridCol w="1153192">
                  <a:extLst>
                    <a:ext uri="{9D8B030D-6E8A-4147-A177-3AD203B41FA5}">
                      <a16:colId xmlns:a16="http://schemas.microsoft.com/office/drawing/2014/main" xmlns="" val="20007"/>
                    </a:ext>
                  </a:extLst>
                </a:gridCol>
                <a:gridCol w="627848">
                  <a:extLst>
                    <a:ext uri="{9D8B030D-6E8A-4147-A177-3AD203B41FA5}">
                      <a16:colId xmlns:a16="http://schemas.microsoft.com/office/drawing/2014/main" xmlns="" val="20008"/>
                    </a:ext>
                  </a:extLst>
                </a:gridCol>
                <a:gridCol w="1076314">
                  <a:extLst>
                    <a:ext uri="{9D8B030D-6E8A-4147-A177-3AD203B41FA5}">
                      <a16:colId xmlns:a16="http://schemas.microsoft.com/office/drawing/2014/main" xmlns="" val="20009"/>
                    </a:ext>
                  </a:extLst>
                </a:gridCol>
                <a:gridCol w="691915">
                  <a:extLst>
                    <a:ext uri="{9D8B030D-6E8A-4147-A177-3AD203B41FA5}">
                      <a16:colId xmlns:a16="http://schemas.microsoft.com/office/drawing/2014/main" xmlns="" val="20010"/>
                    </a:ext>
                  </a:extLst>
                </a:gridCol>
                <a:gridCol w="615036">
                  <a:extLst>
                    <a:ext uri="{9D8B030D-6E8A-4147-A177-3AD203B41FA5}">
                      <a16:colId xmlns:a16="http://schemas.microsoft.com/office/drawing/2014/main" xmlns="" val="20011"/>
                    </a:ext>
                  </a:extLst>
                </a:gridCol>
              </a:tblGrid>
              <a:tr h="441601">
                <a:tc>
                  <a:txBody>
                    <a:bodyPr/>
                    <a:lstStyle/>
                    <a:p>
                      <a:pPr algn="l" fontAlgn="b"/>
                      <a:r>
                        <a:rPr lang="en-US" sz="1300" b="0" i="0" u="none" strike="noStrike" dirty="0">
                          <a:solidFill>
                            <a:srgbClr val="000000"/>
                          </a:solidFill>
                          <a:effectLst/>
                          <a:latin typeface="Calibri" panose="020F0502020204030204" pitchFamily="34" charset="0"/>
                        </a:rPr>
                        <a:t>Date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CustomerID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CustomerName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OrderID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Category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ProductID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ProductName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AgentID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AgentName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Price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Quantity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5733">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23094A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Byers, Alotta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Shoes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NIKE1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Nike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Runners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$79.95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55733">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23094A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Byers, Alotta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FOL3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Fruit of the Loom</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Kneehighs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55733">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34234B</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Franks, George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Belts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BELT1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Housebrand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41" Belt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$16.95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55733">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23327Q</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Smith, Jon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Shoes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ADID8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Adidas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Supersport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$68.99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55733">
                <a:tc>
                  <a:txBody>
                    <a:bodyPr/>
                    <a:lstStyle/>
                    <a:p>
                      <a:pPr algn="r" fontAlgn="b"/>
                      <a:r>
                        <a:rPr lang="en-US" sz="1300" b="0" i="0" u="none" strike="noStrike" dirty="0">
                          <a:solidFill>
                            <a:srgbClr val="000000"/>
                          </a:solidFill>
                          <a:effectLst/>
                          <a:latin typeface="Calibri" panose="020F0502020204030204" pitchFamily="34" charset="0"/>
                        </a:rPr>
                        <a:t>2/2/12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FOL3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Fruit of the Loom</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Anglehighs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55733">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Sandals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KEEN7</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Desert Walker</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$82.98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55733">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Sandals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Night Runner</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$69.98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55733">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67657T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Geld, Reginald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5</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Ties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TIE8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Housebrand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Yellow Polkadot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$22.79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55733">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34543A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Turner, Rod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CHMP3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Champion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Athletic Sport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$7.98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6" name="Content Placeholder 1"/>
          <p:cNvSpPr txBox="1">
            <a:spLocks/>
          </p:cNvSpPr>
          <p:nvPr/>
        </p:nvSpPr>
        <p:spPr bwMode="auto">
          <a:xfrm>
            <a:off x="2286000" y="5760720"/>
            <a:ext cx="10058400" cy="1371600"/>
          </a:xfrm>
          <a:prstGeom prst="rect">
            <a:avLst/>
          </a:prstGeom>
          <a:noFill/>
          <a:ln w="9525">
            <a:noFill/>
            <a:miter lim="800000"/>
            <a:headEnd/>
            <a:tailEnd/>
          </a:ln>
          <a:effectLst/>
        </p:spPr>
        <p:txBody>
          <a:bodyPr vert="horz" wrap="square" lIns="109728" tIns="54864" rIns="109728" bIns="54864"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Calibri"/>
                <a:ea typeface="+mn-ea"/>
                <a:cs typeface="Calibri"/>
              </a:defRPr>
            </a:lvl1pPr>
            <a:lvl2pPr marL="742950" indent="-285750" algn="l" rtl="0" eaLnBrk="1" fontAlgn="base" hangingPunct="1">
              <a:spcBef>
                <a:spcPct val="20000"/>
              </a:spcBef>
              <a:spcAft>
                <a:spcPct val="0"/>
              </a:spcAft>
              <a:buChar char="–"/>
              <a:defRPr sz="2400" b="1">
                <a:solidFill>
                  <a:srgbClr val="080808"/>
                </a:solidFill>
                <a:latin typeface="Calibri"/>
                <a:cs typeface="Calibri"/>
              </a:defRPr>
            </a:lvl2pPr>
            <a:lvl3pPr marL="1143000" indent="-228600" algn="l" rtl="0" eaLnBrk="1" fontAlgn="base" hangingPunct="1">
              <a:spcBef>
                <a:spcPct val="20000"/>
              </a:spcBef>
              <a:spcAft>
                <a:spcPct val="0"/>
              </a:spcAft>
              <a:buChar char="•"/>
              <a:defRPr sz="2400">
                <a:solidFill>
                  <a:srgbClr val="080808"/>
                </a:solidFill>
                <a:latin typeface="Calibri"/>
                <a:cs typeface="Calibri"/>
              </a:defRPr>
            </a:lvl3pPr>
            <a:lvl4pPr marL="1600200" indent="-228600" algn="l" rtl="0" eaLnBrk="1" fontAlgn="base" hangingPunct="1">
              <a:spcBef>
                <a:spcPct val="20000"/>
              </a:spcBef>
              <a:spcAft>
                <a:spcPct val="0"/>
              </a:spcAft>
              <a:buChar char="–"/>
              <a:defRPr sz="2000">
                <a:solidFill>
                  <a:srgbClr val="080808"/>
                </a:solidFill>
                <a:latin typeface="Calibri"/>
                <a:cs typeface="Calibri"/>
              </a:defRPr>
            </a:lvl4pPr>
            <a:lvl5pPr marL="2057400" indent="-228600" algn="l" rtl="0" eaLnBrk="1" fontAlgn="base" hangingPunct="1">
              <a:spcBef>
                <a:spcPct val="20000"/>
              </a:spcBef>
              <a:spcAft>
                <a:spcPct val="0"/>
              </a:spcAft>
              <a:buChar char="»"/>
              <a:defRPr sz="2000">
                <a:solidFill>
                  <a:srgbClr val="080808"/>
                </a:solidFill>
                <a:latin typeface="Calibri"/>
                <a:cs typeface="Calibri"/>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a:lstStyle>
          <a:p>
            <a:r>
              <a:rPr lang="en-US" sz="3360" dirty="0" smtClean="0">
                <a:latin typeface="Merriweather Light"/>
              </a:rPr>
              <a:t>Dimensions </a:t>
            </a:r>
            <a:r>
              <a:rPr lang="en-US" sz="3360" dirty="0">
                <a:latin typeface="Merriweather Light"/>
              </a:rPr>
              <a:t>provide methods to group, organize, categorize, filter, and segment the data</a:t>
            </a:r>
          </a:p>
          <a:p>
            <a:r>
              <a:rPr lang="en-US" sz="3360" dirty="0">
                <a:latin typeface="Merriweather Light"/>
              </a:rPr>
              <a:t>Measures give the quantities and amounts for analysis</a:t>
            </a:r>
          </a:p>
        </p:txBody>
      </p:sp>
      <p:sp>
        <p:nvSpPr>
          <p:cNvPr id="8" name="Content Placeholder 1"/>
          <p:cNvSpPr txBox="1">
            <a:spLocks/>
          </p:cNvSpPr>
          <p:nvPr/>
        </p:nvSpPr>
        <p:spPr>
          <a:xfrm>
            <a:off x="232228" y="1436914"/>
            <a:ext cx="0" cy="0"/>
          </a:xfrm>
        </p:spPr>
        <p:txBody>
          <a:bodyP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
        <p:nvSpPr>
          <p:cNvPr id="9" name="TextBox 8"/>
          <p:cNvSpPr txBox="1"/>
          <p:nvPr/>
        </p:nvSpPr>
        <p:spPr>
          <a:xfrm>
            <a:off x="699477" y="1524000"/>
            <a:ext cx="12508523" cy="954107"/>
          </a:xfrm>
          <a:prstGeom prst="rect">
            <a:avLst/>
          </a:prstGeom>
          <a:noFill/>
        </p:spPr>
        <p:txBody>
          <a:bodyPr wrap="square" rtlCol="0">
            <a:spAutoFit/>
          </a:bodyPr>
          <a:lstStyle/>
          <a:p>
            <a:pPr marL="0" indent="0">
              <a:buNone/>
            </a:pPr>
            <a:r>
              <a:rPr lang="en-US" sz="2800" dirty="0">
                <a:latin typeface="+mj-lt"/>
              </a:rPr>
              <a:t>For a data set that works well in both Excel and Tableau, </a:t>
            </a:r>
            <a:r>
              <a:rPr lang="en-US" sz="2800" dirty="0" smtClean="0">
                <a:latin typeface="+mj-lt"/>
              </a:rPr>
              <a:t>create </a:t>
            </a:r>
            <a:r>
              <a:rPr lang="en-US" sz="2800" dirty="0">
                <a:latin typeface="+mj-lt"/>
              </a:rPr>
              <a:t>a single table that contains all the attributes and measures to analyze</a:t>
            </a:r>
            <a:r>
              <a:rPr lang="en-US" sz="2800" dirty="0" smtClean="0">
                <a:latin typeface="+mj-lt"/>
              </a:rPr>
              <a:t>…</a:t>
            </a:r>
            <a:endParaRPr lang="en-US" sz="2800" dirty="0">
              <a:latin typeface="+mj-lt"/>
            </a:endParaRPr>
          </a:p>
        </p:txBody>
      </p:sp>
    </p:spTree>
    <p:extLst>
      <p:ext uri="{BB962C8B-B14F-4D97-AF65-F5344CB8AC3E}">
        <p14:creationId xmlns:p14="http://schemas.microsoft.com/office/powerpoint/2010/main" val="240898168"/>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simplify</a:t>
            </a:r>
          </a:p>
        </p:txBody>
      </p:sp>
      <p:sp>
        <p:nvSpPr>
          <p:cNvPr id="2" name="Content Placeholder 1"/>
          <p:cNvSpPr>
            <a:spLocks noGrp="1"/>
          </p:cNvSpPr>
          <p:nvPr>
            <p:ph idx="4294967295"/>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24881697"/>
              </p:ext>
            </p:extLst>
          </p:nvPr>
        </p:nvGraphicFramePr>
        <p:xfrm>
          <a:off x="2286002" y="2834640"/>
          <a:ext cx="10058399" cy="2743198"/>
        </p:xfrm>
        <a:graphic>
          <a:graphicData uri="http://schemas.openxmlformats.org/drawingml/2006/table">
            <a:tbl>
              <a:tblPr/>
              <a:tblGrid>
                <a:gridCol w="615036">
                  <a:extLst>
                    <a:ext uri="{9D8B030D-6E8A-4147-A177-3AD203B41FA5}">
                      <a16:colId xmlns:a16="http://schemas.microsoft.com/office/drawing/2014/main" xmlns="" val="20000"/>
                    </a:ext>
                  </a:extLst>
                </a:gridCol>
                <a:gridCol w="871301">
                  <a:extLst>
                    <a:ext uri="{9D8B030D-6E8A-4147-A177-3AD203B41FA5}">
                      <a16:colId xmlns:a16="http://schemas.microsoft.com/office/drawing/2014/main" xmlns="" val="20001"/>
                    </a:ext>
                  </a:extLst>
                </a:gridCol>
                <a:gridCol w="1127566">
                  <a:extLst>
                    <a:ext uri="{9D8B030D-6E8A-4147-A177-3AD203B41FA5}">
                      <a16:colId xmlns:a16="http://schemas.microsoft.com/office/drawing/2014/main" xmlns="" val="20002"/>
                    </a:ext>
                  </a:extLst>
                </a:gridCol>
                <a:gridCol w="576596">
                  <a:extLst>
                    <a:ext uri="{9D8B030D-6E8A-4147-A177-3AD203B41FA5}">
                      <a16:colId xmlns:a16="http://schemas.microsoft.com/office/drawing/2014/main" xmlns="" val="20003"/>
                    </a:ext>
                  </a:extLst>
                </a:gridCol>
                <a:gridCol w="691915">
                  <a:extLst>
                    <a:ext uri="{9D8B030D-6E8A-4147-A177-3AD203B41FA5}">
                      <a16:colId xmlns:a16="http://schemas.microsoft.com/office/drawing/2014/main" xmlns="" val="20004"/>
                    </a:ext>
                  </a:extLst>
                </a:gridCol>
                <a:gridCol w="755981">
                  <a:extLst>
                    <a:ext uri="{9D8B030D-6E8A-4147-A177-3AD203B41FA5}">
                      <a16:colId xmlns:a16="http://schemas.microsoft.com/office/drawing/2014/main" xmlns="" val="20005"/>
                    </a:ext>
                  </a:extLst>
                </a:gridCol>
                <a:gridCol w="1255699">
                  <a:extLst>
                    <a:ext uri="{9D8B030D-6E8A-4147-A177-3AD203B41FA5}">
                      <a16:colId xmlns:a16="http://schemas.microsoft.com/office/drawing/2014/main" xmlns="" val="20006"/>
                    </a:ext>
                  </a:extLst>
                </a:gridCol>
                <a:gridCol w="1153192">
                  <a:extLst>
                    <a:ext uri="{9D8B030D-6E8A-4147-A177-3AD203B41FA5}">
                      <a16:colId xmlns:a16="http://schemas.microsoft.com/office/drawing/2014/main" xmlns="" val="20007"/>
                    </a:ext>
                  </a:extLst>
                </a:gridCol>
                <a:gridCol w="627848">
                  <a:extLst>
                    <a:ext uri="{9D8B030D-6E8A-4147-A177-3AD203B41FA5}">
                      <a16:colId xmlns:a16="http://schemas.microsoft.com/office/drawing/2014/main" xmlns="" val="20008"/>
                    </a:ext>
                  </a:extLst>
                </a:gridCol>
                <a:gridCol w="1076314">
                  <a:extLst>
                    <a:ext uri="{9D8B030D-6E8A-4147-A177-3AD203B41FA5}">
                      <a16:colId xmlns:a16="http://schemas.microsoft.com/office/drawing/2014/main" xmlns="" val="20009"/>
                    </a:ext>
                  </a:extLst>
                </a:gridCol>
                <a:gridCol w="691915">
                  <a:extLst>
                    <a:ext uri="{9D8B030D-6E8A-4147-A177-3AD203B41FA5}">
                      <a16:colId xmlns:a16="http://schemas.microsoft.com/office/drawing/2014/main" xmlns="" val="20010"/>
                    </a:ext>
                  </a:extLst>
                </a:gridCol>
                <a:gridCol w="615036">
                  <a:extLst>
                    <a:ext uri="{9D8B030D-6E8A-4147-A177-3AD203B41FA5}">
                      <a16:colId xmlns:a16="http://schemas.microsoft.com/office/drawing/2014/main" xmlns="" val="20011"/>
                    </a:ext>
                  </a:extLst>
                </a:gridCol>
              </a:tblGrid>
              <a:tr h="441601">
                <a:tc>
                  <a:txBody>
                    <a:bodyPr/>
                    <a:lstStyle/>
                    <a:p>
                      <a:pPr algn="l" fontAlgn="b"/>
                      <a:r>
                        <a:rPr lang="en-US" sz="1300" b="0" i="0" u="none" strike="noStrike" dirty="0">
                          <a:solidFill>
                            <a:srgbClr val="000000"/>
                          </a:solidFill>
                          <a:effectLst/>
                          <a:latin typeface="Calibri" panose="020F0502020204030204" pitchFamily="34" charset="0"/>
                        </a:rPr>
                        <a:t>Date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CustomerID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CustomerName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OrderID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Category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ProductID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ProductName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AgentID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AgentName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Price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Quantity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5733">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23094A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Byers, Alotta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Shoes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NIKE1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Nike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Runners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$79.95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55733">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23094A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Byers, Alotta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FOL3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Fruit of the Loom</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Kneehighs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55733">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34234B</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Franks, George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Belts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BELT1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Housebrand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41" Belt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$16.95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55733">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23327Q</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Smith, Jon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Shoes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ADID8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Adidas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Supersport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$68.99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55733">
                <a:tc>
                  <a:txBody>
                    <a:bodyPr/>
                    <a:lstStyle/>
                    <a:p>
                      <a:pPr algn="r" fontAlgn="b"/>
                      <a:r>
                        <a:rPr lang="en-US" sz="1300" b="0" i="0" u="none" strike="noStrike" dirty="0">
                          <a:solidFill>
                            <a:srgbClr val="000000"/>
                          </a:solidFill>
                          <a:effectLst/>
                          <a:latin typeface="Calibri" panose="020F0502020204030204" pitchFamily="34" charset="0"/>
                        </a:rPr>
                        <a:t>2/2/12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FOL3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Fruit of the Loom</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Anglehighs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55733">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Sandals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KEEN7</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Desert Walker</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err="1">
                          <a:solidFill>
                            <a:srgbClr val="000000"/>
                          </a:solidFill>
                          <a:effectLst/>
                          <a:latin typeface="Calibri" panose="020F0502020204030204" pitchFamily="34" charset="0"/>
                        </a:rPr>
                        <a:t>Merkle</a:t>
                      </a:r>
                      <a:r>
                        <a:rPr lang="en-US" sz="1300" b="0" i="0" u="none" strike="noStrike" dirty="0">
                          <a:solidFill>
                            <a:srgbClr val="000000"/>
                          </a:solidFill>
                          <a:effectLst/>
                          <a:latin typeface="Calibri" panose="020F0502020204030204" pitchFamily="34" charset="0"/>
                        </a:rPr>
                        <a:t>,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$82.98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55733">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Sandals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Night Runner</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err="1">
                          <a:solidFill>
                            <a:srgbClr val="000000"/>
                          </a:solidFill>
                          <a:effectLst/>
                          <a:latin typeface="Calibri" panose="020F0502020204030204" pitchFamily="34" charset="0"/>
                        </a:rPr>
                        <a:t>Merkle</a:t>
                      </a:r>
                      <a:r>
                        <a:rPr lang="en-US" sz="1300" b="0" i="0" u="none" strike="noStrike" dirty="0">
                          <a:solidFill>
                            <a:srgbClr val="000000"/>
                          </a:solidFill>
                          <a:effectLst/>
                          <a:latin typeface="Calibri" panose="020F0502020204030204" pitchFamily="34" charset="0"/>
                        </a:rPr>
                        <a:t>,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$69.98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55733">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67657T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Geld, Reginald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5</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dirty="0">
                        <a:solidFill>
                          <a:srgbClr val="000000"/>
                        </a:solidFill>
                        <a:effectLst/>
                        <a:latin typeface="Calibri" panose="020F0502020204030204" pitchFamily="34" charset="0"/>
                      </a:endParaRP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300" b="0" i="0" u="none" strike="noStrike" dirty="0">
                          <a:solidFill>
                            <a:srgbClr val="000000"/>
                          </a:solidFill>
                          <a:effectLst/>
                          <a:latin typeface="Calibri" panose="020F0502020204030204" pitchFamily="34" charset="0"/>
                        </a:rPr>
                        <a:t>TIE8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Housebrand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Yellow Polkadot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dirty="0">
                        <a:solidFill>
                          <a:srgbClr val="000000"/>
                        </a:solidFill>
                        <a:effectLst/>
                        <a:latin typeface="Calibri" panose="020F0502020204030204" pitchFamily="34" charset="0"/>
                      </a:endParaRP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300" b="0" i="0" u="none" strike="noStrike" dirty="0">
                          <a:solidFill>
                            <a:srgbClr val="000000"/>
                          </a:solidFill>
                          <a:effectLst/>
                          <a:latin typeface="Calibri" panose="020F0502020204030204" pitchFamily="34" charset="0"/>
                        </a:rPr>
                        <a:t>$22.79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55733">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34543A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Turner, Rod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dirty="0">
                        <a:solidFill>
                          <a:srgbClr val="000000"/>
                        </a:solidFill>
                        <a:effectLst/>
                        <a:latin typeface="Calibri" panose="020F0502020204030204" pitchFamily="34" charset="0"/>
                      </a:endParaRP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300" b="0" i="0" u="none" strike="noStrike" dirty="0">
                          <a:solidFill>
                            <a:srgbClr val="000000"/>
                          </a:solidFill>
                          <a:effectLst/>
                          <a:latin typeface="Calibri" panose="020F0502020204030204" pitchFamily="34" charset="0"/>
                        </a:rPr>
                        <a:t>CHMP3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Champion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Athletic Sport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300" b="0" i="0" u="none" strike="noStrike" dirty="0">
                        <a:solidFill>
                          <a:srgbClr val="000000"/>
                        </a:solidFill>
                        <a:effectLst/>
                        <a:latin typeface="Calibri" panose="020F0502020204030204" pitchFamily="34" charset="0"/>
                      </a:endParaRP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300" b="0" i="0" u="none" strike="noStrike" dirty="0">
                          <a:solidFill>
                            <a:srgbClr val="000000"/>
                          </a:solidFill>
                          <a:effectLst/>
                          <a:latin typeface="Calibri" panose="020F0502020204030204" pitchFamily="34" charset="0"/>
                        </a:rPr>
                        <a:t>$7.98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6" name="Content Placeholder 1"/>
          <p:cNvSpPr txBox="1">
            <a:spLocks/>
          </p:cNvSpPr>
          <p:nvPr/>
        </p:nvSpPr>
        <p:spPr bwMode="auto">
          <a:xfrm>
            <a:off x="2286000" y="5760720"/>
            <a:ext cx="10058400" cy="1371600"/>
          </a:xfrm>
          <a:prstGeom prst="rect">
            <a:avLst/>
          </a:prstGeom>
          <a:noFill/>
          <a:ln w="9525">
            <a:noFill/>
            <a:miter lim="800000"/>
            <a:headEnd/>
            <a:tailEnd/>
          </a:ln>
          <a:effectLst/>
        </p:spPr>
        <p:txBody>
          <a:bodyPr vert="horz" wrap="square" lIns="109728" tIns="54864" rIns="109728" bIns="54864"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Calibri"/>
                <a:ea typeface="+mn-ea"/>
                <a:cs typeface="Calibri"/>
              </a:defRPr>
            </a:lvl1pPr>
            <a:lvl2pPr marL="742950" indent="-285750" algn="l" rtl="0" eaLnBrk="1" fontAlgn="base" hangingPunct="1">
              <a:spcBef>
                <a:spcPct val="20000"/>
              </a:spcBef>
              <a:spcAft>
                <a:spcPct val="0"/>
              </a:spcAft>
              <a:buChar char="–"/>
              <a:defRPr sz="2400" b="1">
                <a:solidFill>
                  <a:srgbClr val="080808"/>
                </a:solidFill>
                <a:latin typeface="Calibri"/>
                <a:cs typeface="Calibri"/>
              </a:defRPr>
            </a:lvl2pPr>
            <a:lvl3pPr marL="1143000" indent="-228600" algn="l" rtl="0" eaLnBrk="1" fontAlgn="base" hangingPunct="1">
              <a:spcBef>
                <a:spcPct val="20000"/>
              </a:spcBef>
              <a:spcAft>
                <a:spcPct val="0"/>
              </a:spcAft>
              <a:buChar char="•"/>
              <a:defRPr sz="2400">
                <a:solidFill>
                  <a:srgbClr val="080808"/>
                </a:solidFill>
                <a:latin typeface="Calibri"/>
                <a:cs typeface="Calibri"/>
              </a:defRPr>
            </a:lvl3pPr>
            <a:lvl4pPr marL="1600200" indent="-228600" algn="l" rtl="0" eaLnBrk="1" fontAlgn="base" hangingPunct="1">
              <a:spcBef>
                <a:spcPct val="20000"/>
              </a:spcBef>
              <a:spcAft>
                <a:spcPct val="0"/>
              </a:spcAft>
              <a:buChar char="–"/>
              <a:defRPr sz="2000">
                <a:solidFill>
                  <a:srgbClr val="080808"/>
                </a:solidFill>
                <a:latin typeface="Calibri"/>
                <a:cs typeface="Calibri"/>
              </a:defRPr>
            </a:lvl4pPr>
            <a:lvl5pPr marL="2057400" indent="-228600" algn="l" rtl="0" eaLnBrk="1" fontAlgn="base" hangingPunct="1">
              <a:spcBef>
                <a:spcPct val="20000"/>
              </a:spcBef>
              <a:spcAft>
                <a:spcPct val="0"/>
              </a:spcAft>
              <a:buChar char="»"/>
              <a:defRPr sz="2000">
                <a:solidFill>
                  <a:srgbClr val="080808"/>
                </a:solidFill>
                <a:latin typeface="Calibri"/>
                <a:cs typeface="Calibri"/>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a:lstStyle>
          <a:p>
            <a:r>
              <a:rPr lang="en-US" sz="3360" dirty="0">
                <a:latin typeface="Merriweather Light"/>
              </a:rPr>
              <a:t>Sometimes data is not available, or not applicable</a:t>
            </a:r>
          </a:p>
          <a:p>
            <a:r>
              <a:rPr lang="en-US" sz="3360" dirty="0">
                <a:latin typeface="Merriweather Light"/>
              </a:rPr>
              <a:t>Use (UNK) to mark when </a:t>
            </a:r>
          </a:p>
          <a:p>
            <a:r>
              <a:rPr lang="en-US" sz="3360" dirty="0">
                <a:latin typeface="Merriweather Light"/>
              </a:rPr>
              <a:t>or (N/A) in attribute fields, if applicable</a:t>
            </a:r>
          </a:p>
        </p:txBody>
      </p:sp>
      <p:sp>
        <p:nvSpPr>
          <p:cNvPr id="10" name="Content Placeholder 1"/>
          <p:cNvSpPr txBox="1">
            <a:spLocks/>
          </p:cNvSpPr>
          <p:nvPr/>
        </p:nvSpPr>
        <p:spPr>
          <a:xfrm>
            <a:off x="232228" y="1436914"/>
            <a:ext cx="0" cy="0"/>
          </a:xfrm>
        </p:spPr>
        <p:txBody>
          <a:bodyP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
        <p:nvSpPr>
          <p:cNvPr id="7" name="TextBox 6"/>
          <p:cNvSpPr txBox="1"/>
          <p:nvPr/>
        </p:nvSpPr>
        <p:spPr>
          <a:xfrm>
            <a:off x="699477" y="1524000"/>
            <a:ext cx="12508523" cy="954107"/>
          </a:xfrm>
          <a:prstGeom prst="rect">
            <a:avLst/>
          </a:prstGeom>
          <a:noFill/>
        </p:spPr>
        <p:txBody>
          <a:bodyPr wrap="square" rtlCol="0">
            <a:spAutoFit/>
          </a:bodyPr>
          <a:lstStyle/>
          <a:p>
            <a:pPr marL="0" indent="0">
              <a:buNone/>
            </a:pPr>
            <a:r>
              <a:rPr lang="en-US" sz="2800" dirty="0">
                <a:latin typeface="+mj-lt"/>
              </a:rPr>
              <a:t>For a data set that works well in both Excel and Tableau, </a:t>
            </a:r>
            <a:r>
              <a:rPr lang="en-US" sz="2800" dirty="0" smtClean="0">
                <a:latin typeface="+mj-lt"/>
              </a:rPr>
              <a:t>create </a:t>
            </a:r>
            <a:r>
              <a:rPr lang="en-US" sz="2800" dirty="0">
                <a:latin typeface="+mj-lt"/>
              </a:rPr>
              <a:t>a single table that contains all the attributes and measures to analyze</a:t>
            </a:r>
            <a:r>
              <a:rPr lang="en-US" sz="2800" dirty="0" smtClean="0">
                <a:latin typeface="+mj-lt"/>
              </a:rPr>
              <a:t>…</a:t>
            </a:r>
            <a:endParaRPr lang="en-US" sz="2800" dirty="0">
              <a:latin typeface="+mj-lt"/>
            </a:endParaRPr>
          </a:p>
        </p:txBody>
      </p:sp>
    </p:spTree>
    <p:extLst>
      <p:ext uri="{BB962C8B-B14F-4D97-AF65-F5344CB8AC3E}">
        <p14:creationId xmlns:p14="http://schemas.microsoft.com/office/powerpoint/2010/main" val="1357327062"/>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simplify</a:t>
            </a:r>
          </a:p>
        </p:txBody>
      </p:sp>
      <p:sp>
        <p:nvSpPr>
          <p:cNvPr id="2" name="Content Placeholder 1"/>
          <p:cNvSpPr>
            <a:spLocks noGrp="1"/>
          </p:cNvSpPr>
          <p:nvPr>
            <p:ph idx="4294967295"/>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68778493"/>
              </p:ext>
            </p:extLst>
          </p:nvPr>
        </p:nvGraphicFramePr>
        <p:xfrm>
          <a:off x="2286002" y="2834640"/>
          <a:ext cx="10058399" cy="2743198"/>
        </p:xfrm>
        <a:graphic>
          <a:graphicData uri="http://schemas.openxmlformats.org/drawingml/2006/table">
            <a:tbl>
              <a:tblPr/>
              <a:tblGrid>
                <a:gridCol w="615036">
                  <a:extLst>
                    <a:ext uri="{9D8B030D-6E8A-4147-A177-3AD203B41FA5}">
                      <a16:colId xmlns:a16="http://schemas.microsoft.com/office/drawing/2014/main" xmlns="" val="20000"/>
                    </a:ext>
                  </a:extLst>
                </a:gridCol>
                <a:gridCol w="871301">
                  <a:extLst>
                    <a:ext uri="{9D8B030D-6E8A-4147-A177-3AD203B41FA5}">
                      <a16:colId xmlns:a16="http://schemas.microsoft.com/office/drawing/2014/main" xmlns="" val="20001"/>
                    </a:ext>
                  </a:extLst>
                </a:gridCol>
                <a:gridCol w="1127566">
                  <a:extLst>
                    <a:ext uri="{9D8B030D-6E8A-4147-A177-3AD203B41FA5}">
                      <a16:colId xmlns:a16="http://schemas.microsoft.com/office/drawing/2014/main" xmlns="" val="20002"/>
                    </a:ext>
                  </a:extLst>
                </a:gridCol>
                <a:gridCol w="576596">
                  <a:extLst>
                    <a:ext uri="{9D8B030D-6E8A-4147-A177-3AD203B41FA5}">
                      <a16:colId xmlns:a16="http://schemas.microsoft.com/office/drawing/2014/main" xmlns="" val="20003"/>
                    </a:ext>
                  </a:extLst>
                </a:gridCol>
                <a:gridCol w="691915">
                  <a:extLst>
                    <a:ext uri="{9D8B030D-6E8A-4147-A177-3AD203B41FA5}">
                      <a16:colId xmlns:a16="http://schemas.microsoft.com/office/drawing/2014/main" xmlns="" val="20004"/>
                    </a:ext>
                  </a:extLst>
                </a:gridCol>
                <a:gridCol w="755981">
                  <a:extLst>
                    <a:ext uri="{9D8B030D-6E8A-4147-A177-3AD203B41FA5}">
                      <a16:colId xmlns:a16="http://schemas.microsoft.com/office/drawing/2014/main" xmlns="" val="20005"/>
                    </a:ext>
                  </a:extLst>
                </a:gridCol>
                <a:gridCol w="1255699">
                  <a:extLst>
                    <a:ext uri="{9D8B030D-6E8A-4147-A177-3AD203B41FA5}">
                      <a16:colId xmlns:a16="http://schemas.microsoft.com/office/drawing/2014/main" xmlns="" val="20006"/>
                    </a:ext>
                  </a:extLst>
                </a:gridCol>
                <a:gridCol w="1153192">
                  <a:extLst>
                    <a:ext uri="{9D8B030D-6E8A-4147-A177-3AD203B41FA5}">
                      <a16:colId xmlns:a16="http://schemas.microsoft.com/office/drawing/2014/main" xmlns="" val="20007"/>
                    </a:ext>
                  </a:extLst>
                </a:gridCol>
                <a:gridCol w="627848">
                  <a:extLst>
                    <a:ext uri="{9D8B030D-6E8A-4147-A177-3AD203B41FA5}">
                      <a16:colId xmlns:a16="http://schemas.microsoft.com/office/drawing/2014/main" xmlns="" val="20008"/>
                    </a:ext>
                  </a:extLst>
                </a:gridCol>
                <a:gridCol w="1076314">
                  <a:extLst>
                    <a:ext uri="{9D8B030D-6E8A-4147-A177-3AD203B41FA5}">
                      <a16:colId xmlns:a16="http://schemas.microsoft.com/office/drawing/2014/main" xmlns="" val="20009"/>
                    </a:ext>
                  </a:extLst>
                </a:gridCol>
                <a:gridCol w="691915">
                  <a:extLst>
                    <a:ext uri="{9D8B030D-6E8A-4147-A177-3AD203B41FA5}">
                      <a16:colId xmlns:a16="http://schemas.microsoft.com/office/drawing/2014/main" xmlns="" val="20010"/>
                    </a:ext>
                  </a:extLst>
                </a:gridCol>
                <a:gridCol w="615036">
                  <a:extLst>
                    <a:ext uri="{9D8B030D-6E8A-4147-A177-3AD203B41FA5}">
                      <a16:colId xmlns:a16="http://schemas.microsoft.com/office/drawing/2014/main" xmlns="" val="20011"/>
                    </a:ext>
                  </a:extLst>
                </a:gridCol>
              </a:tblGrid>
              <a:tr h="441601">
                <a:tc>
                  <a:txBody>
                    <a:bodyPr/>
                    <a:lstStyle/>
                    <a:p>
                      <a:pPr algn="l" fontAlgn="b"/>
                      <a:r>
                        <a:rPr lang="en-US" sz="1300" b="0" i="0" u="none" strike="noStrike" dirty="0">
                          <a:solidFill>
                            <a:srgbClr val="000000"/>
                          </a:solidFill>
                          <a:effectLst/>
                          <a:latin typeface="Calibri" panose="020F0502020204030204" pitchFamily="34" charset="0"/>
                        </a:rPr>
                        <a:t>Date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CustomerID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CustomerName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OrderID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Category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ProductID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ProductName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AgentID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AgentName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Price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Quantity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5733">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23094A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Byers, Alotta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Shoes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NIKE1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Nike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Runners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$79.95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55733">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23094A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Byers, Alotta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FOL3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Fruit of the Loom</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Kneehighs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55733">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34234B</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Franks, George</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Belts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BELT1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Housebrand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41" Belt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$16.95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55733">
                <a:tc>
                  <a:txBody>
                    <a:bodyPr/>
                    <a:lstStyle/>
                    <a:p>
                      <a:pPr algn="r" fontAlgn="b"/>
                      <a:r>
                        <a:rPr lang="en-US" sz="1300" b="0" i="0" u="none" strike="noStrike" dirty="0">
                          <a:solidFill>
                            <a:srgbClr val="000000"/>
                          </a:solidFill>
                          <a:effectLst/>
                          <a:latin typeface="Calibri" panose="020F0502020204030204" pitchFamily="34" charset="0"/>
                        </a:rPr>
                        <a:t>2/1/12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23327Q</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Smith, Jon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Shoes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ADID8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Adidas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Supersport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Pay, Freda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$68.99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55733">
                <a:tc>
                  <a:txBody>
                    <a:bodyPr/>
                    <a:lstStyle/>
                    <a:p>
                      <a:pPr algn="r" fontAlgn="b"/>
                      <a:r>
                        <a:rPr lang="en-US" sz="1300" b="0" i="0" u="none" strike="noStrike" dirty="0">
                          <a:solidFill>
                            <a:srgbClr val="000000"/>
                          </a:solidFill>
                          <a:effectLst/>
                          <a:latin typeface="Calibri" panose="020F0502020204030204" pitchFamily="34" charset="0"/>
                        </a:rPr>
                        <a:t>2/2/12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Socks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FOL3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Fruit of the Loom</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Anglehighs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Merkle,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55733">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Sandals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KEEN7</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Desert Walker</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err="1">
                          <a:solidFill>
                            <a:srgbClr val="000000"/>
                          </a:solidFill>
                          <a:effectLst/>
                          <a:latin typeface="Calibri" panose="020F0502020204030204" pitchFamily="34" charset="0"/>
                        </a:rPr>
                        <a:t>Merkle</a:t>
                      </a:r>
                      <a:r>
                        <a:rPr lang="en-US" sz="1300" b="0" i="0" u="none" strike="noStrike" dirty="0">
                          <a:solidFill>
                            <a:srgbClr val="000000"/>
                          </a:solidFill>
                          <a:effectLst/>
                          <a:latin typeface="Calibri" panose="020F0502020204030204" pitchFamily="34" charset="0"/>
                        </a:rPr>
                        <a:t>,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$82.98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55733">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34634A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Fields, Mary</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Sandals</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Keen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Night Runner</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err="1">
                          <a:solidFill>
                            <a:srgbClr val="000000"/>
                          </a:solidFill>
                          <a:effectLst/>
                          <a:latin typeface="Calibri" panose="020F0502020204030204" pitchFamily="34" charset="0"/>
                        </a:rPr>
                        <a:t>Merkle</a:t>
                      </a:r>
                      <a:r>
                        <a:rPr lang="en-US" sz="1300" b="0" i="0" u="none" strike="noStrike" dirty="0">
                          <a:solidFill>
                            <a:srgbClr val="000000"/>
                          </a:solidFill>
                          <a:effectLst/>
                          <a:latin typeface="Calibri" panose="020F0502020204030204" pitchFamily="34" charset="0"/>
                        </a:rPr>
                        <a:t>, Fred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$69.98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55733">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67657T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Geld, Reginald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5</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300" b="0" i="0" u="none" strike="noStrike" dirty="0">
                          <a:solidFill>
                            <a:srgbClr val="000000"/>
                          </a:solidFill>
                          <a:effectLst/>
                          <a:latin typeface="Calibri" panose="020F0502020204030204" pitchFamily="34" charset="0"/>
                        </a:rPr>
                        <a:t>TIE8</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Housebrand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Yellow Polkadot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(UNK)</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300" b="0" i="0" u="none" strike="noStrike" dirty="0">
                          <a:solidFill>
                            <a:srgbClr val="000000"/>
                          </a:solidFill>
                          <a:effectLst/>
                          <a:latin typeface="Calibri" panose="020F0502020204030204" pitchFamily="34" charset="0"/>
                        </a:rPr>
                        <a:t>$22.79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55733">
                <a:tc>
                  <a:txBody>
                    <a:bodyPr/>
                    <a:lstStyle/>
                    <a:p>
                      <a:pPr algn="r" fontAlgn="b"/>
                      <a:r>
                        <a:rPr lang="en-US" sz="1300" b="0" i="0" u="none" strike="noStrike" dirty="0">
                          <a:solidFill>
                            <a:srgbClr val="000000"/>
                          </a:solidFill>
                          <a:effectLst/>
                          <a:latin typeface="Calibri" panose="020F0502020204030204" pitchFamily="34" charset="0"/>
                        </a:rPr>
                        <a:t>2/3/12</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34543A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Turner, Rod</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6</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(N/A)</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300" b="0" i="0" u="none" strike="noStrike" dirty="0">
                          <a:solidFill>
                            <a:srgbClr val="000000"/>
                          </a:solidFill>
                          <a:effectLst/>
                          <a:latin typeface="Calibri" panose="020F0502020204030204" pitchFamily="34" charset="0"/>
                        </a:rPr>
                        <a:t>CHMP3</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Champion</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Athletic Sport</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101</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300" b="0" i="0" u="none" strike="noStrike" dirty="0">
                          <a:solidFill>
                            <a:srgbClr val="000000"/>
                          </a:solidFill>
                          <a:effectLst/>
                          <a:latin typeface="Calibri" panose="020F0502020204030204" pitchFamily="34" charset="0"/>
                        </a:rPr>
                        <a:t>(UNK)</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300" b="0" i="0" u="none" strike="noStrike" dirty="0">
                          <a:solidFill>
                            <a:srgbClr val="000000"/>
                          </a:solidFill>
                          <a:effectLst/>
                          <a:latin typeface="Calibri" panose="020F0502020204030204" pitchFamily="34" charset="0"/>
                        </a:rPr>
                        <a:t>$7.98 </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300" b="0" i="0" u="none" strike="noStrike" dirty="0">
                          <a:solidFill>
                            <a:srgbClr val="000000"/>
                          </a:solidFill>
                          <a:effectLst/>
                          <a:latin typeface="Calibri" panose="020F0502020204030204" pitchFamily="34" charset="0"/>
                        </a:rPr>
                        <a:t>4</a:t>
                      </a:r>
                    </a:p>
                  </a:txBody>
                  <a:tcPr marL="11532" marR="11532" marT="1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6" name="Content Placeholder 1"/>
          <p:cNvSpPr txBox="1">
            <a:spLocks/>
          </p:cNvSpPr>
          <p:nvPr/>
        </p:nvSpPr>
        <p:spPr bwMode="auto">
          <a:xfrm>
            <a:off x="2286000" y="5760720"/>
            <a:ext cx="10058400" cy="1371600"/>
          </a:xfrm>
          <a:prstGeom prst="rect">
            <a:avLst/>
          </a:prstGeom>
          <a:noFill/>
          <a:ln w="9525">
            <a:noFill/>
            <a:miter lim="800000"/>
            <a:headEnd/>
            <a:tailEnd/>
          </a:ln>
          <a:effectLst/>
        </p:spPr>
        <p:txBody>
          <a:bodyPr vert="horz" wrap="square" lIns="109728" tIns="54864" rIns="109728" bIns="54864"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Calibri"/>
                <a:ea typeface="+mn-ea"/>
                <a:cs typeface="Calibri"/>
              </a:defRPr>
            </a:lvl1pPr>
            <a:lvl2pPr marL="742950" indent="-285750" algn="l" rtl="0" eaLnBrk="1" fontAlgn="base" hangingPunct="1">
              <a:spcBef>
                <a:spcPct val="20000"/>
              </a:spcBef>
              <a:spcAft>
                <a:spcPct val="0"/>
              </a:spcAft>
              <a:buChar char="–"/>
              <a:defRPr sz="2400" b="1">
                <a:solidFill>
                  <a:srgbClr val="080808"/>
                </a:solidFill>
                <a:latin typeface="Calibri"/>
                <a:cs typeface="Calibri"/>
              </a:defRPr>
            </a:lvl2pPr>
            <a:lvl3pPr marL="1143000" indent="-228600" algn="l" rtl="0" eaLnBrk="1" fontAlgn="base" hangingPunct="1">
              <a:spcBef>
                <a:spcPct val="20000"/>
              </a:spcBef>
              <a:spcAft>
                <a:spcPct val="0"/>
              </a:spcAft>
              <a:buChar char="•"/>
              <a:defRPr sz="2400">
                <a:solidFill>
                  <a:srgbClr val="080808"/>
                </a:solidFill>
                <a:latin typeface="Calibri"/>
                <a:cs typeface="Calibri"/>
              </a:defRPr>
            </a:lvl3pPr>
            <a:lvl4pPr marL="1600200" indent="-228600" algn="l" rtl="0" eaLnBrk="1" fontAlgn="base" hangingPunct="1">
              <a:spcBef>
                <a:spcPct val="20000"/>
              </a:spcBef>
              <a:spcAft>
                <a:spcPct val="0"/>
              </a:spcAft>
              <a:buChar char="–"/>
              <a:defRPr sz="2000">
                <a:solidFill>
                  <a:srgbClr val="080808"/>
                </a:solidFill>
                <a:latin typeface="Calibri"/>
                <a:cs typeface="Calibri"/>
              </a:defRPr>
            </a:lvl4pPr>
            <a:lvl5pPr marL="2057400" indent="-228600" algn="l" rtl="0" eaLnBrk="1" fontAlgn="base" hangingPunct="1">
              <a:spcBef>
                <a:spcPct val="20000"/>
              </a:spcBef>
              <a:spcAft>
                <a:spcPct val="0"/>
              </a:spcAft>
              <a:buChar char="»"/>
              <a:defRPr sz="2000">
                <a:solidFill>
                  <a:srgbClr val="080808"/>
                </a:solidFill>
                <a:latin typeface="Calibri"/>
                <a:cs typeface="Calibri"/>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a:lstStyle>
          <a:p>
            <a:r>
              <a:rPr lang="en-US" sz="3360" dirty="0">
                <a:latin typeface="Merriweather Light"/>
              </a:rPr>
              <a:t>Sometimes data is not available, or not applicable</a:t>
            </a:r>
          </a:p>
          <a:p>
            <a:r>
              <a:rPr lang="en-US" sz="3360" dirty="0">
                <a:latin typeface="Merriweather Light"/>
              </a:rPr>
              <a:t>Use (UNK) to mark when </a:t>
            </a:r>
          </a:p>
          <a:p>
            <a:r>
              <a:rPr lang="en-US" sz="3360" dirty="0">
                <a:latin typeface="Merriweather Light"/>
              </a:rPr>
              <a:t>or (N/A) in attribute fields, if applicable</a:t>
            </a:r>
          </a:p>
        </p:txBody>
      </p:sp>
      <p:sp>
        <p:nvSpPr>
          <p:cNvPr id="8" name="Content Placeholder 1"/>
          <p:cNvSpPr txBox="1">
            <a:spLocks/>
          </p:cNvSpPr>
          <p:nvPr/>
        </p:nvSpPr>
        <p:spPr>
          <a:xfrm>
            <a:off x="232228" y="1436914"/>
            <a:ext cx="0" cy="0"/>
          </a:xfrm>
        </p:spPr>
        <p:txBody>
          <a:bodyP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
        <p:nvSpPr>
          <p:cNvPr id="9" name="TextBox 8"/>
          <p:cNvSpPr txBox="1"/>
          <p:nvPr/>
        </p:nvSpPr>
        <p:spPr>
          <a:xfrm>
            <a:off x="699477" y="1524000"/>
            <a:ext cx="12508523" cy="954107"/>
          </a:xfrm>
          <a:prstGeom prst="rect">
            <a:avLst/>
          </a:prstGeom>
          <a:noFill/>
        </p:spPr>
        <p:txBody>
          <a:bodyPr wrap="square" rtlCol="0">
            <a:spAutoFit/>
          </a:bodyPr>
          <a:lstStyle/>
          <a:p>
            <a:pPr marL="0" indent="0">
              <a:buNone/>
            </a:pPr>
            <a:r>
              <a:rPr lang="en-US" sz="2800" dirty="0">
                <a:latin typeface="+mj-lt"/>
              </a:rPr>
              <a:t>For a data set that works well in both Excel and Tableau, </a:t>
            </a:r>
            <a:r>
              <a:rPr lang="en-US" sz="2800" dirty="0" smtClean="0">
                <a:latin typeface="+mj-lt"/>
              </a:rPr>
              <a:t>create </a:t>
            </a:r>
            <a:r>
              <a:rPr lang="en-US" sz="2800" dirty="0">
                <a:latin typeface="+mj-lt"/>
              </a:rPr>
              <a:t>a single table that contains all the attributes and measures to analyze</a:t>
            </a:r>
            <a:r>
              <a:rPr lang="en-US" sz="2800" dirty="0" smtClean="0">
                <a:latin typeface="+mj-lt"/>
              </a:rPr>
              <a:t>…</a:t>
            </a:r>
            <a:endParaRPr lang="en-US" sz="2800" dirty="0">
              <a:latin typeface="+mj-lt"/>
            </a:endParaRPr>
          </a:p>
        </p:txBody>
      </p:sp>
    </p:spTree>
    <p:extLst>
      <p:ext uri="{BB962C8B-B14F-4D97-AF65-F5344CB8AC3E}">
        <p14:creationId xmlns:p14="http://schemas.microsoft.com/office/powerpoint/2010/main" val="2956055090"/>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0168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10563" y="2834292"/>
            <a:ext cx="13245156" cy="441659"/>
          </a:xfrm>
        </p:spPr>
        <p:txBody>
          <a:bodyPr/>
          <a:lstStyle/>
          <a:p>
            <a:r>
              <a:rPr lang="en-US" sz="3500" i="1" dirty="0">
                <a:latin typeface="+mn-lt"/>
              </a:rPr>
              <a:t>Why do we care about data quality in this class?</a:t>
            </a:r>
          </a:p>
        </p:txBody>
      </p:sp>
      <p:sp>
        <p:nvSpPr>
          <p:cNvPr id="3" name="Title 2"/>
          <p:cNvSpPr>
            <a:spLocks noGrp="1"/>
          </p:cNvSpPr>
          <p:nvPr>
            <p:ph type="title" idx="4294967295"/>
          </p:nvPr>
        </p:nvSpPr>
        <p:spPr>
          <a:xfrm>
            <a:off x="410563" y="2002302"/>
            <a:ext cx="9132887" cy="681038"/>
          </a:xfrm>
        </p:spPr>
        <p:txBody>
          <a:bodyPr/>
          <a:lstStyle/>
          <a:p>
            <a:r>
              <a:rPr lang="en-US" sz="5400" dirty="0"/>
              <a:t>Data Quality</a:t>
            </a:r>
          </a:p>
        </p:txBody>
      </p:sp>
    </p:spTree>
    <p:extLst>
      <p:ext uri="{BB962C8B-B14F-4D97-AF65-F5344CB8AC3E}">
        <p14:creationId xmlns:p14="http://schemas.microsoft.com/office/powerpoint/2010/main" val="863338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idx="4294967295"/>
          </p:nvPr>
        </p:nvSpPr>
        <p:spPr>
          <a:xfrm>
            <a:off x="2239963" y="216429"/>
            <a:ext cx="10150475" cy="554037"/>
          </a:xfrm>
        </p:spPr>
        <p:txBody>
          <a:bodyPr/>
          <a:lstStyle/>
          <a:p>
            <a:pPr algn="ctr"/>
            <a:r>
              <a:rPr lang="en-US" dirty="0"/>
              <a:t>Be Vigilant: Question the Data</a:t>
            </a:r>
            <a:endParaRPr lang="uk-UA" b="0" dirty="0"/>
          </a:p>
        </p:txBody>
      </p:sp>
      <p:pic>
        <p:nvPicPr>
          <p:cNvPr id="5" name="Picture 4"/>
          <p:cNvPicPr>
            <a:picLocks noChangeAspect="1"/>
          </p:cNvPicPr>
          <p:nvPr/>
        </p:nvPicPr>
        <p:blipFill>
          <a:blip r:embed="rId3"/>
          <a:stretch>
            <a:fillRect/>
          </a:stretch>
        </p:blipFill>
        <p:spPr>
          <a:xfrm>
            <a:off x="4142936" y="1006099"/>
            <a:ext cx="6344528" cy="7146062"/>
          </a:xfrm>
          <a:prstGeom prst="rect">
            <a:avLst/>
          </a:prstGeom>
          <a:ln>
            <a:solidFill>
              <a:schemeClr val="tx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5280167"/>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Quality Challenge! </a:t>
            </a:r>
            <a:endParaRPr lang="en-US" b="0" dirty="0"/>
          </a:p>
        </p:txBody>
      </p:sp>
      <p:sp>
        <p:nvSpPr>
          <p:cNvPr id="3" name="Content Placeholder 2"/>
          <p:cNvSpPr>
            <a:spLocks noGrp="1"/>
          </p:cNvSpPr>
          <p:nvPr>
            <p:ph type="body" sz="quarter" idx="10"/>
          </p:nvPr>
        </p:nvSpPr>
        <p:spPr>
          <a:xfrm>
            <a:off x="731520" y="1814733"/>
            <a:ext cx="13167360" cy="5431156"/>
          </a:xfrm>
        </p:spPr>
        <p:txBody>
          <a:bodyPr>
            <a:normAutofit/>
          </a:bodyPr>
          <a:lstStyle/>
          <a:p>
            <a:pPr marL="0" indent="0">
              <a:spcBef>
                <a:spcPts val="720"/>
              </a:spcBef>
              <a:spcAft>
                <a:spcPts val="720"/>
              </a:spcAft>
              <a:buNone/>
            </a:pPr>
            <a:r>
              <a:rPr lang="en-US" sz="3200" dirty="0"/>
              <a:t>The </a:t>
            </a:r>
            <a:r>
              <a:rPr lang="en-US" sz="3200" b="1" dirty="0"/>
              <a:t>cost of bad data </a:t>
            </a:r>
            <a:r>
              <a:rPr lang="en-US" sz="3200" dirty="0"/>
              <a:t>exceeds $600B for US businesses annually</a:t>
            </a:r>
          </a:p>
          <a:p>
            <a:pPr>
              <a:spcBef>
                <a:spcPts val="720"/>
              </a:spcBef>
              <a:spcAft>
                <a:spcPts val="720"/>
              </a:spcAft>
            </a:pPr>
            <a:r>
              <a:rPr lang="en-US" sz="2400" dirty="0"/>
              <a:t>Nearly 50% say </a:t>
            </a:r>
            <a:r>
              <a:rPr lang="en-US" sz="2400" b="1" dirty="0"/>
              <a:t>data quality is the greatest barrier</a:t>
            </a:r>
            <a:r>
              <a:rPr lang="en-US" sz="2400" dirty="0"/>
              <a:t> to realizing value from business analytics</a:t>
            </a:r>
          </a:p>
          <a:p>
            <a:pPr>
              <a:spcBef>
                <a:spcPts val="720"/>
              </a:spcBef>
              <a:spcAft>
                <a:spcPts val="720"/>
              </a:spcAft>
            </a:pPr>
            <a:r>
              <a:rPr lang="en-US" sz="2400" dirty="0"/>
              <a:t>Poor data </a:t>
            </a:r>
            <a:r>
              <a:rPr lang="en-US" sz="2400" dirty="0" smtClean="0"/>
              <a:t>has been </a:t>
            </a:r>
            <a:r>
              <a:rPr lang="en-US" sz="2400" dirty="0"/>
              <a:t>cited as the number one reason for </a:t>
            </a:r>
            <a:r>
              <a:rPr lang="en-US" sz="2400" b="1" dirty="0"/>
              <a:t>project overruns</a:t>
            </a:r>
            <a:endParaRPr lang="en-US" sz="2400" dirty="0"/>
          </a:p>
          <a:p>
            <a:pPr>
              <a:spcBef>
                <a:spcPts val="720"/>
              </a:spcBef>
              <a:spcAft>
                <a:spcPts val="720"/>
              </a:spcAft>
            </a:pPr>
            <a:r>
              <a:rPr lang="en-US" sz="2400" dirty="0"/>
              <a:t>For a medium sized Fortune 1000 company, a 10% increase in</a:t>
            </a:r>
            <a:br>
              <a:rPr lang="en-US" sz="2400" dirty="0"/>
            </a:br>
            <a:r>
              <a:rPr lang="en-US" sz="2400" b="1" dirty="0"/>
              <a:t>data usability would increase revenue</a:t>
            </a:r>
            <a:r>
              <a:rPr lang="en-US" sz="2400" dirty="0"/>
              <a:t> by $2B</a:t>
            </a:r>
          </a:p>
        </p:txBody>
      </p:sp>
      <p:sp>
        <p:nvSpPr>
          <p:cNvPr id="5" name="TextBox 4"/>
          <p:cNvSpPr txBox="1"/>
          <p:nvPr/>
        </p:nvSpPr>
        <p:spPr>
          <a:xfrm>
            <a:off x="1395046" y="7908003"/>
            <a:ext cx="10791092" cy="295466"/>
          </a:xfrm>
          <a:prstGeom prst="rect">
            <a:avLst/>
          </a:prstGeom>
          <a:noFill/>
        </p:spPr>
        <p:txBody>
          <a:bodyPr wrap="square" rtlCol="0">
            <a:spAutoFit/>
          </a:bodyPr>
          <a:lstStyle/>
          <a:p>
            <a:pPr algn="r"/>
            <a:r>
              <a:rPr lang="en-US" sz="1320" dirty="0">
                <a:solidFill>
                  <a:schemeClr val="bg1">
                    <a:lumMod val="65000"/>
                  </a:schemeClr>
                </a:solidFill>
                <a:latin typeface="Merriweather Light"/>
                <a:cs typeface="Calibri"/>
              </a:rPr>
              <a:t>Source: https://www2.deloitte.com/content/dam/Deloitte/xe/Documents/technology/dme_tech_are_you_a_data_driven_organization.pdf</a:t>
            </a:r>
          </a:p>
        </p:txBody>
      </p:sp>
      <p:grpSp>
        <p:nvGrpSpPr>
          <p:cNvPr id="4" name="Group 3"/>
          <p:cNvGrpSpPr/>
          <p:nvPr/>
        </p:nvGrpSpPr>
        <p:grpSpPr>
          <a:xfrm>
            <a:off x="3201336" y="4934716"/>
            <a:ext cx="6321792" cy="3160896"/>
            <a:chOff x="3201336" y="4489242"/>
            <a:chExt cx="6321792" cy="3160896"/>
          </a:xfrm>
        </p:grpSpPr>
        <p:pic>
          <p:nvPicPr>
            <p:cNvPr id="2052" name="Picture 4" descr="EAF5EA67-121F-47FB-9FD4-B6121A888DF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01336" y="4489242"/>
              <a:ext cx="6321792" cy="3160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p:nvPr/>
          </p:nvSpPr>
          <p:spPr>
            <a:xfrm>
              <a:off x="5881605" y="5295690"/>
              <a:ext cx="1173343" cy="387798"/>
            </a:xfrm>
            <a:prstGeom prst="rect">
              <a:avLst/>
            </a:prstGeom>
            <a:noFill/>
          </p:spPr>
          <p:txBody>
            <a:bodyPr wrap="square" rtlCol="0">
              <a:spAutoFit/>
            </a:bodyPr>
            <a:lstStyle/>
            <a:p>
              <a:pPr algn="ctr"/>
              <a:r>
                <a:rPr lang="en-US" sz="1920" b="1" dirty="0">
                  <a:solidFill>
                    <a:schemeClr val="bg1"/>
                  </a:solidFill>
                  <a:latin typeface="BentonSans Book"/>
                </a:rPr>
                <a:t>Quality</a:t>
              </a:r>
            </a:p>
          </p:txBody>
        </p:sp>
        <p:sp>
          <p:nvSpPr>
            <p:cNvPr id="14" name="TextBox 13"/>
            <p:cNvSpPr txBox="1"/>
            <p:nvPr/>
          </p:nvSpPr>
          <p:spPr>
            <a:xfrm>
              <a:off x="5620664" y="6013023"/>
              <a:ext cx="1525724" cy="387798"/>
            </a:xfrm>
            <a:prstGeom prst="rect">
              <a:avLst/>
            </a:prstGeom>
            <a:noFill/>
          </p:spPr>
          <p:txBody>
            <a:bodyPr wrap="square" rtlCol="0">
              <a:spAutoFit/>
            </a:bodyPr>
            <a:lstStyle/>
            <a:p>
              <a:pPr algn="ctr"/>
              <a:r>
                <a:rPr lang="en-US" sz="1920" b="1" dirty="0">
                  <a:solidFill>
                    <a:schemeClr val="bg1"/>
                  </a:solidFill>
                  <a:latin typeface="BentonSans Book"/>
                </a:rPr>
                <a:t>Efficiency</a:t>
              </a:r>
            </a:p>
          </p:txBody>
        </p:sp>
        <p:sp>
          <p:nvSpPr>
            <p:cNvPr id="15" name="TextBox 14"/>
            <p:cNvSpPr txBox="1"/>
            <p:nvPr/>
          </p:nvSpPr>
          <p:spPr>
            <a:xfrm>
              <a:off x="6362232" y="5681892"/>
              <a:ext cx="1301696" cy="387798"/>
            </a:xfrm>
            <a:prstGeom prst="rect">
              <a:avLst/>
            </a:prstGeom>
            <a:noFill/>
          </p:spPr>
          <p:txBody>
            <a:bodyPr wrap="square" rtlCol="0">
              <a:spAutoFit/>
            </a:bodyPr>
            <a:lstStyle/>
            <a:p>
              <a:pPr algn="ctr"/>
              <a:r>
                <a:rPr lang="en-US" sz="1920" b="1" dirty="0">
                  <a:solidFill>
                    <a:schemeClr val="bg1"/>
                  </a:solidFill>
                  <a:latin typeface="BentonSans Book"/>
                </a:rPr>
                <a:t>Service</a:t>
              </a:r>
            </a:p>
          </p:txBody>
        </p:sp>
        <p:sp>
          <p:nvSpPr>
            <p:cNvPr id="16" name="TextBox 15"/>
            <p:cNvSpPr txBox="1"/>
            <p:nvPr/>
          </p:nvSpPr>
          <p:spPr>
            <a:xfrm>
              <a:off x="4700802" y="5681892"/>
              <a:ext cx="1439746" cy="387798"/>
            </a:xfrm>
            <a:prstGeom prst="rect">
              <a:avLst/>
            </a:prstGeom>
            <a:noFill/>
          </p:spPr>
          <p:txBody>
            <a:bodyPr wrap="square" rtlCol="0">
              <a:spAutoFit/>
            </a:bodyPr>
            <a:lstStyle/>
            <a:p>
              <a:pPr algn="ctr"/>
              <a:r>
                <a:rPr lang="en-US" sz="1920" b="1" dirty="0">
                  <a:solidFill>
                    <a:schemeClr val="bg1"/>
                  </a:solidFill>
                  <a:latin typeface="BentonSans Book"/>
                </a:rPr>
                <a:t>Reliability</a:t>
              </a:r>
            </a:p>
          </p:txBody>
        </p:sp>
      </p:grpSp>
    </p:spTree>
    <p:extLst>
      <p:ext uri="{BB962C8B-B14F-4D97-AF65-F5344CB8AC3E}">
        <p14:creationId xmlns:p14="http://schemas.microsoft.com/office/powerpoint/2010/main" val="1232415153"/>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05244" y="3263704"/>
            <a:ext cx="11495330" cy="1346202"/>
          </a:xfrm>
        </p:spPr>
        <p:txBody>
          <a:bodyPr/>
          <a:lstStyle/>
          <a:p>
            <a:pPr algn="ctr"/>
            <a:r>
              <a:rPr lang="en-US" dirty="0" smtClean="0"/>
              <a:t>Good </a:t>
            </a:r>
            <a:r>
              <a:rPr lang="en-US" dirty="0"/>
              <a:t>data is clean, relevant, trusted, and can be leveraged</a:t>
            </a:r>
            <a:r>
              <a:rPr lang="en-US" dirty="0" smtClean="0"/>
              <a:t>.</a:t>
            </a:r>
            <a:endParaRPr lang="en-US" dirty="0"/>
          </a:p>
        </p:txBody>
      </p:sp>
    </p:spTree>
    <p:extLst>
      <p:ext uri="{BB962C8B-B14F-4D97-AF65-F5344CB8AC3E}">
        <p14:creationId xmlns:p14="http://schemas.microsoft.com/office/powerpoint/2010/main" val="3797359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336807"/>
            <a:ext cx="8778875" cy="554037"/>
          </a:xfrm>
        </p:spPr>
        <p:txBody>
          <a:bodyPr/>
          <a:lstStyle/>
          <a:p>
            <a:r>
              <a:rPr lang="en-US" dirty="0">
                <a:solidFill>
                  <a:schemeClr val="tx1"/>
                </a:solidFill>
              </a:rPr>
              <a:t>The Data Quality Challenge! </a:t>
            </a:r>
            <a:endParaRPr lang="en-US" b="0" dirty="0">
              <a:solidFill>
                <a:schemeClr val="tx1"/>
              </a:solidFill>
            </a:endParaRPr>
          </a:p>
        </p:txBody>
      </p:sp>
      <p:graphicFrame>
        <p:nvGraphicFramePr>
          <p:cNvPr id="17" name="Table 16"/>
          <p:cNvGraphicFramePr>
            <a:graphicFrameLocks noGrp="1"/>
          </p:cNvGraphicFramePr>
          <p:nvPr>
            <p:extLst/>
          </p:nvPr>
        </p:nvGraphicFramePr>
        <p:xfrm>
          <a:off x="2375891" y="1901895"/>
          <a:ext cx="9899784" cy="1372002"/>
        </p:xfrm>
        <a:graphic>
          <a:graphicData uri="http://schemas.openxmlformats.org/drawingml/2006/table">
            <a:tbl>
              <a:tblPr firstRow="1" bandRow="1">
                <a:tableStyleId>{1E171933-4619-4E11-9A3F-F7608DF75F80}</a:tableStyleId>
              </a:tblPr>
              <a:tblGrid>
                <a:gridCol w="2266462">
                  <a:extLst>
                    <a:ext uri="{9D8B030D-6E8A-4147-A177-3AD203B41FA5}">
                      <a16:colId xmlns:a16="http://schemas.microsoft.com/office/drawing/2014/main" xmlns="" val="20000"/>
                    </a:ext>
                  </a:extLst>
                </a:gridCol>
                <a:gridCol w="2266462">
                  <a:extLst>
                    <a:ext uri="{9D8B030D-6E8A-4147-A177-3AD203B41FA5}">
                      <a16:colId xmlns:a16="http://schemas.microsoft.com/office/drawing/2014/main" xmlns="" val="20001"/>
                    </a:ext>
                  </a:extLst>
                </a:gridCol>
                <a:gridCol w="2266462">
                  <a:extLst>
                    <a:ext uri="{9D8B030D-6E8A-4147-A177-3AD203B41FA5}">
                      <a16:colId xmlns:a16="http://schemas.microsoft.com/office/drawing/2014/main" xmlns="" val="20002"/>
                    </a:ext>
                  </a:extLst>
                </a:gridCol>
                <a:gridCol w="3100398">
                  <a:extLst>
                    <a:ext uri="{9D8B030D-6E8A-4147-A177-3AD203B41FA5}">
                      <a16:colId xmlns:a16="http://schemas.microsoft.com/office/drawing/2014/main" xmlns="" val="20003"/>
                    </a:ext>
                  </a:extLst>
                </a:gridCol>
              </a:tblGrid>
              <a:tr h="481986">
                <a:tc>
                  <a:txBody>
                    <a:bodyPr/>
                    <a:lstStyle/>
                    <a:p>
                      <a:r>
                        <a:rPr lang="en-US" sz="1900" dirty="0"/>
                        <a:t>Database</a:t>
                      </a:r>
                      <a:r>
                        <a:rPr lang="en-US" sz="1900" baseline="0" dirty="0"/>
                        <a:t> Field</a:t>
                      </a:r>
                      <a:endParaRPr lang="en-US" sz="1900" dirty="0"/>
                    </a:p>
                  </a:txBody>
                  <a:tcPr marL="109728" marR="109728" marT="54864" marB="54864"/>
                </a:tc>
                <a:tc>
                  <a:txBody>
                    <a:bodyPr/>
                    <a:lstStyle/>
                    <a:p>
                      <a:r>
                        <a:rPr lang="en-US" sz="1900" dirty="0"/>
                        <a:t>Source #1</a:t>
                      </a:r>
                    </a:p>
                  </a:txBody>
                  <a:tcPr marL="109728" marR="109728" marT="54864" marB="54864"/>
                </a:tc>
                <a:tc>
                  <a:txBody>
                    <a:bodyPr/>
                    <a:lstStyle/>
                    <a:p>
                      <a:r>
                        <a:rPr lang="en-US" sz="1900" dirty="0"/>
                        <a:t>Source #2</a:t>
                      </a:r>
                    </a:p>
                  </a:txBody>
                  <a:tcPr marL="109728" marR="109728" marT="54864" marB="54864"/>
                </a:tc>
                <a:tc>
                  <a:txBody>
                    <a:bodyPr/>
                    <a:lstStyle/>
                    <a:p>
                      <a:r>
                        <a:rPr lang="en-US" sz="1900" dirty="0"/>
                        <a:t>Source #3</a:t>
                      </a:r>
                    </a:p>
                  </a:txBody>
                  <a:tcPr marL="109728" marR="109728" marT="54864" marB="54864"/>
                </a:tc>
                <a:extLst>
                  <a:ext uri="{0D108BD9-81ED-4DB2-BD59-A6C34878D82A}">
                    <a16:rowId xmlns:a16="http://schemas.microsoft.com/office/drawing/2014/main" xmlns="" val="10000"/>
                  </a:ext>
                </a:extLst>
              </a:tr>
              <a:tr h="445008">
                <a:tc>
                  <a:txBody>
                    <a:bodyPr/>
                    <a:lstStyle/>
                    <a:p>
                      <a:r>
                        <a:rPr lang="en-US" sz="1900" dirty="0"/>
                        <a:t>City</a:t>
                      </a:r>
                    </a:p>
                  </a:txBody>
                  <a:tcPr marL="109728" marR="109728" marT="54864" marB="54864"/>
                </a:tc>
                <a:tc>
                  <a:txBody>
                    <a:bodyPr/>
                    <a:lstStyle/>
                    <a:p>
                      <a:r>
                        <a:rPr lang="en-US" sz="1900" dirty="0" err="1"/>
                        <a:t>Cinainnati</a:t>
                      </a:r>
                      <a:endParaRPr lang="en-US" sz="1900" dirty="0"/>
                    </a:p>
                  </a:txBody>
                  <a:tcPr marL="109728" marR="109728" marT="54864" marB="54864"/>
                </a:tc>
                <a:tc>
                  <a:txBody>
                    <a:bodyPr/>
                    <a:lstStyle/>
                    <a:p>
                      <a:r>
                        <a:rPr lang="en-US" sz="1900" dirty="0"/>
                        <a:t>Cincinnati</a:t>
                      </a:r>
                    </a:p>
                  </a:txBody>
                  <a:tcPr marL="109728" marR="109728" marT="54864" marB="54864"/>
                </a:tc>
                <a:tc>
                  <a:txBody>
                    <a:bodyPr/>
                    <a:lstStyle/>
                    <a:p>
                      <a:r>
                        <a:rPr lang="en-US" sz="1900" dirty="0" err="1"/>
                        <a:t>Cincinnatti</a:t>
                      </a:r>
                      <a:endParaRPr lang="en-US" sz="1900" dirty="0"/>
                    </a:p>
                  </a:txBody>
                  <a:tcPr marL="109728" marR="109728" marT="54864" marB="54864"/>
                </a:tc>
                <a:extLst>
                  <a:ext uri="{0D108BD9-81ED-4DB2-BD59-A6C34878D82A}">
                    <a16:rowId xmlns:a16="http://schemas.microsoft.com/office/drawing/2014/main" xmlns="" val="10001"/>
                  </a:ext>
                </a:extLst>
              </a:tr>
              <a:tr h="445008">
                <a:tc>
                  <a:txBody>
                    <a:bodyPr/>
                    <a:lstStyle/>
                    <a:p>
                      <a:r>
                        <a:rPr lang="en-US" sz="1900" dirty="0"/>
                        <a:t>State</a:t>
                      </a:r>
                    </a:p>
                  </a:txBody>
                  <a:tcPr marL="109728" marR="109728" marT="54864" marB="54864"/>
                </a:tc>
                <a:tc>
                  <a:txBody>
                    <a:bodyPr/>
                    <a:lstStyle/>
                    <a:p>
                      <a:r>
                        <a:rPr lang="en-US" sz="1900" dirty="0"/>
                        <a:t>Ohio</a:t>
                      </a:r>
                    </a:p>
                  </a:txBody>
                  <a:tcPr marL="109728" marR="109728" marT="54864" marB="54864"/>
                </a:tc>
                <a:tc>
                  <a:txBody>
                    <a:bodyPr/>
                    <a:lstStyle/>
                    <a:p>
                      <a:r>
                        <a:rPr lang="en-US" sz="1900" dirty="0"/>
                        <a:t>OH</a:t>
                      </a:r>
                    </a:p>
                  </a:txBody>
                  <a:tcPr marL="109728" marR="109728" marT="54864" marB="54864"/>
                </a:tc>
                <a:tc>
                  <a:txBody>
                    <a:bodyPr/>
                    <a:lstStyle/>
                    <a:p>
                      <a:r>
                        <a:rPr lang="en-US" sz="1900" dirty="0"/>
                        <a:t>O</a:t>
                      </a:r>
                    </a:p>
                  </a:txBody>
                  <a:tcPr marL="109728" marR="109728" marT="54864" marB="54864"/>
                </a:tc>
                <a:extLst>
                  <a:ext uri="{0D108BD9-81ED-4DB2-BD59-A6C34878D82A}">
                    <a16:rowId xmlns:a16="http://schemas.microsoft.com/office/drawing/2014/main" xmlns="" val="10002"/>
                  </a:ext>
                </a:extLst>
              </a:tr>
            </a:tbl>
          </a:graphicData>
        </a:graphic>
      </p:graphicFrame>
      <p:graphicFrame>
        <p:nvGraphicFramePr>
          <p:cNvPr id="19" name="Table 18"/>
          <p:cNvGraphicFramePr>
            <a:graphicFrameLocks noGrp="1"/>
          </p:cNvGraphicFramePr>
          <p:nvPr>
            <p:extLst/>
          </p:nvPr>
        </p:nvGraphicFramePr>
        <p:xfrm>
          <a:off x="2375891" y="4830040"/>
          <a:ext cx="9899783" cy="2060850"/>
        </p:xfrm>
        <a:graphic>
          <a:graphicData uri="http://schemas.openxmlformats.org/drawingml/2006/table">
            <a:tbl>
              <a:tblPr firstRow="1" bandRow="1">
                <a:tableStyleId>{1E171933-4619-4E11-9A3F-F7608DF75F80}</a:tableStyleId>
              </a:tblPr>
              <a:tblGrid>
                <a:gridCol w="2227453">
                  <a:extLst>
                    <a:ext uri="{9D8B030D-6E8A-4147-A177-3AD203B41FA5}">
                      <a16:colId xmlns:a16="http://schemas.microsoft.com/office/drawing/2014/main" xmlns="" val="20000"/>
                    </a:ext>
                  </a:extLst>
                </a:gridCol>
                <a:gridCol w="2305470">
                  <a:extLst>
                    <a:ext uri="{9D8B030D-6E8A-4147-A177-3AD203B41FA5}">
                      <a16:colId xmlns:a16="http://schemas.microsoft.com/office/drawing/2014/main" xmlns="" val="20001"/>
                    </a:ext>
                  </a:extLst>
                </a:gridCol>
                <a:gridCol w="2266462">
                  <a:extLst>
                    <a:ext uri="{9D8B030D-6E8A-4147-A177-3AD203B41FA5}">
                      <a16:colId xmlns:a16="http://schemas.microsoft.com/office/drawing/2014/main" xmlns="" val="20002"/>
                    </a:ext>
                  </a:extLst>
                </a:gridCol>
                <a:gridCol w="3100398">
                  <a:extLst>
                    <a:ext uri="{9D8B030D-6E8A-4147-A177-3AD203B41FA5}">
                      <a16:colId xmlns:a16="http://schemas.microsoft.com/office/drawing/2014/main" xmlns="" val="20003"/>
                    </a:ext>
                  </a:extLst>
                </a:gridCol>
              </a:tblGrid>
              <a:tr h="481986">
                <a:tc>
                  <a:txBody>
                    <a:bodyPr/>
                    <a:lstStyle/>
                    <a:p>
                      <a:r>
                        <a:rPr lang="en-US" sz="1900" dirty="0"/>
                        <a:t>Customer Name</a:t>
                      </a:r>
                    </a:p>
                  </a:txBody>
                  <a:tcPr marL="109728" marR="109728" marT="54864" marB="54864"/>
                </a:tc>
                <a:tc>
                  <a:txBody>
                    <a:bodyPr/>
                    <a:lstStyle/>
                    <a:p>
                      <a:r>
                        <a:rPr lang="en-US" sz="1900" dirty="0"/>
                        <a:t>Address</a:t>
                      </a:r>
                    </a:p>
                  </a:txBody>
                  <a:tcPr marL="109728" marR="109728" marT="54864" marB="54864"/>
                </a:tc>
                <a:tc>
                  <a:txBody>
                    <a:bodyPr/>
                    <a:lstStyle/>
                    <a:p>
                      <a:r>
                        <a:rPr lang="en-US" sz="1900" dirty="0"/>
                        <a:t>Phone</a:t>
                      </a:r>
                    </a:p>
                  </a:txBody>
                  <a:tcPr marL="109728" marR="109728" marT="54864" marB="54864"/>
                </a:tc>
                <a:tc>
                  <a:txBody>
                    <a:bodyPr/>
                    <a:lstStyle/>
                    <a:p>
                      <a:r>
                        <a:rPr lang="en-US" sz="1900" dirty="0"/>
                        <a:t>Email</a:t>
                      </a:r>
                    </a:p>
                  </a:txBody>
                  <a:tcPr marL="109728" marR="109728" marT="54864" marB="54864"/>
                </a:tc>
                <a:extLst>
                  <a:ext uri="{0D108BD9-81ED-4DB2-BD59-A6C34878D82A}">
                    <a16:rowId xmlns:a16="http://schemas.microsoft.com/office/drawing/2014/main" xmlns="" val="10000"/>
                  </a:ext>
                </a:extLst>
              </a:tr>
              <a:tr h="445008">
                <a:tc>
                  <a:txBody>
                    <a:bodyPr/>
                    <a:lstStyle/>
                    <a:p>
                      <a:r>
                        <a:rPr lang="en-US" sz="1900" dirty="0"/>
                        <a:t>John</a:t>
                      </a:r>
                      <a:r>
                        <a:rPr lang="en-US" sz="1900" baseline="0" dirty="0"/>
                        <a:t> Smith</a:t>
                      </a:r>
                      <a:endParaRPr lang="en-US" sz="1900" dirty="0"/>
                    </a:p>
                  </a:txBody>
                  <a:tcPr marL="109728" marR="109728" marT="54864" marB="54864"/>
                </a:tc>
                <a:tc>
                  <a:txBody>
                    <a:bodyPr/>
                    <a:lstStyle/>
                    <a:p>
                      <a:r>
                        <a:rPr lang="en-US" sz="1900" dirty="0"/>
                        <a:t>123 Lovely Lane</a:t>
                      </a:r>
                    </a:p>
                  </a:txBody>
                  <a:tcPr marL="109728" marR="109728" marT="54864" marB="54864"/>
                </a:tc>
                <a:tc>
                  <a:txBody>
                    <a:bodyPr/>
                    <a:lstStyle/>
                    <a:p>
                      <a:r>
                        <a:rPr lang="en-US" sz="1900" dirty="0"/>
                        <a:t>(513) 456-7890</a:t>
                      </a:r>
                    </a:p>
                  </a:txBody>
                  <a:tcPr marL="109728" marR="109728" marT="54864" marB="54864"/>
                </a:tc>
                <a:tc>
                  <a:txBody>
                    <a:bodyPr/>
                    <a:lstStyle/>
                    <a:p>
                      <a:r>
                        <a:rPr lang="en-US" sz="1900" dirty="0"/>
                        <a:t>jsmith@hotmail.com</a:t>
                      </a:r>
                    </a:p>
                  </a:txBody>
                  <a:tcPr marL="109728" marR="109728" marT="54864" marB="54864"/>
                </a:tc>
                <a:extLst>
                  <a:ext uri="{0D108BD9-81ED-4DB2-BD59-A6C34878D82A}">
                    <a16:rowId xmlns:a16="http://schemas.microsoft.com/office/drawing/2014/main" xmlns="" val="10001"/>
                  </a:ext>
                </a:extLst>
              </a:tr>
              <a:tr h="445008">
                <a:tc>
                  <a:txBody>
                    <a:bodyPr/>
                    <a:lstStyle/>
                    <a:p>
                      <a:r>
                        <a:rPr lang="en-US" sz="1900" dirty="0"/>
                        <a:t>J</a:t>
                      </a:r>
                      <a:r>
                        <a:rPr lang="en-US" sz="1900" baseline="0" dirty="0"/>
                        <a:t> Smith Jr.</a:t>
                      </a:r>
                      <a:endParaRPr lang="en-US" sz="1900" dirty="0"/>
                    </a:p>
                  </a:txBody>
                  <a:tcPr marL="109728" marR="109728" marT="54864" marB="54864"/>
                </a:tc>
                <a:tc>
                  <a:txBody>
                    <a:bodyPr/>
                    <a:lstStyle/>
                    <a:p>
                      <a:r>
                        <a:rPr lang="en-US" sz="1900" dirty="0"/>
                        <a:t>123 Lovely Lane</a:t>
                      </a:r>
                    </a:p>
                  </a:txBody>
                  <a:tcPr marL="109728" marR="109728" marT="54864" marB="54864"/>
                </a:tc>
                <a:tc>
                  <a:txBody>
                    <a:bodyPr/>
                    <a:lstStyle/>
                    <a:p>
                      <a:r>
                        <a:rPr lang="en-US" sz="1900" dirty="0"/>
                        <a:t>(513) 602-1234</a:t>
                      </a:r>
                    </a:p>
                  </a:txBody>
                  <a:tcPr marL="109728" marR="109728" marT="54864" marB="54864"/>
                </a:tc>
                <a:tc>
                  <a:txBody>
                    <a:bodyPr/>
                    <a:lstStyle/>
                    <a:p>
                      <a:r>
                        <a:rPr lang="en-US" sz="1900" dirty="0"/>
                        <a:t>jsmith@hotmail.com</a:t>
                      </a:r>
                    </a:p>
                  </a:txBody>
                  <a:tcPr marL="109728" marR="109728" marT="54864" marB="54864"/>
                </a:tc>
                <a:extLst>
                  <a:ext uri="{0D108BD9-81ED-4DB2-BD59-A6C34878D82A}">
                    <a16:rowId xmlns:a16="http://schemas.microsoft.com/office/drawing/2014/main" xmlns="" val="10002"/>
                  </a:ext>
                </a:extLst>
              </a:tr>
              <a:tr h="445008">
                <a:tc>
                  <a:txBody>
                    <a:bodyPr/>
                    <a:lstStyle/>
                    <a:p>
                      <a:r>
                        <a:rPr lang="en-US" sz="1900" dirty="0"/>
                        <a:t>John Smith</a:t>
                      </a:r>
                    </a:p>
                  </a:txBody>
                  <a:tcPr marL="109728" marR="109728" marT="54864" marB="54864"/>
                </a:tc>
                <a:tc>
                  <a:txBody>
                    <a:bodyPr/>
                    <a:lstStyle/>
                    <a:p>
                      <a:r>
                        <a:rPr lang="en-US" sz="1900" dirty="0"/>
                        <a:t>123 Lovely Lane #2</a:t>
                      </a:r>
                    </a:p>
                  </a:txBody>
                  <a:tcPr marL="109728" marR="109728" marT="54864" marB="54864"/>
                </a:tc>
                <a:tc>
                  <a:txBody>
                    <a:bodyPr/>
                    <a:lstStyle/>
                    <a:p>
                      <a:r>
                        <a:rPr lang="en-US" sz="1900" dirty="0"/>
                        <a:t>(513) 602-1234</a:t>
                      </a:r>
                    </a:p>
                  </a:txBody>
                  <a:tcPr marL="109728" marR="109728" marT="54864" marB="54864"/>
                </a:tc>
                <a:tc>
                  <a:txBody>
                    <a:bodyPr/>
                    <a:lstStyle/>
                    <a:p>
                      <a:r>
                        <a:rPr lang="en-US" sz="1900" dirty="0" err="1"/>
                        <a:t>coolguy@gmail.com</a:t>
                      </a:r>
                      <a:endParaRPr lang="en-US" sz="1900" dirty="0"/>
                    </a:p>
                  </a:txBody>
                  <a:tcPr marL="109728" marR="109728" marT="54864" marB="54864"/>
                </a:tc>
                <a:extLst>
                  <a:ext uri="{0D108BD9-81ED-4DB2-BD59-A6C34878D82A}">
                    <a16:rowId xmlns:a16="http://schemas.microsoft.com/office/drawing/2014/main" xmlns="" val="10003"/>
                  </a:ext>
                </a:extLst>
              </a:tr>
            </a:tbl>
          </a:graphicData>
        </a:graphic>
      </p:graphicFrame>
      <p:sp>
        <p:nvSpPr>
          <p:cNvPr id="18" name="Rectangle 17"/>
          <p:cNvSpPr/>
          <p:nvPr/>
        </p:nvSpPr>
        <p:spPr>
          <a:xfrm>
            <a:off x="2375892" y="1326946"/>
            <a:ext cx="9672841" cy="523220"/>
          </a:xfrm>
          <a:prstGeom prst="rect">
            <a:avLst/>
          </a:prstGeom>
        </p:spPr>
        <p:txBody>
          <a:bodyPr wrap="none">
            <a:spAutoFit/>
          </a:bodyPr>
          <a:lstStyle/>
          <a:p>
            <a:r>
              <a:rPr lang="en-US" sz="2800" b="1" dirty="0">
                <a:latin typeface="Merriweather Light"/>
                <a:cs typeface="Calibri"/>
              </a:rPr>
              <a:t>Question: Where do my highest value subscribers live?</a:t>
            </a:r>
          </a:p>
        </p:txBody>
      </p:sp>
      <p:sp>
        <p:nvSpPr>
          <p:cNvPr id="21" name="Rectangle 20"/>
          <p:cNvSpPr/>
          <p:nvPr/>
        </p:nvSpPr>
        <p:spPr>
          <a:xfrm>
            <a:off x="1864601" y="3327882"/>
            <a:ext cx="10922362" cy="523220"/>
          </a:xfrm>
          <a:prstGeom prst="rect">
            <a:avLst/>
          </a:prstGeom>
        </p:spPr>
        <p:txBody>
          <a:bodyPr wrap="square">
            <a:spAutoFit/>
          </a:bodyPr>
          <a:lstStyle/>
          <a:p>
            <a:pPr algn="ctr"/>
            <a:r>
              <a:rPr lang="en-US" sz="2800" i="1" dirty="0">
                <a:latin typeface="Merriweather Light"/>
                <a:cs typeface="Calibri"/>
              </a:rPr>
              <a:t>Cincinnati and Ohio will show up as three different locations.</a:t>
            </a:r>
          </a:p>
        </p:txBody>
      </p:sp>
      <p:sp>
        <p:nvSpPr>
          <p:cNvPr id="22" name="Rectangle 21"/>
          <p:cNvSpPr/>
          <p:nvPr/>
        </p:nvSpPr>
        <p:spPr>
          <a:xfrm>
            <a:off x="2375892" y="4245280"/>
            <a:ext cx="9752991" cy="523220"/>
          </a:xfrm>
          <a:prstGeom prst="rect">
            <a:avLst/>
          </a:prstGeom>
        </p:spPr>
        <p:txBody>
          <a:bodyPr wrap="none">
            <a:spAutoFit/>
          </a:bodyPr>
          <a:lstStyle/>
          <a:p>
            <a:r>
              <a:rPr lang="en-US" sz="2800" b="1" dirty="0">
                <a:latin typeface="Merriweather Light"/>
                <a:cs typeface="Calibri"/>
              </a:rPr>
              <a:t>Question: Which subscribers should I try to reactivate? </a:t>
            </a:r>
          </a:p>
        </p:txBody>
      </p:sp>
      <p:sp>
        <p:nvSpPr>
          <p:cNvPr id="23" name="Rectangle 22"/>
          <p:cNvSpPr/>
          <p:nvPr/>
        </p:nvSpPr>
        <p:spPr>
          <a:xfrm>
            <a:off x="1636001" y="6952430"/>
            <a:ext cx="11379562" cy="1052596"/>
          </a:xfrm>
          <a:prstGeom prst="rect">
            <a:avLst/>
          </a:prstGeom>
        </p:spPr>
        <p:txBody>
          <a:bodyPr wrap="square">
            <a:spAutoFit/>
          </a:bodyPr>
          <a:lstStyle/>
          <a:p>
            <a:pPr algn="ctr"/>
            <a:r>
              <a:rPr lang="en-US" sz="3120" i="1" dirty="0">
                <a:latin typeface="Merriweather Light"/>
                <a:cs typeface="Calibri"/>
              </a:rPr>
              <a:t>The database will treat these records as separate individuals.  Are they?</a:t>
            </a:r>
          </a:p>
        </p:txBody>
      </p:sp>
    </p:spTree>
    <p:extLst>
      <p:ext uri="{BB962C8B-B14F-4D97-AF65-F5344CB8AC3E}">
        <p14:creationId xmlns:p14="http://schemas.microsoft.com/office/powerpoint/2010/main" val="28873130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txBox="1">
            <a:spLocks/>
          </p:cNvSpPr>
          <p:nvPr/>
        </p:nvSpPr>
        <p:spPr bwMode="auto">
          <a:xfrm>
            <a:off x="1950719" y="2998598"/>
            <a:ext cx="11279945" cy="4332459"/>
          </a:xfrm>
          <a:prstGeom prst="rect">
            <a:avLst/>
          </a:prstGeom>
          <a:noFill/>
          <a:ln w="9525">
            <a:noFill/>
            <a:miter lim="800000"/>
            <a:headEnd/>
            <a:tailEnd/>
          </a:ln>
          <a:effectLst/>
        </p:spPr>
        <p:txBody>
          <a:bodyPr vert="horz" wrap="square" lIns="109728" tIns="54864" rIns="109728" bIns="54864"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Calibri"/>
                <a:ea typeface="+mn-ea"/>
                <a:cs typeface="Calibri"/>
              </a:defRPr>
            </a:lvl1pPr>
            <a:lvl2pPr marL="742950" indent="-285750" algn="l" rtl="0" eaLnBrk="1" fontAlgn="base" hangingPunct="1">
              <a:spcBef>
                <a:spcPct val="20000"/>
              </a:spcBef>
              <a:spcAft>
                <a:spcPct val="0"/>
              </a:spcAft>
              <a:buChar char="–"/>
              <a:defRPr sz="2400" b="1">
                <a:solidFill>
                  <a:srgbClr val="080808"/>
                </a:solidFill>
                <a:latin typeface="Calibri"/>
                <a:cs typeface="Calibri"/>
              </a:defRPr>
            </a:lvl2pPr>
            <a:lvl3pPr marL="1143000" indent="-228600" algn="l" rtl="0" eaLnBrk="1" fontAlgn="base" hangingPunct="1">
              <a:spcBef>
                <a:spcPct val="20000"/>
              </a:spcBef>
              <a:spcAft>
                <a:spcPct val="0"/>
              </a:spcAft>
              <a:buChar char="•"/>
              <a:defRPr sz="2400">
                <a:solidFill>
                  <a:srgbClr val="080808"/>
                </a:solidFill>
                <a:latin typeface="Calibri"/>
                <a:cs typeface="Calibri"/>
              </a:defRPr>
            </a:lvl3pPr>
            <a:lvl4pPr marL="1600200" indent="-228600" algn="l" rtl="0" eaLnBrk="1" fontAlgn="base" hangingPunct="1">
              <a:spcBef>
                <a:spcPct val="20000"/>
              </a:spcBef>
              <a:spcAft>
                <a:spcPct val="0"/>
              </a:spcAft>
              <a:buChar char="–"/>
              <a:defRPr sz="2000">
                <a:solidFill>
                  <a:srgbClr val="080808"/>
                </a:solidFill>
                <a:latin typeface="Calibri"/>
                <a:cs typeface="Calibri"/>
              </a:defRPr>
            </a:lvl4pPr>
            <a:lvl5pPr marL="2057400" indent="-228600" algn="l" rtl="0" eaLnBrk="1" fontAlgn="base" hangingPunct="1">
              <a:spcBef>
                <a:spcPct val="20000"/>
              </a:spcBef>
              <a:spcAft>
                <a:spcPct val="0"/>
              </a:spcAft>
              <a:buChar char="»"/>
              <a:defRPr sz="2000">
                <a:solidFill>
                  <a:srgbClr val="080808"/>
                </a:solidFill>
                <a:latin typeface="Calibri"/>
                <a:cs typeface="Calibri"/>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a:lstStyle>
          <a:p>
            <a:pPr marL="0" indent="0">
              <a:buNone/>
            </a:pPr>
            <a:r>
              <a:rPr lang="en-US" sz="3360" dirty="0">
                <a:latin typeface="+mn-lt"/>
              </a:rPr>
              <a:t>Disaster #1: Copy/Paste Errors</a:t>
            </a:r>
          </a:p>
          <a:p>
            <a:pPr marL="0" indent="0">
              <a:buNone/>
            </a:pPr>
            <a:endParaRPr lang="en-US" sz="3360" dirty="0">
              <a:latin typeface="+mn-lt"/>
            </a:endParaRPr>
          </a:p>
          <a:p>
            <a:pPr marL="0" indent="0">
              <a:buNone/>
            </a:pPr>
            <a:endParaRPr lang="en-US" sz="3360" dirty="0">
              <a:latin typeface="+mn-lt"/>
            </a:endParaRPr>
          </a:p>
          <a:p>
            <a:pPr marL="0" indent="0">
              <a:buNone/>
            </a:pPr>
            <a:endParaRPr lang="en-US" sz="3360" dirty="0">
              <a:latin typeface="+mn-lt"/>
            </a:endParaRPr>
          </a:p>
          <a:p>
            <a:pPr marL="0" indent="0">
              <a:buNone/>
            </a:pPr>
            <a:endParaRPr lang="en-US" sz="3360" i="1" dirty="0">
              <a:latin typeface="+mn-lt"/>
            </a:endParaRPr>
          </a:p>
          <a:p>
            <a:pPr marL="0" indent="0">
              <a:buNone/>
            </a:pPr>
            <a:r>
              <a:rPr lang="en-US" sz="3360" i="1" dirty="0">
                <a:latin typeface="+mn-lt"/>
              </a:rPr>
              <a:t>When copy/pasting data into Excel, it’s easy to miss the target or overwrite the wrong cells.</a:t>
            </a:r>
          </a:p>
        </p:txBody>
      </p:sp>
      <p:pic>
        <p:nvPicPr>
          <p:cNvPr id="7" name="Picture 6"/>
          <p:cNvPicPr>
            <a:picLocks noChangeAspect="1"/>
          </p:cNvPicPr>
          <p:nvPr/>
        </p:nvPicPr>
        <p:blipFill>
          <a:blip r:embed="rId2"/>
          <a:stretch>
            <a:fillRect/>
          </a:stretch>
        </p:blipFill>
        <p:spPr>
          <a:xfrm>
            <a:off x="476424" y="4077779"/>
            <a:ext cx="13556076" cy="1434905"/>
          </a:xfrm>
          <a:prstGeom prst="rect">
            <a:avLst/>
          </a:prstGeom>
        </p:spPr>
      </p:pic>
      <p:sp>
        <p:nvSpPr>
          <p:cNvPr id="8" name="Rectangle 2"/>
          <p:cNvSpPr txBox="1">
            <a:spLocks noChangeArrowheads="1"/>
          </p:cNvSpPr>
          <p:nvPr/>
        </p:nvSpPr>
        <p:spPr bwMode="auto">
          <a:xfrm>
            <a:off x="298184" y="393944"/>
            <a:ext cx="13942749" cy="1123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a:lstStyle>
          <a:p>
            <a:pPr>
              <a:lnSpc>
                <a:spcPct val="100000"/>
              </a:lnSpc>
              <a:spcBef>
                <a:spcPts val="0"/>
              </a:spcBef>
              <a:spcAft>
                <a:spcPts val="1200"/>
              </a:spcAft>
            </a:pPr>
            <a:r>
              <a:rPr lang="en-US" dirty="0" smtClean="0">
                <a:solidFill>
                  <a:schemeClr val="tx1"/>
                </a:solidFill>
              </a:rPr>
              <a:t>The dangers of Excel as a database</a:t>
            </a:r>
            <a:br>
              <a:rPr lang="en-US" dirty="0" smtClean="0">
                <a:solidFill>
                  <a:schemeClr val="tx1"/>
                </a:solidFill>
              </a:rPr>
            </a:br>
            <a:r>
              <a:rPr lang="en-US" sz="2800" dirty="0" smtClean="0">
                <a:solidFill>
                  <a:schemeClr val="tx1"/>
                </a:solidFill>
              </a:rPr>
              <a:t>Many businesses use Excel to store their data.  This can lead to disasters!</a:t>
            </a:r>
            <a:endParaRPr lang="uk-UA" dirty="0">
              <a:solidFill>
                <a:schemeClr val="tx1"/>
              </a:solidFill>
            </a:endParaRPr>
          </a:p>
        </p:txBody>
      </p:sp>
    </p:spTree>
    <p:extLst>
      <p:ext uri="{BB962C8B-B14F-4D97-AF65-F5344CB8AC3E}">
        <p14:creationId xmlns:p14="http://schemas.microsoft.com/office/powerpoint/2010/main" val="3383710984"/>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idx="4294967295"/>
          </p:nvPr>
        </p:nvSpPr>
        <p:spPr>
          <a:xfrm>
            <a:off x="298184" y="393944"/>
            <a:ext cx="13942749" cy="1123384"/>
          </a:xfrm>
        </p:spPr>
        <p:txBody>
          <a:bodyPr/>
          <a:lstStyle/>
          <a:p>
            <a:pPr>
              <a:lnSpc>
                <a:spcPct val="100000"/>
              </a:lnSpc>
              <a:spcBef>
                <a:spcPts val="0"/>
              </a:spcBef>
              <a:spcAft>
                <a:spcPts val="1200"/>
              </a:spcAft>
            </a:pPr>
            <a:r>
              <a:rPr lang="en-US" dirty="0">
                <a:solidFill>
                  <a:schemeClr val="tx1"/>
                </a:solidFill>
              </a:rPr>
              <a:t>The dangers of Excel as a </a:t>
            </a:r>
            <a:r>
              <a:rPr lang="en-US" dirty="0" smtClean="0">
                <a:solidFill>
                  <a:schemeClr val="tx1"/>
                </a:solidFill>
              </a:rPr>
              <a:t>database</a:t>
            </a:r>
            <a:br>
              <a:rPr lang="en-US" dirty="0" smtClean="0">
                <a:solidFill>
                  <a:schemeClr val="tx1"/>
                </a:solidFill>
              </a:rPr>
            </a:br>
            <a:r>
              <a:rPr lang="en-US" sz="2800" dirty="0">
                <a:solidFill>
                  <a:schemeClr val="tx1"/>
                </a:solidFill>
              </a:rPr>
              <a:t>Many businesses use Excel to store their data.  This can lead to disasters</a:t>
            </a:r>
            <a:r>
              <a:rPr lang="en-US" sz="2800" dirty="0" smtClean="0">
                <a:solidFill>
                  <a:schemeClr val="tx1"/>
                </a:solidFill>
              </a:rPr>
              <a:t>!</a:t>
            </a:r>
            <a:endParaRPr lang="uk-UA" b="0" dirty="0">
              <a:solidFill>
                <a:schemeClr val="tx1"/>
              </a:solidFill>
            </a:endParaRPr>
          </a:p>
        </p:txBody>
      </p:sp>
      <p:sp>
        <p:nvSpPr>
          <p:cNvPr id="6" name="Content Placeholder 1"/>
          <p:cNvSpPr txBox="1">
            <a:spLocks/>
          </p:cNvSpPr>
          <p:nvPr/>
        </p:nvSpPr>
        <p:spPr bwMode="auto">
          <a:xfrm>
            <a:off x="2226915" y="2876843"/>
            <a:ext cx="11432865" cy="4699130"/>
          </a:xfrm>
          <a:prstGeom prst="rect">
            <a:avLst/>
          </a:prstGeom>
          <a:noFill/>
          <a:ln w="9525">
            <a:noFill/>
            <a:miter lim="800000"/>
            <a:headEnd/>
            <a:tailEnd/>
          </a:ln>
          <a:effectLst/>
        </p:spPr>
        <p:txBody>
          <a:bodyPr vert="horz" wrap="square" lIns="109728" tIns="54864" rIns="109728" bIns="54864"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80808"/>
                </a:solidFill>
                <a:latin typeface="Calibri"/>
                <a:ea typeface="+mn-ea"/>
                <a:cs typeface="Calibri"/>
              </a:defRPr>
            </a:lvl1pPr>
            <a:lvl2pPr marL="742950" indent="-285750" algn="l" rtl="0" eaLnBrk="1" fontAlgn="base" hangingPunct="1">
              <a:spcBef>
                <a:spcPct val="20000"/>
              </a:spcBef>
              <a:spcAft>
                <a:spcPct val="0"/>
              </a:spcAft>
              <a:buChar char="–"/>
              <a:defRPr sz="2400" b="1">
                <a:solidFill>
                  <a:srgbClr val="080808"/>
                </a:solidFill>
                <a:latin typeface="Calibri"/>
                <a:cs typeface="Calibri"/>
              </a:defRPr>
            </a:lvl2pPr>
            <a:lvl3pPr marL="1143000" indent="-228600" algn="l" rtl="0" eaLnBrk="1" fontAlgn="base" hangingPunct="1">
              <a:spcBef>
                <a:spcPct val="20000"/>
              </a:spcBef>
              <a:spcAft>
                <a:spcPct val="0"/>
              </a:spcAft>
              <a:buChar char="•"/>
              <a:defRPr sz="2400">
                <a:solidFill>
                  <a:srgbClr val="080808"/>
                </a:solidFill>
                <a:latin typeface="Calibri"/>
                <a:cs typeface="Calibri"/>
              </a:defRPr>
            </a:lvl3pPr>
            <a:lvl4pPr marL="1600200" indent="-228600" algn="l" rtl="0" eaLnBrk="1" fontAlgn="base" hangingPunct="1">
              <a:spcBef>
                <a:spcPct val="20000"/>
              </a:spcBef>
              <a:spcAft>
                <a:spcPct val="0"/>
              </a:spcAft>
              <a:buChar char="–"/>
              <a:defRPr sz="2000">
                <a:solidFill>
                  <a:srgbClr val="080808"/>
                </a:solidFill>
                <a:latin typeface="Calibri"/>
                <a:cs typeface="Calibri"/>
              </a:defRPr>
            </a:lvl4pPr>
            <a:lvl5pPr marL="2057400" indent="-228600" algn="l" rtl="0" eaLnBrk="1" fontAlgn="base" hangingPunct="1">
              <a:spcBef>
                <a:spcPct val="20000"/>
              </a:spcBef>
              <a:spcAft>
                <a:spcPct val="0"/>
              </a:spcAft>
              <a:buChar char="»"/>
              <a:defRPr sz="2000">
                <a:solidFill>
                  <a:srgbClr val="080808"/>
                </a:solidFill>
                <a:latin typeface="Calibri"/>
                <a:cs typeface="Calibri"/>
              </a:defRPr>
            </a:lvl5pPr>
            <a:lvl6pPr marL="2514600" indent="-228600" algn="l" rtl="0" eaLnBrk="1" fontAlgn="base" hangingPunct="1">
              <a:spcBef>
                <a:spcPct val="20000"/>
              </a:spcBef>
              <a:spcAft>
                <a:spcPct val="0"/>
              </a:spcAft>
              <a:buChar char="»"/>
              <a:defRPr sz="2000">
                <a:solidFill>
                  <a:srgbClr val="080808"/>
                </a:solidFill>
                <a:latin typeface="+mn-lt"/>
              </a:defRPr>
            </a:lvl6pPr>
            <a:lvl7pPr marL="2971800" indent="-228600" algn="l" rtl="0" eaLnBrk="1" fontAlgn="base" hangingPunct="1">
              <a:spcBef>
                <a:spcPct val="20000"/>
              </a:spcBef>
              <a:spcAft>
                <a:spcPct val="0"/>
              </a:spcAft>
              <a:buChar char="»"/>
              <a:defRPr sz="2000">
                <a:solidFill>
                  <a:srgbClr val="080808"/>
                </a:solidFill>
                <a:latin typeface="+mn-lt"/>
              </a:defRPr>
            </a:lvl7pPr>
            <a:lvl8pPr marL="3429000" indent="-228600" algn="l" rtl="0" eaLnBrk="1" fontAlgn="base" hangingPunct="1">
              <a:spcBef>
                <a:spcPct val="20000"/>
              </a:spcBef>
              <a:spcAft>
                <a:spcPct val="0"/>
              </a:spcAft>
              <a:buChar char="»"/>
              <a:defRPr sz="2000">
                <a:solidFill>
                  <a:srgbClr val="080808"/>
                </a:solidFill>
                <a:latin typeface="+mn-lt"/>
              </a:defRPr>
            </a:lvl8pPr>
            <a:lvl9pPr marL="3886200" indent="-228600" algn="l" rtl="0" eaLnBrk="1" fontAlgn="base" hangingPunct="1">
              <a:spcBef>
                <a:spcPct val="20000"/>
              </a:spcBef>
              <a:spcAft>
                <a:spcPct val="0"/>
              </a:spcAft>
              <a:buChar char="»"/>
              <a:defRPr sz="2000">
                <a:solidFill>
                  <a:srgbClr val="080808"/>
                </a:solidFill>
                <a:latin typeface="+mn-lt"/>
              </a:defRPr>
            </a:lvl9pPr>
          </a:lstStyle>
          <a:p>
            <a:pPr marL="0" indent="0">
              <a:buNone/>
            </a:pPr>
            <a:r>
              <a:rPr lang="en-US" sz="3360" dirty="0">
                <a:latin typeface="+mn-lt"/>
              </a:rPr>
              <a:t>Disaster #2: Mixed-up data types</a:t>
            </a:r>
          </a:p>
          <a:p>
            <a:pPr marL="0" indent="0">
              <a:buNone/>
            </a:pPr>
            <a:endParaRPr lang="en-US" sz="3360" dirty="0">
              <a:latin typeface="+mn-lt"/>
            </a:endParaRPr>
          </a:p>
          <a:p>
            <a:pPr marL="0" indent="0">
              <a:buNone/>
            </a:pPr>
            <a:endParaRPr lang="en-US" sz="3360" dirty="0">
              <a:latin typeface="+mn-lt"/>
            </a:endParaRPr>
          </a:p>
          <a:p>
            <a:pPr marL="0" indent="0">
              <a:buNone/>
            </a:pPr>
            <a:endParaRPr lang="en-US" sz="3360" dirty="0">
              <a:latin typeface="+mn-lt"/>
            </a:endParaRPr>
          </a:p>
          <a:p>
            <a:pPr marL="0" indent="0">
              <a:buNone/>
            </a:pPr>
            <a:endParaRPr lang="en-US" sz="3360" i="1" dirty="0">
              <a:latin typeface="+mn-lt"/>
            </a:endParaRPr>
          </a:p>
          <a:p>
            <a:pPr marL="0" indent="0">
              <a:buNone/>
            </a:pPr>
            <a:r>
              <a:rPr lang="en-US" sz="3360" i="1" dirty="0">
                <a:latin typeface="+mn-lt"/>
              </a:rPr>
              <a:t>Excel doesn’t enforce consistent data types in each column; this can lead to problems in loading for analysis.</a:t>
            </a:r>
          </a:p>
        </p:txBody>
      </p:sp>
      <p:pic>
        <p:nvPicPr>
          <p:cNvPr id="3" name="Picture 2"/>
          <p:cNvPicPr>
            <a:picLocks noChangeAspect="1"/>
          </p:cNvPicPr>
          <p:nvPr/>
        </p:nvPicPr>
        <p:blipFill>
          <a:blip r:embed="rId2"/>
          <a:stretch>
            <a:fillRect/>
          </a:stretch>
        </p:blipFill>
        <p:spPr>
          <a:xfrm>
            <a:off x="523217" y="3933238"/>
            <a:ext cx="13465797" cy="1567229"/>
          </a:xfrm>
          <a:prstGeom prst="rect">
            <a:avLst/>
          </a:prstGeom>
        </p:spPr>
      </p:pic>
    </p:spTree>
    <p:extLst>
      <p:ext uri="{BB962C8B-B14F-4D97-AF65-F5344CB8AC3E}">
        <p14:creationId xmlns:p14="http://schemas.microsoft.com/office/powerpoint/2010/main" val="2756691202"/>
      </p:ext>
    </p:extLst>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PPT_Corporate_Template_BentonSans_16.9_c">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PPT_Corporate_Template_BentonSans_16.9_c</Template>
  <TotalTime>981</TotalTime>
  <Words>2966</Words>
  <Application>Microsoft Office PowerPoint</Application>
  <PresentationFormat>Custom</PresentationFormat>
  <Paragraphs>1114</Paragraphs>
  <Slides>27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Arial</vt:lpstr>
      <vt:lpstr>BentonSans Book</vt:lpstr>
      <vt:lpstr>Calibri</vt:lpstr>
      <vt:lpstr>Gill Sans MT</vt:lpstr>
      <vt:lpstr>Merriweather Light</vt:lpstr>
      <vt:lpstr>PPT_Corporate_Template_BentonSans_16.9_c</vt:lpstr>
      <vt:lpstr>PowerPoint Presentation</vt:lpstr>
      <vt:lpstr>Goals</vt:lpstr>
      <vt:lpstr>Data Quality</vt:lpstr>
      <vt:lpstr>Be Vigilant: Question the Data</vt:lpstr>
      <vt:lpstr>The Data Quality Challenge! </vt:lpstr>
      <vt:lpstr>Good data is clean, relevant, trusted, and can be leveraged.</vt:lpstr>
      <vt:lpstr>The Data Quality Challenge! </vt:lpstr>
      <vt:lpstr>PowerPoint Presentation</vt:lpstr>
      <vt:lpstr>The dangers of Excel as a database Many businesses use Excel to store their data.  This can lead to disasters!</vt:lpstr>
      <vt:lpstr>PowerPoint Presentation</vt:lpstr>
      <vt:lpstr>Creating a Good Data Set Technical Challenges</vt:lpstr>
      <vt:lpstr>Acquiring Your Data</vt:lpstr>
      <vt:lpstr>Transactional Modeling</vt:lpstr>
      <vt:lpstr>Transactional Data Model Sample</vt:lpstr>
      <vt:lpstr>Transactional Data Model Sample</vt:lpstr>
      <vt:lpstr>Relational models often don’t work for analysis</vt:lpstr>
      <vt:lpstr>PowerPoint Presentation</vt:lpstr>
      <vt:lpstr>Analytical Data Modeling</vt:lpstr>
      <vt:lpstr>Analytical Data Modeling</vt:lpstr>
      <vt:lpstr>Analytical Data Model Sample</vt:lpstr>
      <vt:lpstr>Let’s simplify</vt:lpstr>
      <vt:lpstr>Let’s simplify</vt:lpstr>
      <vt:lpstr>Let’s simplify</vt:lpstr>
      <vt:lpstr>Let’s simplify</vt:lpstr>
      <vt:lpstr>Let’s simplify</vt:lpstr>
      <vt:lpstr>Let’s simplify</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Cat Cronk</dc:creator>
  <cp:keywords/>
  <dc:description/>
  <cp:lastModifiedBy>Jeff Shaffer</cp:lastModifiedBy>
  <cp:revision>129</cp:revision>
  <cp:lastPrinted>2015-11-05T23:58:20Z</cp:lastPrinted>
  <dcterms:created xsi:type="dcterms:W3CDTF">2017-05-11T09:54:05Z</dcterms:created>
  <dcterms:modified xsi:type="dcterms:W3CDTF">2017-08-01T19:07:08Z</dcterms:modified>
  <cp:category/>
</cp:coreProperties>
</file>