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4204" r:id="rId2"/>
  </p:sldMasterIdLst>
  <p:notesMasterIdLst>
    <p:notesMasterId r:id="rId38"/>
  </p:notesMasterIdLst>
  <p:handoutMasterIdLst>
    <p:handoutMasterId r:id="rId39"/>
  </p:handoutMasterIdLst>
  <p:sldIdLst>
    <p:sldId id="256" r:id="rId3"/>
    <p:sldId id="478" r:id="rId4"/>
    <p:sldId id="430" r:id="rId5"/>
    <p:sldId id="481" r:id="rId6"/>
    <p:sldId id="480" r:id="rId7"/>
    <p:sldId id="431" r:id="rId8"/>
    <p:sldId id="454" r:id="rId9"/>
    <p:sldId id="457" r:id="rId10"/>
    <p:sldId id="458" r:id="rId11"/>
    <p:sldId id="455" r:id="rId12"/>
    <p:sldId id="456" r:id="rId13"/>
    <p:sldId id="459" r:id="rId14"/>
    <p:sldId id="461" r:id="rId15"/>
    <p:sldId id="479" r:id="rId16"/>
    <p:sldId id="453" r:id="rId17"/>
    <p:sldId id="474" r:id="rId18"/>
    <p:sldId id="475" r:id="rId19"/>
    <p:sldId id="477" r:id="rId20"/>
    <p:sldId id="439" r:id="rId21"/>
    <p:sldId id="440" r:id="rId22"/>
    <p:sldId id="442" r:id="rId23"/>
    <p:sldId id="472" r:id="rId24"/>
    <p:sldId id="447" r:id="rId25"/>
    <p:sldId id="473" r:id="rId26"/>
    <p:sldId id="449" r:id="rId27"/>
    <p:sldId id="450" r:id="rId28"/>
    <p:sldId id="451" r:id="rId29"/>
    <p:sldId id="466" r:id="rId30"/>
    <p:sldId id="467" r:id="rId31"/>
    <p:sldId id="468" r:id="rId32"/>
    <p:sldId id="469" r:id="rId33"/>
    <p:sldId id="470" r:id="rId34"/>
    <p:sldId id="471" r:id="rId35"/>
    <p:sldId id="452" r:id="rId36"/>
    <p:sldId id="376" r:id="rId3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y Cotgreave" initials="AC" lastIdx="7" clrIdx="0">
    <p:extLst>
      <p:ext uri="{19B8F6BF-5375-455C-9EA6-DF929625EA0E}">
        <p15:presenceInfo xmlns:p15="http://schemas.microsoft.com/office/powerpoint/2012/main" userId="S-1-5-21-1674886584-3431957878-314445162-94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45AA"/>
    <a:srgbClr val="0094DE"/>
    <a:srgbClr val="D75C5C"/>
    <a:srgbClr val="658E49"/>
    <a:srgbClr val="E7F0F7"/>
    <a:srgbClr val="1FF402"/>
    <a:srgbClr val="5B6591"/>
    <a:srgbClr val="E2E1FF"/>
    <a:srgbClr val="C1C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9050" autoAdjust="0"/>
  </p:normalViewPr>
  <p:slideViewPr>
    <p:cSldViewPr snapToGrid="0" showGuides="1">
      <p:cViewPr varScale="1">
        <p:scale>
          <a:sx n="49" d="100"/>
          <a:sy n="49" d="100"/>
        </p:scale>
        <p:origin x="396" y="54"/>
      </p:cViewPr>
      <p:guideLst>
        <p:guide orient="horz" pos="1181"/>
        <p:guide orient="horz" pos="369"/>
        <p:guide pos="4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C9E13-CB95-47B3-A061-645A593EBCB1}" type="doc">
      <dgm:prSet loTypeId="urn:microsoft.com/office/officeart/2005/8/layout/orgChart1" loCatId="hierarchy" qsTypeId="urn:microsoft.com/office/officeart/2005/8/quickstyle/simple1" qsCatId="simple" csTypeId="urn:microsoft.com/office/officeart/2005/8/colors/accent5_1" csCatId="accent5" phldr="1"/>
      <dgm:spPr/>
      <dgm:t>
        <a:bodyPr/>
        <a:lstStyle/>
        <a:p>
          <a:endParaRPr lang="en-US"/>
        </a:p>
      </dgm:t>
    </dgm:pt>
    <dgm:pt modelId="{0C750E61-810D-4197-B08F-C33B3B8A0522}">
      <dgm:prSet phldrT="[Text]" custT="1"/>
      <dgm:spPr>
        <a:ln w="38100">
          <a:noFill/>
        </a:ln>
      </dgm:spPr>
      <dgm:t>
        <a:bodyPr/>
        <a:lstStyle/>
        <a:p>
          <a:r>
            <a:rPr lang="en-US" sz="3600" dirty="0" smtClean="0"/>
            <a:t>2 cones</a:t>
          </a:r>
        </a:p>
        <a:p>
          <a:r>
            <a:rPr lang="en-US" sz="2400" dirty="0" smtClean="0"/>
            <a:t>(dichromat)</a:t>
          </a:r>
          <a:endParaRPr lang="en-US" sz="2400" dirty="0"/>
        </a:p>
      </dgm:t>
    </dgm:pt>
    <dgm:pt modelId="{1305E5C5-B732-4A35-B3C6-8D9541411DE2}" type="parTrans" cxnId="{33434D1A-7C3E-4491-984B-77F595A39F3E}">
      <dgm:prSet/>
      <dgm:spPr/>
      <dgm:t>
        <a:bodyPr/>
        <a:lstStyle/>
        <a:p>
          <a:endParaRPr lang="en-US"/>
        </a:p>
      </dgm:t>
    </dgm:pt>
    <dgm:pt modelId="{A45B9DDE-27C0-4A93-9746-2E6E8088C0A5}" type="sibTrans" cxnId="{33434D1A-7C3E-4491-984B-77F595A39F3E}">
      <dgm:prSet/>
      <dgm:spPr/>
      <dgm:t>
        <a:bodyPr/>
        <a:lstStyle/>
        <a:p>
          <a:endParaRPr lang="en-US"/>
        </a:p>
      </dgm:t>
    </dgm:pt>
    <dgm:pt modelId="{4F623E9B-227F-42BE-88CD-1BA45A355982}">
      <dgm:prSet phldrT="[Text]" custT="1">
        <dgm:style>
          <a:lnRef idx="2">
            <a:schemeClr val="accent6"/>
          </a:lnRef>
          <a:fillRef idx="1">
            <a:schemeClr val="lt1"/>
          </a:fillRef>
          <a:effectRef idx="0">
            <a:schemeClr val="accent6"/>
          </a:effectRef>
          <a:fontRef idx="minor">
            <a:schemeClr val="dk1"/>
          </a:fontRef>
        </dgm:style>
      </dgm:prSet>
      <dgm:spPr>
        <a:ln w="38100">
          <a:noFill/>
        </a:ln>
      </dgm:spPr>
      <dgm:t>
        <a:bodyPr/>
        <a:lstStyle/>
        <a:p>
          <a:r>
            <a:rPr lang="en-US" sz="2800" dirty="0" smtClean="0"/>
            <a:t>(L) protanopia</a:t>
          </a:r>
        </a:p>
        <a:p>
          <a:r>
            <a:rPr lang="en-US" sz="2800" dirty="0" smtClean="0">
              <a:solidFill>
                <a:srgbClr val="C00000"/>
              </a:solidFill>
            </a:rPr>
            <a:t>red-blind</a:t>
          </a:r>
          <a:endParaRPr lang="en-US" sz="2800" dirty="0">
            <a:solidFill>
              <a:srgbClr val="C00000"/>
            </a:solidFill>
          </a:endParaRPr>
        </a:p>
      </dgm:t>
    </dgm:pt>
    <dgm:pt modelId="{4357AF7B-E91C-41B2-9785-32E11B1E9027}" type="parTrans" cxnId="{5745A2EB-6826-4C62-B8AA-C6319ECBA188}">
      <dgm:prSet/>
      <dgm:spPr/>
      <dgm:t>
        <a:bodyPr/>
        <a:lstStyle/>
        <a:p>
          <a:endParaRPr lang="en-US"/>
        </a:p>
      </dgm:t>
    </dgm:pt>
    <dgm:pt modelId="{22E39AE4-8E0B-4B49-A196-87F35863B781}" type="sibTrans" cxnId="{5745A2EB-6826-4C62-B8AA-C6319ECBA188}">
      <dgm:prSet/>
      <dgm:spPr/>
      <dgm:t>
        <a:bodyPr/>
        <a:lstStyle/>
        <a:p>
          <a:endParaRPr lang="en-US"/>
        </a:p>
      </dgm:t>
    </dgm:pt>
    <dgm:pt modelId="{10BA65F4-91DB-49AC-AAD1-AB87B8F1CD9E}">
      <dgm:prSet phldrT="[Text]" custT="1">
        <dgm:style>
          <a:lnRef idx="2">
            <a:schemeClr val="accent4"/>
          </a:lnRef>
          <a:fillRef idx="1">
            <a:schemeClr val="lt1"/>
          </a:fillRef>
          <a:effectRef idx="0">
            <a:schemeClr val="accent4"/>
          </a:effectRef>
          <a:fontRef idx="minor">
            <a:schemeClr val="dk1"/>
          </a:fontRef>
        </dgm:style>
      </dgm:prSet>
      <dgm:spPr>
        <a:ln w="38100">
          <a:noFill/>
        </a:ln>
      </dgm:spPr>
      <dgm:t>
        <a:bodyPr/>
        <a:lstStyle/>
        <a:p>
          <a:r>
            <a:rPr lang="en-US" sz="2800" dirty="0" smtClean="0"/>
            <a:t>(M) deuteranopia</a:t>
          </a:r>
        </a:p>
        <a:p>
          <a:r>
            <a:rPr lang="en-US" sz="2800" dirty="0" smtClean="0">
              <a:solidFill>
                <a:srgbClr val="00B050"/>
              </a:solidFill>
            </a:rPr>
            <a:t>green-blind</a:t>
          </a:r>
          <a:endParaRPr lang="en-US" sz="2800" dirty="0">
            <a:solidFill>
              <a:srgbClr val="00B050"/>
            </a:solidFill>
          </a:endParaRPr>
        </a:p>
      </dgm:t>
    </dgm:pt>
    <dgm:pt modelId="{C0AEB2B5-1CF6-4BB3-9590-712E7CC611E5}" type="parTrans" cxnId="{FDCBDA85-AB37-4D76-A7CF-BE96E7A064C5}">
      <dgm:prSet/>
      <dgm:spPr/>
      <dgm:t>
        <a:bodyPr/>
        <a:lstStyle/>
        <a:p>
          <a:endParaRPr lang="en-US"/>
        </a:p>
      </dgm:t>
    </dgm:pt>
    <dgm:pt modelId="{80A431AE-9D35-4457-A0BF-F22298DE28EF}" type="sibTrans" cxnId="{FDCBDA85-AB37-4D76-A7CF-BE96E7A064C5}">
      <dgm:prSet/>
      <dgm:spPr/>
      <dgm:t>
        <a:bodyPr/>
        <a:lstStyle/>
        <a:p>
          <a:endParaRPr lang="en-US"/>
        </a:p>
      </dgm:t>
    </dgm:pt>
    <dgm:pt modelId="{9B946C84-02CF-44C9-A8B0-E5BB3AA2E2FF}" type="pres">
      <dgm:prSet presAssocID="{D8FC9E13-CB95-47B3-A061-645A593EBCB1}" presName="hierChild1" presStyleCnt="0">
        <dgm:presLayoutVars>
          <dgm:orgChart val="1"/>
          <dgm:chPref val="1"/>
          <dgm:dir/>
          <dgm:animOne val="branch"/>
          <dgm:animLvl val="lvl"/>
          <dgm:resizeHandles/>
        </dgm:presLayoutVars>
      </dgm:prSet>
      <dgm:spPr/>
      <dgm:t>
        <a:bodyPr/>
        <a:lstStyle/>
        <a:p>
          <a:endParaRPr lang="en-US"/>
        </a:p>
      </dgm:t>
    </dgm:pt>
    <dgm:pt modelId="{012D69E6-4FBD-436C-8675-AF714AE116D8}" type="pres">
      <dgm:prSet presAssocID="{0C750E61-810D-4197-B08F-C33B3B8A0522}" presName="hierRoot1" presStyleCnt="0">
        <dgm:presLayoutVars>
          <dgm:hierBranch val="init"/>
        </dgm:presLayoutVars>
      </dgm:prSet>
      <dgm:spPr/>
    </dgm:pt>
    <dgm:pt modelId="{0FFF09E6-EE7B-4B70-9593-2D4ACAEC2A92}" type="pres">
      <dgm:prSet presAssocID="{0C750E61-810D-4197-B08F-C33B3B8A0522}" presName="rootComposite1" presStyleCnt="0"/>
      <dgm:spPr/>
    </dgm:pt>
    <dgm:pt modelId="{CDB53BD3-0B50-43FC-A114-F5CA7C6CF29B}" type="pres">
      <dgm:prSet presAssocID="{0C750E61-810D-4197-B08F-C33B3B8A0522}" presName="rootText1" presStyleLbl="node0" presStyleIdx="0" presStyleCnt="1">
        <dgm:presLayoutVars>
          <dgm:chPref val="3"/>
        </dgm:presLayoutVars>
      </dgm:prSet>
      <dgm:spPr/>
      <dgm:t>
        <a:bodyPr/>
        <a:lstStyle/>
        <a:p>
          <a:endParaRPr lang="en-US"/>
        </a:p>
      </dgm:t>
    </dgm:pt>
    <dgm:pt modelId="{4ACE2C5C-007A-43F8-90AE-D5513CC9C574}" type="pres">
      <dgm:prSet presAssocID="{0C750E61-810D-4197-B08F-C33B3B8A0522}" presName="rootConnector1" presStyleLbl="node1" presStyleIdx="0" presStyleCnt="0"/>
      <dgm:spPr/>
      <dgm:t>
        <a:bodyPr/>
        <a:lstStyle/>
        <a:p>
          <a:endParaRPr lang="en-US"/>
        </a:p>
      </dgm:t>
    </dgm:pt>
    <dgm:pt modelId="{4417E91E-F5E6-456A-BC20-01A6856277E3}" type="pres">
      <dgm:prSet presAssocID="{0C750E61-810D-4197-B08F-C33B3B8A0522}" presName="hierChild2" presStyleCnt="0"/>
      <dgm:spPr/>
    </dgm:pt>
    <dgm:pt modelId="{B57C1F99-9B7A-4B11-B8C5-AC951DDBBB68}" type="pres">
      <dgm:prSet presAssocID="{4357AF7B-E91C-41B2-9785-32E11B1E9027}" presName="Name37" presStyleLbl="parChTrans1D2" presStyleIdx="0" presStyleCnt="2"/>
      <dgm:spPr/>
      <dgm:t>
        <a:bodyPr/>
        <a:lstStyle/>
        <a:p>
          <a:endParaRPr lang="en-US"/>
        </a:p>
      </dgm:t>
    </dgm:pt>
    <dgm:pt modelId="{C2F4D429-DE60-4AA3-8548-F0F97BE63454}" type="pres">
      <dgm:prSet presAssocID="{4F623E9B-227F-42BE-88CD-1BA45A355982}" presName="hierRoot2" presStyleCnt="0">
        <dgm:presLayoutVars>
          <dgm:hierBranch val="init"/>
        </dgm:presLayoutVars>
      </dgm:prSet>
      <dgm:spPr/>
    </dgm:pt>
    <dgm:pt modelId="{705E1E3A-1F09-4B24-8768-F3B6F7F35CFB}" type="pres">
      <dgm:prSet presAssocID="{4F623E9B-227F-42BE-88CD-1BA45A355982}" presName="rootComposite" presStyleCnt="0"/>
      <dgm:spPr/>
    </dgm:pt>
    <dgm:pt modelId="{31AB0A93-E7E6-4259-85FA-B32A0CC74EBD}" type="pres">
      <dgm:prSet presAssocID="{4F623E9B-227F-42BE-88CD-1BA45A355982}" presName="rootText" presStyleLbl="node2" presStyleIdx="0" presStyleCnt="2" custScaleX="112570">
        <dgm:presLayoutVars>
          <dgm:chPref val="3"/>
        </dgm:presLayoutVars>
      </dgm:prSet>
      <dgm:spPr/>
      <dgm:t>
        <a:bodyPr/>
        <a:lstStyle/>
        <a:p>
          <a:endParaRPr lang="en-US"/>
        </a:p>
      </dgm:t>
    </dgm:pt>
    <dgm:pt modelId="{D408C34D-62AB-49BC-9599-E40DC4ED012F}" type="pres">
      <dgm:prSet presAssocID="{4F623E9B-227F-42BE-88CD-1BA45A355982}" presName="rootConnector" presStyleLbl="node2" presStyleIdx="0" presStyleCnt="2"/>
      <dgm:spPr/>
      <dgm:t>
        <a:bodyPr/>
        <a:lstStyle/>
        <a:p>
          <a:endParaRPr lang="en-US"/>
        </a:p>
      </dgm:t>
    </dgm:pt>
    <dgm:pt modelId="{84B0BCE0-9084-4317-9F7E-FC4CA4832734}" type="pres">
      <dgm:prSet presAssocID="{4F623E9B-227F-42BE-88CD-1BA45A355982}" presName="hierChild4" presStyleCnt="0"/>
      <dgm:spPr/>
    </dgm:pt>
    <dgm:pt modelId="{C70A0646-61D0-432E-A411-55F99F0412CB}" type="pres">
      <dgm:prSet presAssocID="{4F623E9B-227F-42BE-88CD-1BA45A355982}" presName="hierChild5" presStyleCnt="0"/>
      <dgm:spPr/>
    </dgm:pt>
    <dgm:pt modelId="{802681ED-B37E-4CF4-8A26-BB852D0C4CAC}" type="pres">
      <dgm:prSet presAssocID="{C0AEB2B5-1CF6-4BB3-9590-712E7CC611E5}" presName="Name37" presStyleLbl="parChTrans1D2" presStyleIdx="1" presStyleCnt="2"/>
      <dgm:spPr/>
      <dgm:t>
        <a:bodyPr/>
        <a:lstStyle/>
        <a:p>
          <a:endParaRPr lang="en-US"/>
        </a:p>
      </dgm:t>
    </dgm:pt>
    <dgm:pt modelId="{B13A65D8-A080-48FB-A440-1AEEDE5CC1F5}" type="pres">
      <dgm:prSet presAssocID="{10BA65F4-91DB-49AC-AAD1-AB87B8F1CD9E}" presName="hierRoot2" presStyleCnt="0">
        <dgm:presLayoutVars>
          <dgm:hierBranch val="init"/>
        </dgm:presLayoutVars>
      </dgm:prSet>
      <dgm:spPr/>
    </dgm:pt>
    <dgm:pt modelId="{7139A6F1-0263-475B-B9E1-A0F43730BEE0}" type="pres">
      <dgm:prSet presAssocID="{10BA65F4-91DB-49AC-AAD1-AB87B8F1CD9E}" presName="rootComposite" presStyleCnt="0"/>
      <dgm:spPr/>
    </dgm:pt>
    <dgm:pt modelId="{1ED89E3D-D78F-41EF-BCCF-4D77948CB66A}" type="pres">
      <dgm:prSet presAssocID="{10BA65F4-91DB-49AC-AAD1-AB87B8F1CD9E}" presName="rootText" presStyleLbl="node2" presStyleIdx="1" presStyleCnt="2" custScaleX="119082">
        <dgm:presLayoutVars>
          <dgm:chPref val="3"/>
        </dgm:presLayoutVars>
      </dgm:prSet>
      <dgm:spPr/>
      <dgm:t>
        <a:bodyPr/>
        <a:lstStyle/>
        <a:p>
          <a:endParaRPr lang="en-US"/>
        </a:p>
      </dgm:t>
    </dgm:pt>
    <dgm:pt modelId="{773BC415-5450-4FD3-B79A-912E777FEED2}" type="pres">
      <dgm:prSet presAssocID="{10BA65F4-91DB-49AC-AAD1-AB87B8F1CD9E}" presName="rootConnector" presStyleLbl="node2" presStyleIdx="1" presStyleCnt="2"/>
      <dgm:spPr/>
      <dgm:t>
        <a:bodyPr/>
        <a:lstStyle/>
        <a:p>
          <a:endParaRPr lang="en-US"/>
        </a:p>
      </dgm:t>
    </dgm:pt>
    <dgm:pt modelId="{C35608B8-D2B9-429C-8851-1164D2A310BA}" type="pres">
      <dgm:prSet presAssocID="{10BA65F4-91DB-49AC-AAD1-AB87B8F1CD9E}" presName="hierChild4" presStyleCnt="0"/>
      <dgm:spPr/>
    </dgm:pt>
    <dgm:pt modelId="{4316E985-C586-4B87-8DBB-3063BDC7D1B5}" type="pres">
      <dgm:prSet presAssocID="{10BA65F4-91DB-49AC-AAD1-AB87B8F1CD9E}" presName="hierChild5" presStyleCnt="0"/>
      <dgm:spPr/>
    </dgm:pt>
    <dgm:pt modelId="{60F785DF-C78C-4520-A850-DFEB2BF01743}" type="pres">
      <dgm:prSet presAssocID="{0C750E61-810D-4197-B08F-C33B3B8A0522}" presName="hierChild3" presStyleCnt="0"/>
      <dgm:spPr/>
    </dgm:pt>
  </dgm:ptLst>
  <dgm:cxnLst>
    <dgm:cxn modelId="{90F9DFDE-E73C-409B-B500-6B65DC885109}" type="presOf" srcId="{4F623E9B-227F-42BE-88CD-1BA45A355982}" destId="{D408C34D-62AB-49BC-9599-E40DC4ED012F}" srcOrd="1" destOrd="0" presId="urn:microsoft.com/office/officeart/2005/8/layout/orgChart1"/>
    <dgm:cxn modelId="{5745A2EB-6826-4C62-B8AA-C6319ECBA188}" srcId="{0C750E61-810D-4197-B08F-C33B3B8A0522}" destId="{4F623E9B-227F-42BE-88CD-1BA45A355982}" srcOrd="0" destOrd="0" parTransId="{4357AF7B-E91C-41B2-9785-32E11B1E9027}" sibTransId="{22E39AE4-8E0B-4B49-A196-87F35863B781}"/>
    <dgm:cxn modelId="{5C7BC658-F051-437A-A6B3-CED25D731FA0}" type="presOf" srcId="{0C750E61-810D-4197-B08F-C33B3B8A0522}" destId="{4ACE2C5C-007A-43F8-90AE-D5513CC9C574}" srcOrd="1" destOrd="0" presId="urn:microsoft.com/office/officeart/2005/8/layout/orgChart1"/>
    <dgm:cxn modelId="{E302E4FD-E34A-4528-92B0-0604968F8E3F}" type="presOf" srcId="{10BA65F4-91DB-49AC-AAD1-AB87B8F1CD9E}" destId="{1ED89E3D-D78F-41EF-BCCF-4D77948CB66A}" srcOrd="0" destOrd="0" presId="urn:microsoft.com/office/officeart/2005/8/layout/orgChart1"/>
    <dgm:cxn modelId="{E1A7019E-9177-46BF-90D0-C013EF46DFDD}" type="presOf" srcId="{0C750E61-810D-4197-B08F-C33B3B8A0522}" destId="{CDB53BD3-0B50-43FC-A114-F5CA7C6CF29B}" srcOrd="0" destOrd="0" presId="urn:microsoft.com/office/officeart/2005/8/layout/orgChart1"/>
    <dgm:cxn modelId="{39BE436A-6EDF-4C54-889D-86E0DC637E86}" type="presOf" srcId="{4F623E9B-227F-42BE-88CD-1BA45A355982}" destId="{31AB0A93-E7E6-4259-85FA-B32A0CC74EBD}" srcOrd="0" destOrd="0" presId="urn:microsoft.com/office/officeart/2005/8/layout/orgChart1"/>
    <dgm:cxn modelId="{393B2C75-D148-4E7C-9A30-322867307E5C}" type="presOf" srcId="{D8FC9E13-CB95-47B3-A061-645A593EBCB1}" destId="{9B946C84-02CF-44C9-A8B0-E5BB3AA2E2FF}" srcOrd="0" destOrd="0" presId="urn:microsoft.com/office/officeart/2005/8/layout/orgChart1"/>
    <dgm:cxn modelId="{A6844BA0-36E5-404D-938B-CFDC7DD6CF35}" type="presOf" srcId="{C0AEB2B5-1CF6-4BB3-9590-712E7CC611E5}" destId="{802681ED-B37E-4CF4-8A26-BB852D0C4CAC}" srcOrd="0" destOrd="0" presId="urn:microsoft.com/office/officeart/2005/8/layout/orgChart1"/>
    <dgm:cxn modelId="{FDCBDA85-AB37-4D76-A7CF-BE96E7A064C5}" srcId="{0C750E61-810D-4197-B08F-C33B3B8A0522}" destId="{10BA65F4-91DB-49AC-AAD1-AB87B8F1CD9E}" srcOrd="1" destOrd="0" parTransId="{C0AEB2B5-1CF6-4BB3-9590-712E7CC611E5}" sibTransId="{80A431AE-9D35-4457-A0BF-F22298DE28EF}"/>
    <dgm:cxn modelId="{D9AE776B-5091-45F9-89E6-887F070EE596}" type="presOf" srcId="{10BA65F4-91DB-49AC-AAD1-AB87B8F1CD9E}" destId="{773BC415-5450-4FD3-B79A-912E777FEED2}" srcOrd="1" destOrd="0" presId="urn:microsoft.com/office/officeart/2005/8/layout/orgChart1"/>
    <dgm:cxn modelId="{33434D1A-7C3E-4491-984B-77F595A39F3E}" srcId="{D8FC9E13-CB95-47B3-A061-645A593EBCB1}" destId="{0C750E61-810D-4197-B08F-C33B3B8A0522}" srcOrd="0" destOrd="0" parTransId="{1305E5C5-B732-4A35-B3C6-8D9541411DE2}" sibTransId="{A45B9DDE-27C0-4A93-9746-2E6E8088C0A5}"/>
    <dgm:cxn modelId="{3E91AC26-A896-4184-A594-C9B1F9871F84}" type="presOf" srcId="{4357AF7B-E91C-41B2-9785-32E11B1E9027}" destId="{B57C1F99-9B7A-4B11-B8C5-AC951DDBBB68}" srcOrd="0" destOrd="0" presId="urn:microsoft.com/office/officeart/2005/8/layout/orgChart1"/>
    <dgm:cxn modelId="{747E6177-A33C-4DB9-924D-F4C3080D7841}" type="presParOf" srcId="{9B946C84-02CF-44C9-A8B0-E5BB3AA2E2FF}" destId="{012D69E6-4FBD-436C-8675-AF714AE116D8}" srcOrd="0" destOrd="0" presId="urn:microsoft.com/office/officeart/2005/8/layout/orgChart1"/>
    <dgm:cxn modelId="{D24103F1-28CA-44A4-B33F-03798D58AD11}" type="presParOf" srcId="{012D69E6-4FBD-436C-8675-AF714AE116D8}" destId="{0FFF09E6-EE7B-4B70-9593-2D4ACAEC2A92}" srcOrd="0" destOrd="0" presId="urn:microsoft.com/office/officeart/2005/8/layout/orgChart1"/>
    <dgm:cxn modelId="{E11441A8-4FE3-4DAE-A358-CD6E21CF6D9F}" type="presParOf" srcId="{0FFF09E6-EE7B-4B70-9593-2D4ACAEC2A92}" destId="{CDB53BD3-0B50-43FC-A114-F5CA7C6CF29B}" srcOrd="0" destOrd="0" presId="urn:microsoft.com/office/officeart/2005/8/layout/orgChart1"/>
    <dgm:cxn modelId="{BAC5C11E-AE51-4E7C-A07B-3106C1A1592E}" type="presParOf" srcId="{0FFF09E6-EE7B-4B70-9593-2D4ACAEC2A92}" destId="{4ACE2C5C-007A-43F8-90AE-D5513CC9C574}" srcOrd="1" destOrd="0" presId="urn:microsoft.com/office/officeart/2005/8/layout/orgChart1"/>
    <dgm:cxn modelId="{FF8DC078-D45B-493E-864F-0F57017A9DAF}" type="presParOf" srcId="{012D69E6-4FBD-436C-8675-AF714AE116D8}" destId="{4417E91E-F5E6-456A-BC20-01A6856277E3}" srcOrd="1" destOrd="0" presId="urn:microsoft.com/office/officeart/2005/8/layout/orgChart1"/>
    <dgm:cxn modelId="{044A8BC2-5C67-4C33-99DA-10D486DCD01C}" type="presParOf" srcId="{4417E91E-F5E6-456A-BC20-01A6856277E3}" destId="{B57C1F99-9B7A-4B11-B8C5-AC951DDBBB68}" srcOrd="0" destOrd="0" presId="urn:microsoft.com/office/officeart/2005/8/layout/orgChart1"/>
    <dgm:cxn modelId="{53EFE5EC-AB3E-4505-B521-8ACF799D134E}" type="presParOf" srcId="{4417E91E-F5E6-456A-BC20-01A6856277E3}" destId="{C2F4D429-DE60-4AA3-8548-F0F97BE63454}" srcOrd="1" destOrd="0" presId="urn:microsoft.com/office/officeart/2005/8/layout/orgChart1"/>
    <dgm:cxn modelId="{6FE66CB6-BE32-4173-AF6D-492B232158D9}" type="presParOf" srcId="{C2F4D429-DE60-4AA3-8548-F0F97BE63454}" destId="{705E1E3A-1F09-4B24-8768-F3B6F7F35CFB}" srcOrd="0" destOrd="0" presId="urn:microsoft.com/office/officeart/2005/8/layout/orgChart1"/>
    <dgm:cxn modelId="{A9544CFD-58C3-4744-94F7-261C7F474E52}" type="presParOf" srcId="{705E1E3A-1F09-4B24-8768-F3B6F7F35CFB}" destId="{31AB0A93-E7E6-4259-85FA-B32A0CC74EBD}" srcOrd="0" destOrd="0" presId="urn:microsoft.com/office/officeart/2005/8/layout/orgChart1"/>
    <dgm:cxn modelId="{EB7B5B61-5D3E-47AF-AB75-1A258F821A34}" type="presParOf" srcId="{705E1E3A-1F09-4B24-8768-F3B6F7F35CFB}" destId="{D408C34D-62AB-49BC-9599-E40DC4ED012F}" srcOrd="1" destOrd="0" presId="urn:microsoft.com/office/officeart/2005/8/layout/orgChart1"/>
    <dgm:cxn modelId="{D23209C9-D009-4600-B6CD-D57D31A28C8A}" type="presParOf" srcId="{C2F4D429-DE60-4AA3-8548-F0F97BE63454}" destId="{84B0BCE0-9084-4317-9F7E-FC4CA4832734}" srcOrd="1" destOrd="0" presId="urn:microsoft.com/office/officeart/2005/8/layout/orgChart1"/>
    <dgm:cxn modelId="{C97C9677-403C-4E34-BA3F-E037A0EEBD8A}" type="presParOf" srcId="{C2F4D429-DE60-4AA3-8548-F0F97BE63454}" destId="{C70A0646-61D0-432E-A411-55F99F0412CB}" srcOrd="2" destOrd="0" presId="urn:microsoft.com/office/officeart/2005/8/layout/orgChart1"/>
    <dgm:cxn modelId="{EA6A05B2-6F9C-4278-A98E-5A552E889AF8}" type="presParOf" srcId="{4417E91E-F5E6-456A-BC20-01A6856277E3}" destId="{802681ED-B37E-4CF4-8A26-BB852D0C4CAC}" srcOrd="2" destOrd="0" presId="urn:microsoft.com/office/officeart/2005/8/layout/orgChart1"/>
    <dgm:cxn modelId="{23C6AF3C-7864-4287-89DB-939C29DA3670}" type="presParOf" srcId="{4417E91E-F5E6-456A-BC20-01A6856277E3}" destId="{B13A65D8-A080-48FB-A440-1AEEDE5CC1F5}" srcOrd="3" destOrd="0" presId="urn:microsoft.com/office/officeart/2005/8/layout/orgChart1"/>
    <dgm:cxn modelId="{DFF939B8-E762-4F1B-8C9F-4306717DD3A2}" type="presParOf" srcId="{B13A65D8-A080-48FB-A440-1AEEDE5CC1F5}" destId="{7139A6F1-0263-475B-B9E1-A0F43730BEE0}" srcOrd="0" destOrd="0" presId="urn:microsoft.com/office/officeart/2005/8/layout/orgChart1"/>
    <dgm:cxn modelId="{9750080A-AA91-4978-A110-CE49F2BCBC4F}" type="presParOf" srcId="{7139A6F1-0263-475B-B9E1-A0F43730BEE0}" destId="{1ED89E3D-D78F-41EF-BCCF-4D77948CB66A}" srcOrd="0" destOrd="0" presId="urn:microsoft.com/office/officeart/2005/8/layout/orgChart1"/>
    <dgm:cxn modelId="{9625B7B8-D0E3-4587-8BF2-3734ADA3715D}" type="presParOf" srcId="{7139A6F1-0263-475B-B9E1-A0F43730BEE0}" destId="{773BC415-5450-4FD3-B79A-912E777FEED2}" srcOrd="1" destOrd="0" presId="urn:microsoft.com/office/officeart/2005/8/layout/orgChart1"/>
    <dgm:cxn modelId="{C9087AF7-7266-4C2E-81B8-B0D7CD56382C}" type="presParOf" srcId="{B13A65D8-A080-48FB-A440-1AEEDE5CC1F5}" destId="{C35608B8-D2B9-429C-8851-1164D2A310BA}" srcOrd="1" destOrd="0" presId="urn:microsoft.com/office/officeart/2005/8/layout/orgChart1"/>
    <dgm:cxn modelId="{C2711597-A649-465F-9BAB-393D66578D42}" type="presParOf" srcId="{B13A65D8-A080-48FB-A440-1AEEDE5CC1F5}" destId="{4316E985-C586-4B87-8DBB-3063BDC7D1B5}" srcOrd="2" destOrd="0" presId="urn:microsoft.com/office/officeart/2005/8/layout/orgChart1"/>
    <dgm:cxn modelId="{FE5DFCFF-2A40-486A-8614-03096BBB43D5}" type="presParOf" srcId="{012D69E6-4FBD-436C-8675-AF714AE116D8}" destId="{60F785DF-C78C-4520-A850-DFEB2BF0174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C9E13-CB95-47B3-A061-645A593EBCB1}" type="doc">
      <dgm:prSet loTypeId="urn:microsoft.com/office/officeart/2005/8/layout/orgChart1" loCatId="hierarchy" qsTypeId="urn:microsoft.com/office/officeart/2005/8/quickstyle/simple1" qsCatId="simple" csTypeId="urn:microsoft.com/office/officeart/2005/8/colors/accent5_1" csCatId="accent5" phldr="1"/>
      <dgm:spPr/>
      <dgm:t>
        <a:bodyPr/>
        <a:lstStyle/>
        <a:p>
          <a:endParaRPr lang="en-US"/>
        </a:p>
      </dgm:t>
    </dgm:pt>
    <dgm:pt modelId="{0C750E61-810D-4197-B08F-C33B3B8A0522}">
      <dgm:prSet phldrT="[Text]" custT="1"/>
      <dgm:spPr>
        <a:ln w="38100">
          <a:noFill/>
        </a:ln>
      </dgm:spPr>
      <dgm:t>
        <a:bodyPr/>
        <a:lstStyle/>
        <a:p>
          <a:r>
            <a:rPr lang="en-US" sz="3600" dirty="0" smtClean="0"/>
            <a:t>3 cones</a:t>
          </a:r>
        </a:p>
        <a:p>
          <a:r>
            <a:rPr lang="en-US" sz="2400" dirty="0" smtClean="0"/>
            <a:t>(trichromat)</a:t>
          </a:r>
        </a:p>
      </dgm:t>
    </dgm:pt>
    <dgm:pt modelId="{1305E5C5-B732-4A35-B3C6-8D9541411DE2}" type="parTrans" cxnId="{33434D1A-7C3E-4491-984B-77F595A39F3E}">
      <dgm:prSet/>
      <dgm:spPr/>
      <dgm:t>
        <a:bodyPr/>
        <a:lstStyle/>
        <a:p>
          <a:endParaRPr lang="en-US"/>
        </a:p>
      </dgm:t>
    </dgm:pt>
    <dgm:pt modelId="{A45B9DDE-27C0-4A93-9746-2E6E8088C0A5}" type="sibTrans" cxnId="{33434D1A-7C3E-4491-984B-77F595A39F3E}">
      <dgm:prSet/>
      <dgm:spPr/>
      <dgm:t>
        <a:bodyPr/>
        <a:lstStyle/>
        <a:p>
          <a:endParaRPr lang="en-US"/>
        </a:p>
      </dgm:t>
    </dgm:pt>
    <dgm:pt modelId="{4F623E9B-227F-42BE-88CD-1BA45A355982}">
      <dgm:prSet phldrT="[Text]" custT="1">
        <dgm:style>
          <a:lnRef idx="2">
            <a:schemeClr val="accent6"/>
          </a:lnRef>
          <a:fillRef idx="1">
            <a:schemeClr val="lt1"/>
          </a:fillRef>
          <a:effectRef idx="0">
            <a:schemeClr val="accent6"/>
          </a:effectRef>
          <a:fontRef idx="minor">
            <a:schemeClr val="dk1"/>
          </a:fontRef>
        </dgm:style>
      </dgm:prSet>
      <dgm:spPr>
        <a:ln w="38100">
          <a:noFill/>
        </a:ln>
      </dgm:spPr>
      <dgm:t>
        <a:bodyPr/>
        <a:lstStyle/>
        <a:p>
          <a:r>
            <a:rPr lang="en-US" sz="2800" dirty="0" smtClean="0"/>
            <a:t>(L) protanomaly</a:t>
          </a:r>
        </a:p>
        <a:p>
          <a:r>
            <a:rPr lang="en-US" sz="2800" dirty="0" smtClean="0">
              <a:solidFill>
                <a:srgbClr val="C00000"/>
              </a:solidFill>
            </a:rPr>
            <a:t>red-weak</a:t>
          </a:r>
          <a:endParaRPr lang="en-US" sz="2800" dirty="0">
            <a:solidFill>
              <a:srgbClr val="C00000"/>
            </a:solidFill>
          </a:endParaRPr>
        </a:p>
      </dgm:t>
    </dgm:pt>
    <dgm:pt modelId="{4357AF7B-E91C-41B2-9785-32E11B1E9027}" type="parTrans" cxnId="{5745A2EB-6826-4C62-B8AA-C6319ECBA188}">
      <dgm:prSet/>
      <dgm:spPr/>
      <dgm:t>
        <a:bodyPr/>
        <a:lstStyle/>
        <a:p>
          <a:endParaRPr lang="en-US"/>
        </a:p>
      </dgm:t>
    </dgm:pt>
    <dgm:pt modelId="{22E39AE4-8E0B-4B49-A196-87F35863B781}" type="sibTrans" cxnId="{5745A2EB-6826-4C62-B8AA-C6319ECBA188}">
      <dgm:prSet/>
      <dgm:spPr/>
      <dgm:t>
        <a:bodyPr/>
        <a:lstStyle/>
        <a:p>
          <a:endParaRPr lang="en-US"/>
        </a:p>
      </dgm:t>
    </dgm:pt>
    <dgm:pt modelId="{10BA65F4-91DB-49AC-AAD1-AB87B8F1CD9E}">
      <dgm:prSet phldrT="[Text]" custT="1"/>
      <dgm:spPr>
        <a:ln w="38100">
          <a:noFill/>
        </a:ln>
      </dgm:spPr>
      <dgm:t>
        <a:bodyPr/>
        <a:lstStyle/>
        <a:p>
          <a:r>
            <a:rPr lang="en-US" sz="2800" dirty="0" smtClean="0"/>
            <a:t>(M) deuteranomaly</a:t>
          </a:r>
        </a:p>
        <a:p>
          <a:r>
            <a:rPr lang="en-US" sz="2800" dirty="0" smtClean="0">
              <a:solidFill>
                <a:srgbClr val="00B050"/>
              </a:solidFill>
            </a:rPr>
            <a:t>green-weak</a:t>
          </a:r>
          <a:endParaRPr lang="en-US" sz="2800" dirty="0">
            <a:solidFill>
              <a:srgbClr val="00B050"/>
            </a:solidFill>
          </a:endParaRPr>
        </a:p>
      </dgm:t>
    </dgm:pt>
    <dgm:pt modelId="{C0AEB2B5-1CF6-4BB3-9590-712E7CC611E5}" type="parTrans" cxnId="{FDCBDA85-AB37-4D76-A7CF-BE96E7A064C5}">
      <dgm:prSet/>
      <dgm:spPr/>
      <dgm:t>
        <a:bodyPr/>
        <a:lstStyle/>
        <a:p>
          <a:endParaRPr lang="en-US"/>
        </a:p>
      </dgm:t>
    </dgm:pt>
    <dgm:pt modelId="{80A431AE-9D35-4457-A0BF-F22298DE28EF}" type="sibTrans" cxnId="{FDCBDA85-AB37-4D76-A7CF-BE96E7A064C5}">
      <dgm:prSet/>
      <dgm:spPr/>
      <dgm:t>
        <a:bodyPr/>
        <a:lstStyle/>
        <a:p>
          <a:endParaRPr lang="en-US"/>
        </a:p>
      </dgm:t>
    </dgm:pt>
    <dgm:pt modelId="{9B946C84-02CF-44C9-A8B0-E5BB3AA2E2FF}" type="pres">
      <dgm:prSet presAssocID="{D8FC9E13-CB95-47B3-A061-645A593EBCB1}" presName="hierChild1" presStyleCnt="0">
        <dgm:presLayoutVars>
          <dgm:orgChart val="1"/>
          <dgm:chPref val="1"/>
          <dgm:dir/>
          <dgm:animOne val="branch"/>
          <dgm:animLvl val="lvl"/>
          <dgm:resizeHandles/>
        </dgm:presLayoutVars>
      </dgm:prSet>
      <dgm:spPr/>
      <dgm:t>
        <a:bodyPr/>
        <a:lstStyle/>
        <a:p>
          <a:endParaRPr lang="en-US"/>
        </a:p>
      </dgm:t>
    </dgm:pt>
    <dgm:pt modelId="{012D69E6-4FBD-436C-8675-AF714AE116D8}" type="pres">
      <dgm:prSet presAssocID="{0C750E61-810D-4197-B08F-C33B3B8A0522}" presName="hierRoot1" presStyleCnt="0">
        <dgm:presLayoutVars>
          <dgm:hierBranch val="init"/>
        </dgm:presLayoutVars>
      </dgm:prSet>
      <dgm:spPr/>
    </dgm:pt>
    <dgm:pt modelId="{0FFF09E6-EE7B-4B70-9593-2D4ACAEC2A92}" type="pres">
      <dgm:prSet presAssocID="{0C750E61-810D-4197-B08F-C33B3B8A0522}" presName="rootComposite1" presStyleCnt="0"/>
      <dgm:spPr/>
    </dgm:pt>
    <dgm:pt modelId="{CDB53BD3-0B50-43FC-A114-F5CA7C6CF29B}" type="pres">
      <dgm:prSet presAssocID="{0C750E61-810D-4197-B08F-C33B3B8A0522}" presName="rootText1" presStyleLbl="node0" presStyleIdx="0" presStyleCnt="1">
        <dgm:presLayoutVars>
          <dgm:chPref val="3"/>
        </dgm:presLayoutVars>
      </dgm:prSet>
      <dgm:spPr/>
      <dgm:t>
        <a:bodyPr/>
        <a:lstStyle/>
        <a:p>
          <a:endParaRPr lang="en-US"/>
        </a:p>
      </dgm:t>
    </dgm:pt>
    <dgm:pt modelId="{4ACE2C5C-007A-43F8-90AE-D5513CC9C574}" type="pres">
      <dgm:prSet presAssocID="{0C750E61-810D-4197-B08F-C33B3B8A0522}" presName="rootConnector1" presStyleLbl="node1" presStyleIdx="0" presStyleCnt="0"/>
      <dgm:spPr/>
      <dgm:t>
        <a:bodyPr/>
        <a:lstStyle/>
        <a:p>
          <a:endParaRPr lang="en-US"/>
        </a:p>
      </dgm:t>
    </dgm:pt>
    <dgm:pt modelId="{4417E91E-F5E6-456A-BC20-01A6856277E3}" type="pres">
      <dgm:prSet presAssocID="{0C750E61-810D-4197-B08F-C33B3B8A0522}" presName="hierChild2" presStyleCnt="0"/>
      <dgm:spPr/>
    </dgm:pt>
    <dgm:pt modelId="{B57C1F99-9B7A-4B11-B8C5-AC951DDBBB68}" type="pres">
      <dgm:prSet presAssocID="{4357AF7B-E91C-41B2-9785-32E11B1E9027}" presName="Name37" presStyleLbl="parChTrans1D2" presStyleIdx="0" presStyleCnt="2"/>
      <dgm:spPr/>
      <dgm:t>
        <a:bodyPr/>
        <a:lstStyle/>
        <a:p>
          <a:endParaRPr lang="en-US"/>
        </a:p>
      </dgm:t>
    </dgm:pt>
    <dgm:pt modelId="{C2F4D429-DE60-4AA3-8548-F0F97BE63454}" type="pres">
      <dgm:prSet presAssocID="{4F623E9B-227F-42BE-88CD-1BA45A355982}" presName="hierRoot2" presStyleCnt="0">
        <dgm:presLayoutVars>
          <dgm:hierBranch val="init"/>
        </dgm:presLayoutVars>
      </dgm:prSet>
      <dgm:spPr/>
    </dgm:pt>
    <dgm:pt modelId="{705E1E3A-1F09-4B24-8768-F3B6F7F35CFB}" type="pres">
      <dgm:prSet presAssocID="{4F623E9B-227F-42BE-88CD-1BA45A355982}" presName="rootComposite" presStyleCnt="0"/>
      <dgm:spPr/>
    </dgm:pt>
    <dgm:pt modelId="{31AB0A93-E7E6-4259-85FA-B32A0CC74EBD}" type="pres">
      <dgm:prSet presAssocID="{4F623E9B-227F-42BE-88CD-1BA45A355982}" presName="rootText" presStyleLbl="node2" presStyleIdx="0" presStyleCnt="2" custScaleX="110510" custScaleY="98068">
        <dgm:presLayoutVars>
          <dgm:chPref val="3"/>
        </dgm:presLayoutVars>
      </dgm:prSet>
      <dgm:spPr/>
      <dgm:t>
        <a:bodyPr/>
        <a:lstStyle/>
        <a:p>
          <a:endParaRPr lang="en-US"/>
        </a:p>
      </dgm:t>
    </dgm:pt>
    <dgm:pt modelId="{D408C34D-62AB-49BC-9599-E40DC4ED012F}" type="pres">
      <dgm:prSet presAssocID="{4F623E9B-227F-42BE-88CD-1BA45A355982}" presName="rootConnector" presStyleLbl="node2" presStyleIdx="0" presStyleCnt="2"/>
      <dgm:spPr/>
      <dgm:t>
        <a:bodyPr/>
        <a:lstStyle/>
        <a:p>
          <a:endParaRPr lang="en-US"/>
        </a:p>
      </dgm:t>
    </dgm:pt>
    <dgm:pt modelId="{84B0BCE0-9084-4317-9F7E-FC4CA4832734}" type="pres">
      <dgm:prSet presAssocID="{4F623E9B-227F-42BE-88CD-1BA45A355982}" presName="hierChild4" presStyleCnt="0"/>
      <dgm:spPr/>
    </dgm:pt>
    <dgm:pt modelId="{C70A0646-61D0-432E-A411-55F99F0412CB}" type="pres">
      <dgm:prSet presAssocID="{4F623E9B-227F-42BE-88CD-1BA45A355982}" presName="hierChild5" presStyleCnt="0"/>
      <dgm:spPr/>
    </dgm:pt>
    <dgm:pt modelId="{802681ED-B37E-4CF4-8A26-BB852D0C4CAC}" type="pres">
      <dgm:prSet presAssocID="{C0AEB2B5-1CF6-4BB3-9590-712E7CC611E5}" presName="Name37" presStyleLbl="parChTrans1D2" presStyleIdx="1" presStyleCnt="2"/>
      <dgm:spPr/>
      <dgm:t>
        <a:bodyPr/>
        <a:lstStyle/>
        <a:p>
          <a:endParaRPr lang="en-US"/>
        </a:p>
      </dgm:t>
    </dgm:pt>
    <dgm:pt modelId="{B13A65D8-A080-48FB-A440-1AEEDE5CC1F5}" type="pres">
      <dgm:prSet presAssocID="{10BA65F4-91DB-49AC-AAD1-AB87B8F1CD9E}" presName="hierRoot2" presStyleCnt="0">
        <dgm:presLayoutVars>
          <dgm:hierBranch val="init"/>
        </dgm:presLayoutVars>
      </dgm:prSet>
      <dgm:spPr/>
    </dgm:pt>
    <dgm:pt modelId="{7139A6F1-0263-475B-B9E1-A0F43730BEE0}" type="pres">
      <dgm:prSet presAssocID="{10BA65F4-91DB-49AC-AAD1-AB87B8F1CD9E}" presName="rootComposite" presStyleCnt="0"/>
      <dgm:spPr/>
    </dgm:pt>
    <dgm:pt modelId="{1ED89E3D-D78F-41EF-BCCF-4D77948CB66A}" type="pres">
      <dgm:prSet presAssocID="{10BA65F4-91DB-49AC-AAD1-AB87B8F1CD9E}" presName="rootText" presStyleLbl="node2" presStyleIdx="1" presStyleCnt="2" custScaleX="118900" custScaleY="98068">
        <dgm:presLayoutVars>
          <dgm:chPref val="3"/>
        </dgm:presLayoutVars>
      </dgm:prSet>
      <dgm:spPr/>
      <dgm:t>
        <a:bodyPr/>
        <a:lstStyle/>
        <a:p>
          <a:endParaRPr lang="en-US"/>
        </a:p>
      </dgm:t>
    </dgm:pt>
    <dgm:pt modelId="{773BC415-5450-4FD3-B79A-912E777FEED2}" type="pres">
      <dgm:prSet presAssocID="{10BA65F4-91DB-49AC-AAD1-AB87B8F1CD9E}" presName="rootConnector" presStyleLbl="node2" presStyleIdx="1" presStyleCnt="2"/>
      <dgm:spPr/>
      <dgm:t>
        <a:bodyPr/>
        <a:lstStyle/>
        <a:p>
          <a:endParaRPr lang="en-US"/>
        </a:p>
      </dgm:t>
    </dgm:pt>
    <dgm:pt modelId="{C35608B8-D2B9-429C-8851-1164D2A310BA}" type="pres">
      <dgm:prSet presAssocID="{10BA65F4-91DB-49AC-AAD1-AB87B8F1CD9E}" presName="hierChild4" presStyleCnt="0"/>
      <dgm:spPr/>
    </dgm:pt>
    <dgm:pt modelId="{4316E985-C586-4B87-8DBB-3063BDC7D1B5}" type="pres">
      <dgm:prSet presAssocID="{10BA65F4-91DB-49AC-AAD1-AB87B8F1CD9E}" presName="hierChild5" presStyleCnt="0"/>
      <dgm:spPr/>
    </dgm:pt>
    <dgm:pt modelId="{60F785DF-C78C-4520-A850-DFEB2BF01743}" type="pres">
      <dgm:prSet presAssocID="{0C750E61-810D-4197-B08F-C33B3B8A0522}" presName="hierChild3" presStyleCnt="0"/>
      <dgm:spPr/>
    </dgm:pt>
  </dgm:ptLst>
  <dgm:cxnLst>
    <dgm:cxn modelId="{90F9DFDE-E73C-409B-B500-6B65DC885109}" type="presOf" srcId="{4F623E9B-227F-42BE-88CD-1BA45A355982}" destId="{D408C34D-62AB-49BC-9599-E40DC4ED012F}" srcOrd="1" destOrd="0" presId="urn:microsoft.com/office/officeart/2005/8/layout/orgChart1"/>
    <dgm:cxn modelId="{5745A2EB-6826-4C62-B8AA-C6319ECBA188}" srcId="{0C750E61-810D-4197-B08F-C33B3B8A0522}" destId="{4F623E9B-227F-42BE-88CD-1BA45A355982}" srcOrd="0" destOrd="0" parTransId="{4357AF7B-E91C-41B2-9785-32E11B1E9027}" sibTransId="{22E39AE4-8E0B-4B49-A196-87F35863B781}"/>
    <dgm:cxn modelId="{5C7BC658-F051-437A-A6B3-CED25D731FA0}" type="presOf" srcId="{0C750E61-810D-4197-B08F-C33B3B8A0522}" destId="{4ACE2C5C-007A-43F8-90AE-D5513CC9C574}" srcOrd="1" destOrd="0" presId="urn:microsoft.com/office/officeart/2005/8/layout/orgChart1"/>
    <dgm:cxn modelId="{E302E4FD-E34A-4528-92B0-0604968F8E3F}" type="presOf" srcId="{10BA65F4-91DB-49AC-AAD1-AB87B8F1CD9E}" destId="{1ED89E3D-D78F-41EF-BCCF-4D77948CB66A}" srcOrd="0" destOrd="0" presId="urn:microsoft.com/office/officeart/2005/8/layout/orgChart1"/>
    <dgm:cxn modelId="{E1A7019E-9177-46BF-90D0-C013EF46DFDD}" type="presOf" srcId="{0C750E61-810D-4197-B08F-C33B3B8A0522}" destId="{CDB53BD3-0B50-43FC-A114-F5CA7C6CF29B}" srcOrd="0" destOrd="0" presId="urn:microsoft.com/office/officeart/2005/8/layout/orgChart1"/>
    <dgm:cxn modelId="{39BE436A-6EDF-4C54-889D-86E0DC637E86}" type="presOf" srcId="{4F623E9B-227F-42BE-88CD-1BA45A355982}" destId="{31AB0A93-E7E6-4259-85FA-B32A0CC74EBD}" srcOrd="0" destOrd="0" presId="urn:microsoft.com/office/officeart/2005/8/layout/orgChart1"/>
    <dgm:cxn modelId="{393B2C75-D148-4E7C-9A30-322867307E5C}" type="presOf" srcId="{D8FC9E13-CB95-47B3-A061-645A593EBCB1}" destId="{9B946C84-02CF-44C9-A8B0-E5BB3AA2E2FF}" srcOrd="0" destOrd="0" presId="urn:microsoft.com/office/officeart/2005/8/layout/orgChart1"/>
    <dgm:cxn modelId="{A6844BA0-36E5-404D-938B-CFDC7DD6CF35}" type="presOf" srcId="{C0AEB2B5-1CF6-4BB3-9590-712E7CC611E5}" destId="{802681ED-B37E-4CF4-8A26-BB852D0C4CAC}" srcOrd="0" destOrd="0" presId="urn:microsoft.com/office/officeart/2005/8/layout/orgChart1"/>
    <dgm:cxn modelId="{FDCBDA85-AB37-4D76-A7CF-BE96E7A064C5}" srcId="{0C750E61-810D-4197-B08F-C33B3B8A0522}" destId="{10BA65F4-91DB-49AC-AAD1-AB87B8F1CD9E}" srcOrd="1" destOrd="0" parTransId="{C0AEB2B5-1CF6-4BB3-9590-712E7CC611E5}" sibTransId="{80A431AE-9D35-4457-A0BF-F22298DE28EF}"/>
    <dgm:cxn modelId="{D9AE776B-5091-45F9-89E6-887F070EE596}" type="presOf" srcId="{10BA65F4-91DB-49AC-AAD1-AB87B8F1CD9E}" destId="{773BC415-5450-4FD3-B79A-912E777FEED2}" srcOrd="1" destOrd="0" presId="urn:microsoft.com/office/officeart/2005/8/layout/orgChart1"/>
    <dgm:cxn modelId="{33434D1A-7C3E-4491-984B-77F595A39F3E}" srcId="{D8FC9E13-CB95-47B3-A061-645A593EBCB1}" destId="{0C750E61-810D-4197-B08F-C33B3B8A0522}" srcOrd="0" destOrd="0" parTransId="{1305E5C5-B732-4A35-B3C6-8D9541411DE2}" sibTransId="{A45B9DDE-27C0-4A93-9746-2E6E8088C0A5}"/>
    <dgm:cxn modelId="{3E91AC26-A896-4184-A594-C9B1F9871F84}" type="presOf" srcId="{4357AF7B-E91C-41B2-9785-32E11B1E9027}" destId="{B57C1F99-9B7A-4B11-B8C5-AC951DDBBB68}" srcOrd="0" destOrd="0" presId="urn:microsoft.com/office/officeart/2005/8/layout/orgChart1"/>
    <dgm:cxn modelId="{747E6177-A33C-4DB9-924D-F4C3080D7841}" type="presParOf" srcId="{9B946C84-02CF-44C9-A8B0-E5BB3AA2E2FF}" destId="{012D69E6-4FBD-436C-8675-AF714AE116D8}" srcOrd="0" destOrd="0" presId="urn:microsoft.com/office/officeart/2005/8/layout/orgChart1"/>
    <dgm:cxn modelId="{D24103F1-28CA-44A4-B33F-03798D58AD11}" type="presParOf" srcId="{012D69E6-4FBD-436C-8675-AF714AE116D8}" destId="{0FFF09E6-EE7B-4B70-9593-2D4ACAEC2A92}" srcOrd="0" destOrd="0" presId="urn:microsoft.com/office/officeart/2005/8/layout/orgChart1"/>
    <dgm:cxn modelId="{E11441A8-4FE3-4DAE-A358-CD6E21CF6D9F}" type="presParOf" srcId="{0FFF09E6-EE7B-4B70-9593-2D4ACAEC2A92}" destId="{CDB53BD3-0B50-43FC-A114-F5CA7C6CF29B}" srcOrd="0" destOrd="0" presId="urn:microsoft.com/office/officeart/2005/8/layout/orgChart1"/>
    <dgm:cxn modelId="{BAC5C11E-AE51-4E7C-A07B-3106C1A1592E}" type="presParOf" srcId="{0FFF09E6-EE7B-4B70-9593-2D4ACAEC2A92}" destId="{4ACE2C5C-007A-43F8-90AE-D5513CC9C574}" srcOrd="1" destOrd="0" presId="urn:microsoft.com/office/officeart/2005/8/layout/orgChart1"/>
    <dgm:cxn modelId="{FF8DC078-D45B-493E-864F-0F57017A9DAF}" type="presParOf" srcId="{012D69E6-4FBD-436C-8675-AF714AE116D8}" destId="{4417E91E-F5E6-456A-BC20-01A6856277E3}" srcOrd="1" destOrd="0" presId="urn:microsoft.com/office/officeart/2005/8/layout/orgChart1"/>
    <dgm:cxn modelId="{044A8BC2-5C67-4C33-99DA-10D486DCD01C}" type="presParOf" srcId="{4417E91E-F5E6-456A-BC20-01A6856277E3}" destId="{B57C1F99-9B7A-4B11-B8C5-AC951DDBBB68}" srcOrd="0" destOrd="0" presId="urn:microsoft.com/office/officeart/2005/8/layout/orgChart1"/>
    <dgm:cxn modelId="{53EFE5EC-AB3E-4505-B521-8ACF799D134E}" type="presParOf" srcId="{4417E91E-F5E6-456A-BC20-01A6856277E3}" destId="{C2F4D429-DE60-4AA3-8548-F0F97BE63454}" srcOrd="1" destOrd="0" presId="urn:microsoft.com/office/officeart/2005/8/layout/orgChart1"/>
    <dgm:cxn modelId="{6FE66CB6-BE32-4173-AF6D-492B232158D9}" type="presParOf" srcId="{C2F4D429-DE60-4AA3-8548-F0F97BE63454}" destId="{705E1E3A-1F09-4B24-8768-F3B6F7F35CFB}" srcOrd="0" destOrd="0" presId="urn:microsoft.com/office/officeart/2005/8/layout/orgChart1"/>
    <dgm:cxn modelId="{A9544CFD-58C3-4744-94F7-261C7F474E52}" type="presParOf" srcId="{705E1E3A-1F09-4B24-8768-F3B6F7F35CFB}" destId="{31AB0A93-E7E6-4259-85FA-B32A0CC74EBD}" srcOrd="0" destOrd="0" presId="urn:microsoft.com/office/officeart/2005/8/layout/orgChart1"/>
    <dgm:cxn modelId="{EB7B5B61-5D3E-47AF-AB75-1A258F821A34}" type="presParOf" srcId="{705E1E3A-1F09-4B24-8768-F3B6F7F35CFB}" destId="{D408C34D-62AB-49BC-9599-E40DC4ED012F}" srcOrd="1" destOrd="0" presId="urn:microsoft.com/office/officeart/2005/8/layout/orgChart1"/>
    <dgm:cxn modelId="{D23209C9-D009-4600-B6CD-D57D31A28C8A}" type="presParOf" srcId="{C2F4D429-DE60-4AA3-8548-F0F97BE63454}" destId="{84B0BCE0-9084-4317-9F7E-FC4CA4832734}" srcOrd="1" destOrd="0" presId="urn:microsoft.com/office/officeart/2005/8/layout/orgChart1"/>
    <dgm:cxn modelId="{C97C9677-403C-4E34-BA3F-E037A0EEBD8A}" type="presParOf" srcId="{C2F4D429-DE60-4AA3-8548-F0F97BE63454}" destId="{C70A0646-61D0-432E-A411-55F99F0412CB}" srcOrd="2" destOrd="0" presId="urn:microsoft.com/office/officeart/2005/8/layout/orgChart1"/>
    <dgm:cxn modelId="{EA6A05B2-6F9C-4278-A98E-5A552E889AF8}" type="presParOf" srcId="{4417E91E-F5E6-456A-BC20-01A6856277E3}" destId="{802681ED-B37E-4CF4-8A26-BB852D0C4CAC}" srcOrd="2" destOrd="0" presId="urn:microsoft.com/office/officeart/2005/8/layout/orgChart1"/>
    <dgm:cxn modelId="{23C6AF3C-7864-4287-89DB-939C29DA3670}" type="presParOf" srcId="{4417E91E-F5E6-456A-BC20-01A6856277E3}" destId="{B13A65D8-A080-48FB-A440-1AEEDE5CC1F5}" srcOrd="3" destOrd="0" presId="urn:microsoft.com/office/officeart/2005/8/layout/orgChart1"/>
    <dgm:cxn modelId="{DFF939B8-E762-4F1B-8C9F-4306717DD3A2}" type="presParOf" srcId="{B13A65D8-A080-48FB-A440-1AEEDE5CC1F5}" destId="{7139A6F1-0263-475B-B9E1-A0F43730BEE0}" srcOrd="0" destOrd="0" presId="urn:microsoft.com/office/officeart/2005/8/layout/orgChart1"/>
    <dgm:cxn modelId="{9750080A-AA91-4978-A110-CE49F2BCBC4F}" type="presParOf" srcId="{7139A6F1-0263-475B-B9E1-A0F43730BEE0}" destId="{1ED89E3D-D78F-41EF-BCCF-4D77948CB66A}" srcOrd="0" destOrd="0" presId="urn:microsoft.com/office/officeart/2005/8/layout/orgChart1"/>
    <dgm:cxn modelId="{9625B7B8-D0E3-4587-8BF2-3734ADA3715D}" type="presParOf" srcId="{7139A6F1-0263-475B-B9E1-A0F43730BEE0}" destId="{773BC415-5450-4FD3-B79A-912E777FEED2}" srcOrd="1" destOrd="0" presId="urn:microsoft.com/office/officeart/2005/8/layout/orgChart1"/>
    <dgm:cxn modelId="{C9087AF7-7266-4C2E-81B8-B0D7CD56382C}" type="presParOf" srcId="{B13A65D8-A080-48FB-A440-1AEEDE5CC1F5}" destId="{C35608B8-D2B9-429C-8851-1164D2A310BA}" srcOrd="1" destOrd="0" presId="urn:microsoft.com/office/officeart/2005/8/layout/orgChart1"/>
    <dgm:cxn modelId="{C2711597-A649-465F-9BAB-393D66578D42}" type="presParOf" srcId="{B13A65D8-A080-48FB-A440-1AEEDE5CC1F5}" destId="{4316E985-C586-4B87-8DBB-3063BDC7D1B5}" srcOrd="2" destOrd="0" presId="urn:microsoft.com/office/officeart/2005/8/layout/orgChart1"/>
    <dgm:cxn modelId="{FE5DFCFF-2A40-486A-8614-03096BBB43D5}" type="presParOf" srcId="{012D69E6-4FBD-436C-8675-AF714AE116D8}" destId="{60F785DF-C78C-4520-A850-DFEB2BF01743}"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681ED-B37E-4CF4-8A26-BB852D0C4CAC}">
      <dsp:nvSpPr>
        <dsp:cNvPr id="0" name=""/>
        <dsp:cNvSpPr/>
      </dsp:nvSpPr>
      <dsp:spPr>
        <a:xfrm>
          <a:off x="3270249" y="2077883"/>
          <a:ext cx="1727606" cy="543231"/>
        </a:xfrm>
        <a:custGeom>
          <a:avLst/>
          <a:gdLst/>
          <a:ahLst/>
          <a:cxnLst/>
          <a:rect l="0" t="0" r="0" b="0"/>
          <a:pathLst>
            <a:path>
              <a:moveTo>
                <a:pt x="0" y="0"/>
              </a:moveTo>
              <a:lnTo>
                <a:pt x="0" y="271615"/>
              </a:lnTo>
              <a:lnTo>
                <a:pt x="1727606" y="271615"/>
              </a:lnTo>
              <a:lnTo>
                <a:pt x="1727606" y="54323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C1F99-9B7A-4B11-B8C5-AC951DDBBB68}">
      <dsp:nvSpPr>
        <dsp:cNvPr id="0" name=""/>
        <dsp:cNvSpPr/>
      </dsp:nvSpPr>
      <dsp:spPr>
        <a:xfrm>
          <a:off x="1458416" y="2077883"/>
          <a:ext cx="1811833" cy="543231"/>
        </a:xfrm>
        <a:custGeom>
          <a:avLst/>
          <a:gdLst/>
          <a:ahLst/>
          <a:cxnLst/>
          <a:rect l="0" t="0" r="0" b="0"/>
          <a:pathLst>
            <a:path>
              <a:moveTo>
                <a:pt x="1811833" y="0"/>
              </a:moveTo>
              <a:lnTo>
                <a:pt x="1811833" y="271615"/>
              </a:lnTo>
              <a:lnTo>
                <a:pt x="0" y="271615"/>
              </a:lnTo>
              <a:lnTo>
                <a:pt x="0" y="54323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BD3-0B50-43FC-A114-F5CA7C6CF29B}">
      <dsp:nvSpPr>
        <dsp:cNvPr id="0" name=""/>
        <dsp:cNvSpPr/>
      </dsp:nvSpPr>
      <dsp:spPr>
        <a:xfrm>
          <a:off x="1976840" y="784474"/>
          <a:ext cx="2586818" cy="1293409"/>
        </a:xfrm>
        <a:prstGeom prst="rect">
          <a:avLst/>
        </a:prstGeom>
        <a:solidFill>
          <a:schemeClr val="l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2 cones</a:t>
          </a:r>
        </a:p>
        <a:p>
          <a:pPr lvl="0" algn="ctr" defTabSz="1600200">
            <a:lnSpc>
              <a:spcPct val="90000"/>
            </a:lnSpc>
            <a:spcBef>
              <a:spcPct val="0"/>
            </a:spcBef>
            <a:spcAft>
              <a:spcPct val="35000"/>
            </a:spcAft>
          </a:pPr>
          <a:r>
            <a:rPr lang="en-US" sz="2400" kern="1200" dirty="0" smtClean="0"/>
            <a:t>(dichromat)</a:t>
          </a:r>
          <a:endParaRPr lang="en-US" sz="2400" kern="1200" dirty="0"/>
        </a:p>
      </dsp:txBody>
      <dsp:txXfrm>
        <a:off x="1976840" y="784474"/>
        <a:ext cx="2586818" cy="1293409"/>
      </dsp:txXfrm>
    </dsp:sp>
    <dsp:sp modelId="{31AB0A93-E7E6-4259-85FA-B32A0CC74EBD}">
      <dsp:nvSpPr>
        <dsp:cNvPr id="0" name=""/>
        <dsp:cNvSpPr/>
      </dsp:nvSpPr>
      <dsp:spPr>
        <a:xfrm>
          <a:off x="2425" y="2621115"/>
          <a:ext cx="2911981" cy="1293409"/>
        </a:xfrm>
        <a:prstGeom prst="rect">
          <a:avLst/>
        </a:prstGeom>
        <a:solidFill>
          <a:schemeClr val="lt1"/>
        </a:solidFill>
        <a:ln w="381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 protanopia</a:t>
          </a:r>
        </a:p>
        <a:p>
          <a:pPr lvl="0" algn="ctr" defTabSz="1244600">
            <a:lnSpc>
              <a:spcPct val="90000"/>
            </a:lnSpc>
            <a:spcBef>
              <a:spcPct val="0"/>
            </a:spcBef>
            <a:spcAft>
              <a:spcPct val="35000"/>
            </a:spcAft>
          </a:pPr>
          <a:r>
            <a:rPr lang="en-US" sz="2800" kern="1200" dirty="0" smtClean="0">
              <a:solidFill>
                <a:srgbClr val="C00000"/>
              </a:solidFill>
            </a:rPr>
            <a:t>red-blind</a:t>
          </a:r>
          <a:endParaRPr lang="en-US" sz="2800" kern="1200" dirty="0">
            <a:solidFill>
              <a:srgbClr val="C00000"/>
            </a:solidFill>
          </a:endParaRPr>
        </a:p>
      </dsp:txBody>
      <dsp:txXfrm>
        <a:off x="2425" y="2621115"/>
        <a:ext cx="2911981" cy="1293409"/>
      </dsp:txXfrm>
    </dsp:sp>
    <dsp:sp modelId="{1ED89E3D-D78F-41EF-BCCF-4D77948CB66A}">
      <dsp:nvSpPr>
        <dsp:cNvPr id="0" name=""/>
        <dsp:cNvSpPr/>
      </dsp:nvSpPr>
      <dsp:spPr>
        <a:xfrm>
          <a:off x="3457639" y="2621115"/>
          <a:ext cx="3080435" cy="1293409"/>
        </a:xfrm>
        <a:prstGeom prst="rect">
          <a:avLst/>
        </a:prstGeom>
        <a:solidFill>
          <a:schemeClr val="lt1"/>
        </a:solidFill>
        <a:ln w="381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 deuteranopia</a:t>
          </a:r>
        </a:p>
        <a:p>
          <a:pPr lvl="0" algn="ctr" defTabSz="1244600">
            <a:lnSpc>
              <a:spcPct val="90000"/>
            </a:lnSpc>
            <a:spcBef>
              <a:spcPct val="0"/>
            </a:spcBef>
            <a:spcAft>
              <a:spcPct val="35000"/>
            </a:spcAft>
          </a:pPr>
          <a:r>
            <a:rPr lang="en-US" sz="2800" kern="1200" dirty="0" smtClean="0">
              <a:solidFill>
                <a:srgbClr val="00B050"/>
              </a:solidFill>
            </a:rPr>
            <a:t>green-blind</a:t>
          </a:r>
          <a:endParaRPr lang="en-US" sz="2800" kern="1200" dirty="0">
            <a:solidFill>
              <a:srgbClr val="00B050"/>
            </a:solidFill>
          </a:endParaRPr>
        </a:p>
      </dsp:txBody>
      <dsp:txXfrm>
        <a:off x="3457639" y="2621115"/>
        <a:ext cx="3080435" cy="1293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681ED-B37E-4CF4-8A26-BB852D0C4CAC}">
      <dsp:nvSpPr>
        <dsp:cNvPr id="0" name=""/>
        <dsp:cNvSpPr/>
      </dsp:nvSpPr>
      <dsp:spPr>
        <a:xfrm>
          <a:off x="3270249" y="2087978"/>
          <a:ext cx="1716712" cy="548261"/>
        </a:xfrm>
        <a:custGeom>
          <a:avLst/>
          <a:gdLst/>
          <a:ahLst/>
          <a:cxnLst/>
          <a:rect l="0" t="0" r="0" b="0"/>
          <a:pathLst>
            <a:path>
              <a:moveTo>
                <a:pt x="0" y="0"/>
              </a:moveTo>
              <a:lnTo>
                <a:pt x="0" y="274130"/>
              </a:lnTo>
              <a:lnTo>
                <a:pt x="1716712" y="274130"/>
              </a:lnTo>
              <a:lnTo>
                <a:pt x="1716712" y="54826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7C1F99-9B7A-4B11-B8C5-AC951DDBBB68}">
      <dsp:nvSpPr>
        <dsp:cNvPr id="0" name=""/>
        <dsp:cNvSpPr/>
      </dsp:nvSpPr>
      <dsp:spPr>
        <a:xfrm>
          <a:off x="1444015" y="2087978"/>
          <a:ext cx="1826234" cy="548261"/>
        </a:xfrm>
        <a:custGeom>
          <a:avLst/>
          <a:gdLst/>
          <a:ahLst/>
          <a:cxnLst/>
          <a:rect l="0" t="0" r="0" b="0"/>
          <a:pathLst>
            <a:path>
              <a:moveTo>
                <a:pt x="1826234" y="0"/>
              </a:moveTo>
              <a:lnTo>
                <a:pt x="1826234" y="274130"/>
              </a:lnTo>
              <a:lnTo>
                <a:pt x="0" y="274130"/>
              </a:lnTo>
              <a:lnTo>
                <a:pt x="0" y="548261"/>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3BD3-0B50-43FC-A114-F5CA7C6CF29B}">
      <dsp:nvSpPr>
        <dsp:cNvPr id="0" name=""/>
        <dsp:cNvSpPr/>
      </dsp:nvSpPr>
      <dsp:spPr>
        <a:xfrm>
          <a:off x="1964864" y="782593"/>
          <a:ext cx="2610770" cy="1305385"/>
        </a:xfrm>
        <a:prstGeom prst="rect">
          <a:avLst/>
        </a:prstGeom>
        <a:solidFill>
          <a:schemeClr val="l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3 cones</a:t>
          </a:r>
        </a:p>
        <a:p>
          <a:pPr lvl="0" algn="ctr" defTabSz="1600200">
            <a:lnSpc>
              <a:spcPct val="90000"/>
            </a:lnSpc>
            <a:spcBef>
              <a:spcPct val="0"/>
            </a:spcBef>
            <a:spcAft>
              <a:spcPct val="35000"/>
            </a:spcAft>
          </a:pPr>
          <a:r>
            <a:rPr lang="en-US" sz="2400" kern="1200" dirty="0" smtClean="0"/>
            <a:t>(trichromat)</a:t>
          </a:r>
        </a:p>
      </dsp:txBody>
      <dsp:txXfrm>
        <a:off x="1964864" y="782593"/>
        <a:ext cx="2610770" cy="1305385"/>
      </dsp:txXfrm>
    </dsp:sp>
    <dsp:sp modelId="{31AB0A93-E7E6-4259-85FA-B32A0CC74EBD}">
      <dsp:nvSpPr>
        <dsp:cNvPr id="0" name=""/>
        <dsp:cNvSpPr/>
      </dsp:nvSpPr>
      <dsp:spPr>
        <a:xfrm>
          <a:off x="1434" y="2636240"/>
          <a:ext cx="2885162" cy="1280165"/>
        </a:xfrm>
        <a:prstGeom prst="rect">
          <a:avLst/>
        </a:prstGeom>
        <a:solidFill>
          <a:schemeClr val="lt1"/>
        </a:solidFill>
        <a:ln w="381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 protanomaly</a:t>
          </a:r>
        </a:p>
        <a:p>
          <a:pPr lvl="0" algn="ctr" defTabSz="1244600">
            <a:lnSpc>
              <a:spcPct val="90000"/>
            </a:lnSpc>
            <a:spcBef>
              <a:spcPct val="0"/>
            </a:spcBef>
            <a:spcAft>
              <a:spcPct val="35000"/>
            </a:spcAft>
          </a:pPr>
          <a:r>
            <a:rPr lang="en-US" sz="2800" kern="1200" dirty="0" smtClean="0">
              <a:solidFill>
                <a:srgbClr val="C00000"/>
              </a:solidFill>
            </a:rPr>
            <a:t>red-weak</a:t>
          </a:r>
          <a:endParaRPr lang="en-US" sz="2800" kern="1200" dirty="0">
            <a:solidFill>
              <a:srgbClr val="C00000"/>
            </a:solidFill>
          </a:endParaRPr>
        </a:p>
      </dsp:txBody>
      <dsp:txXfrm>
        <a:off x="1434" y="2636240"/>
        <a:ext cx="2885162" cy="1280165"/>
      </dsp:txXfrm>
    </dsp:sp>
    <dsp:sp modelId="{1ED89E3D-D78F-41EF-BCCF-4D77948CB66A}">
      <dsp:nvSpPr>
        <dsp:cNvPr id="0" name=""/>
        <dsp:cNvSpPr/>
      </dsp:nvSpPr>
      <dsp:spPr>
        <a:xfrm>
          <a:off x="3434859" y="2636240"/>
          <a:ext cx="3104206" cy="1280165"/>
        </a:xfrm>
        <a:prstGeom prst="rect">
          <a:avLst/>
        </a:prstGeom>
        <a:solidFill>
          <a:schemeClr val="lt1">
            <a:hueOff val="0"/>
            <a:satOff val="0"/>
            <a:lumOff val="0"/>
            <a:alphaOff val="0"/>
          </a:schemeClr>
        </a:solidFill>
        <a:ln w="381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 deuteranomaly</a:t>
          </a:r>
        </a:p>
        <a:p>
          <a:pPr lvl="0" algn="ctr" defTabSz="1244600">
            <a:lnSpc>
              <a:spcPct val="90000"/>
            </a:lnSpc>
            <a:spcBef>
              <a:spcPct val="0"/>
            </a:spcBef>
            <a:spcAft>
              <a:spcPct val="35000"/>
            </a:spcAft>
          </a:pPr>
          <a:r>
            <a:rPr lang="en-US" sz="2800" kern="1200" dirty="0" smtClean="0">
              <a:solidFill>
                <a:srgbClr val="00B050"/>
              </a:solidFill>
            </a:rPr>
            <a:t>green-weak</a:t>
          </a:r>
          <a:endParaRPr lang="en-US" sz="2800" kern="1200" dirty="0">
            <a:solidFill>
              <a:srgbClr val="00B050"/>
            </a:solidFill>
          </a:endParaRPr>
        </a:p>
      </dsp:txBody>
      <dsp:txXfrm>
        <a:off x="3434859" y="2636240"/>
        <a:ext cx="3104206" cy="12801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8/1/2017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8/1/2017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extLst>
      <p:ext uri="{BB962C8B-B14F-4D97-AF65-F5344CB8AC3E}">
        <p14:creationId xmlns:p14="http://schemas.microsoft.com/office/powerpoint/2010/main" val="296594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0" baseline="0" dirty="0" smtClean="0"/>
              <a:t>A </a:t>
            </a:r>
            <a:r>
              <a:rPr lang="en-US" b="1" baseline="0" dirty="0" smtClean="0"/>
              <a:t>Highlight</a:t>
            </a:r>
            <a:r>
              <a:rPr lang="en-US" b="0" baseline="0" dirty="0" smtClean="0"/>
              <a:t> color is used to highlight one data point or category. For example, if you have 50 lines, each representing one state, then you might highlight one state. This allows the reader to see for example California versus all of the other states.  This </a:t>
            </a:r>
            <a:r>
              <a:rPr lang="en-US" b="0" baseline="0" dirty="0" err="1" smtClean="0"/>
              <a:t>slopegraph</a:t>
            </a:r>
            <a:r>
              <a:rPr lang="en-US" b="0" baseline="0" dirty="0" smtClean="0"/>
              <a:t> is filtered to show 7 states and Washington is highlighted.</a:t>
            </a:r>
          </a:p>
          <a:p>
            <a:endParaRPr lang="en-US" dirty="0"/>
          </a:p>
        </p:txBody>
      </p:sp>
    </p:spTree>
    <p:extLst>
      <p:ext uri="{BB962C8B-B14F-4D97-AF65-F5344CB8AC3E}">
        <p14:creationId xmlns:p14="http://schemas.microsoft.com/office/powerpoint/2010/main" val="263342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Alerting</a:t>
            </a:r>
            <a:r>
              <a:rPr lang="en-US" b="0" baseline="0" dirty="0" smtClean="0"/>
              <a:t> colors are used to draw the readers attention, similar to Highlight, but in this case it’s done with an alarming or alerting color to tell the reader that something is wrong. It needs the readers attention. Note that in Western culture that red is often associated with bad. This may not be the case in other countries (ex. China). Bright alerting colors could be red, orange or yellow.</a:t>
            </a:r>
            <a:endParaRPr lang="en-US" b="1" dirty="0" smtClean="0"/>
          </a:p>
          <a:p>
            <a:endParaRPr lang="en-US" dirty="0"/>
          </a:p>
        </p:txBody>
      </p:sp>
    </p:spTree>
    <p:extLst>
      <p:ext uri="{BB962C8B-B14F-4D97-AF65-F5344CB8AC3E}">
        <p14:creationId xmlns:p14="http://schemas.microsoft.com/office/powerpoint/2010/main" val="329070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in module 1 we discussed long-term memory vs. short-term memory. Our long-term memory works</a:t>
            </a:r>
            <a:r>
              <a:rPr lang="en-US" baseline="0" dirty="0" smtClean="0"/>
              <a:t> very well for storing images of past experience that constantly reference, but our short-term memory can only hold so much. It’s our working memory and it can be overloaded quickly and easily.  Using too many colors also means that you will eventually run out of colors that have lots of contrast. You will end up with the similar colors, for example “Storage” and “Tables” are very similar. </a:t>
            </a:r>
          </a:p>
        </p:txBody>
      </p:sp>
    </p:spTree>
    <p:extLst>
      <p:ext uri="{BB962C8B-B14F-4D97-AF65-F5344CB8AC3E}">
        <p14:creationId xmlns:p14="http://schemas.microsoft.com/office/powerpoint/2010/main" val="264596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normal color vision, the eye has 3 types of types of cones. Each type of cones responds to the different wave lengths. The Medium cones are more sensitive to green colors and the Long cones are more sensitive to red colors.</a:t>
            </a:r>
            <a:endParaRPr lang="en-US" dirty="0"/>
          </a:p>
        </p:txBody>
      </p:sp>
    </p:spTree>
    <p:extLst>
      <p:ext uri="{BB962C8B-B14F-4D97-AF65-F5344CB8AC3E}">
        <p14:creationId xmlns:p14="http://schemas.microsoft.com/office/powerpoint/2010/main" val="216244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normal color vision, the eye has 3 types of types of cones. Each type of cones responds to the different wave lengths. When one cone is missing then a person is red-blind or green-blind depending on if it’s an L-cone or an M-Cone. If the person has 3 cones and has color vision deficiency then they are either red-weak or green-weak depending on the L-cone or M-cone.</a:t>
            </a:r>
          </a:p>
          <a:p>
            <a:endParaRPr lang="en-US" baseline="0" dirty="0" smtClean="0"/>
          </a:p>
          <a:p>
            <a:r>
              <a:rPr lang="en-US" baseline="0" dirty="0" smtClean="0"/>
              <a:t>Approximately 8% of men are colorblind and less than one half of one percent of women. Both the L and M cones are coded to the X chromosome. Women have two X chromosomes and can often overcome this. Men only have one and therefore are more often affected.</a:t>
            </a:r>
          </a:p>
          <a:p>
            <a:endParaRPr lang="en-US" baseline="0" smtClean="0"/>
          </a:p>
          <a:p>
            <a:endParaRPr lang="en-US" baseline="0" dirty="0" smtClean="0"/>
          </a:p>
          <a:p>
            <a:r>
              <a:rPr lang="en-US" baseline="0" dirty="0" smtClean="0"/>
              <a:t>Even more rare is someone with an absence of S-cones (1 in 10,000 men or women).</a:t>
            </a:r>
          </a:p>
          <a:p>
            <a:endParaRPr lang="en-US" baseline="0" dirty="0" smtClean="0"/>
          </a:p>
          <a:p>
            <a:r>
              <a:rPr lang="en-US" baseline="0" dirty="0" smtClean="0"/>
              <a:t>8% may not seem like much, but in predominantly white cultures, the numbers are higher, up to 12% of men. Even at 10%, it doesn’t take very many men in a room to have someone that suffers from color vision deficiency. This becomes a much bigger issue in large organizations or where visualizations are created for the general public.</a:t>
            </a:r>
            <a:endParaRPr lang="en-US" dirty="0"/>
          </a:p>
        </p:txBody>
      </p:sp>
    </p:spTree>
    <p:extLst>
      <p:ext uri="{BB962C8B-B14F-4D97-AF65-F5344CB8AC3E}">
        <p14:creationId xmlns:p14="http://schemas.microsoft.com/office/powerpoint/2010/main" val="165477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smtClean="0">
                <a:latin typeface="Merriweather Light"/>
                <a:cs typeface="Calibri" pitchFamily="34" charset="0"/>
              </a:rPr>
              <a:t>2 cone </a:t>
            </a:r>
            <a:r>
              <a:rPr lang="en-US" sz="1800" i="1" dirty="0" err="1" smtClean="0">
                <a:latin typeface="Merriweather Light"/>
                <a:cs typeface="Calibri" pitchFamily="34" charset="0"/>
              </a:rPr>
              <a:t>Dichromats</a:t>
            </a:r>
            <a:r>
              <a:rPr lang="en-US" sz="1800" dirty="0" smtClean="0">
                <a:latin typeface="Merriweather Light"/>
                <a:cs typeface="Calibri" pitchFamily="34" charset="0"/>
              </a:rPr>
              <a:t>: </a:t>
            </a:r>
            <a:r>
              <a:rPr lang="en-US" sz="1800" b="1" dirty="0" smtClean="0">
                <a:latin typeface="Merriweather Light"/>
                <a:cs typeface="Calibri" pitchFamily="34" charset="0"/>
              </a:rPr>
              <a:t>Deuteranopia</a:t>
            </a:r>
            <a:r>
              <a:rPr lang="en-US" sz="1800" dirty="0" smtClean="0">
                <a:latin typeface="Merriweather Light"/>
                <a:cs typeface="Calibri" pitchFamily="34" charset="0"/>
              </a:rPr>
              <a:t> (also called green-blind). In this case the medium wavelength sensitive cones (green) are missing. A deuteranope can only distinguish 2 to 3 different hues, whereas somebody with normal vision sees 7 different hues.</a:t>
            </a:r>
          </a:p>
          <a:p>
            <a:endParaRPr lang="en-US" sz="1800" dirty="0" smtClean="0">
              <a:latin typeface="Merriweather Light"/>
              <a:cs typeface="Calibri" pitchFamily="34" charset="0"/>
            </a:endParaRPr>
          </a:p>
          <a:p>
            <a:r>
              <a:rPr lang="en-US" sz="1800" i="1" dirty="0" smtClean="0">
                <a:latin typeface="Merriweather Light"/>
                <a:cs typeface="Calibri" pitchFamily="34" charset="0"/>
              </a:rPr>
              <a:t>3 come Anomalous </a:t>
            </a:r>
            <a:r>
              <a:rPr lang="en-US" sz="1800" i="1" dirty="0" err="1" smtClean="0">
                <a:latin typeface="Merriweather Light"/>
                <a:cs typeface="Calibri" pitchFamily="34" charset="0"/>
              </a:rPr>
              <a:t>Trichromats</a:t>
            </a:r>
            <a:r>
              <a:rPr lang="en-US" sz="1800" dirty="0" smtClean="0">
                <a:latin typeface="Merriweather Light"/>
                <a:cs typeface="Calibri" pitchFamily="34" charset="0"/>
              </a:rPr>
              <a:t>: </a:t>
            </a:r>
            <a:r>
              <a:rPr lang="en-US" sz="1800" b="1" dirty="0" smtClean="0">
                <a:latin typeface="Merriweather Light"/>
                <a:cs typeface="Calibri" pitchFamily="34" charset="0"/>
              </a:rPr>
              <a:t>Deuteranomaly</a:t>
            </a:r>
            <a:r>
              <a:rPr lang="en-US" sz="1800" dirty="0" smtClean="0">
                <a:latin typeface="Merriweather Light"/>
                <a:cs typeface="Calibri" pitchFamily="34" charset="0"/>
              </a:rPr>
              <a:t> (green-weak). This can be everything between almost normal color vision and deuteranopia. The green sensitive cones are not missing in this case, but the peak of sensitivity is moved towards the red sensitive cones.</a:t>
            </a:r>
          </a:p>
          <a:p>
            <a:endParaRPr lang="en-US" dirty="0"/>
          </a:p>
        </p:txBody>
      </p:sp>
    </p:spTree>
    <p:extLst>
      <p:ext uri="{BB962C8B-B14F-4D97-AF65-F5344CB8AC3E}">
        <p14:creationId xmlns:p14="http://schemas.microsoft.com/office/powerpoint/2010/main" val="473164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is an example of the traffic light colors in a table where there is no other accommodation for someone with CVD. In this case, the colors red and green are the only way to tell one square apart from another square. Notice in the deuteranopia simulation that it is impossible to tell the difference between most of the green and red squares.</a:t>
            </a:r>
            <a:endParaRPr lang="en-US" dirty="0"/>
          </a:p>
        </p:txBody>
      </p:sp>
    </p:spTree>
    <p:extLst>
      <p:ext uri="{BB962C8B-B14F-4D97-AF65-F5344CB8AC3E}">
        <p14:creationId xmlns:p14="http://schemas.microsoft.com/office/powerpoint/2010/main" val="1551956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go back to the color wheel, we see that green and red are opposite each other. So what many data visualization designers will do is to turn</a:t>
            </a:r>
            <a:r>
              <a:rPr lang="en-US" baseline="0" dirty="0" smtClean="0"/>
              <a:t> on the color wheel clockwise to blue and orange. Blue for good instead of green and orange for bad instead of red. The color combination could also be blue and red, because it’s the blue color that is the most friendly to people with CVD.</a:t>
            </a:r>
            <a:endParaRPr lang="en-US" dirty="0"/>
          </a:p>
        </p:txBody>
      </p:sp>
    </p:spTree>
    <p:extLst>
      <p:ext uri="{BB962C8B-B14F-4D97-AF65-F5344CB8AC3E}">
        <p14:creationId xmlns:p14="http://schemas.microsoft.com/office/powerpoint/2010/main" val="3997800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bar chart with the</a:t>
            </a:r>
            <a:r>
              <a:rPr lang="en-US" baseline="0" dirty="0" smtClean="0"/>
              <a:t> traffic light colors and a protanopia simulation. Look closely at the dark red versus the dark green.</a:t>
            </a:r>
            <a:endParaRPr lang="en-US" dirty="0"/>
          </a:p>
        </p:txBody>
      </p:sp>
    </p:spTree>
    <p:extLst>
      <p:ext uri="{BB962C8B-B14F-4D97-AF65-F5344CB8AC3E}">
        <p14:creationId xmlns:p14="http://schemas.microsoft.com/office/powerpoint/2010/main" val="312895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close up.</a:t>
            </a:r>
            <a:r>
              <a:rPr lang="en-US" baseline="0" dirty="0" smtClean="0"/>
              <a:t> It’s impossible to tell the difference between the dark red and the dark green.</a:t>
            </a:r>
            <a:endParaRPr lang="en-US" dirty="0"/>
          </a:p>
        </p:txBody>
      </p:sp>
    </p:spTree>
    <p:extLst>
      <p:ext uri="{BB962C8B-B14F-4D97-AF65-F5344CB8AC3E}">
        <p14:creationId xmlns:p14="http://schemas.microsoft.com/office/powerpoint/2010/main" val="312986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0953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that same visualization using a colorblind-friendly</a:t>
            </a:r>
            <a:r>
              <a:rPr lang="en-US" baseline="0" dirty="0" smtClean="0"/>
              <a:t> palette. Tableau has this colorblind-friendly palette built into the software and the colors used here are very similar to Tableau’s colors, with blue and orange.</a:t>
            </a:r>
            <a:endParaRPr lang="en-US" dirty="0"/>
          </a:p>
        </p:txBody>
      </p:sp>
    </p:spTree>
    <p:extLst>
      <p:ext uri="{BB962C8B-B14F-4D97-AF65-F5344CB8AC3E}">
        <p14:creationId xmlns:p14="http://schemas.microsoft.com/office/powerpoint/2010/main" val="323603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how easy this is to see, even under color vision deficiency simulation. The blue is easy to see, even as the orange turns to a shade of brown.</a:t>
            </a:r>
            <a:endParaRPr lang="en-US" dirty="0"/>
          </a:p>
        </p:txBody>
      </p:sp>
    </p:spTree>
    <p:extLst>
      <p:ext uri="{BB962C8B-B14F-4D97-AF65-F5344CB8AC3E}">
        <p14:creationId xmlns:p14="http://schemas.microsoft.com/office/powerpoint/2010/main" val="3432846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a:t>
            </a:r>
            <a:r>
              <a:rPr lang="en-US" dirty="0" err="1" smtClean="0"/>
              <a:t>viz</a:t>
            </a:r>
            <a:r>
              <a:rPr lang="en-US" dirty="0" smtClean="0"/>
              <a:t> by Steve Wexler shows a great example of the Tableau colorblind friendly palette</a:t>
            </a:r>
            <a:r>
              <a:rPr lang="en-US" baseline="0" dirty="0" smtClean="0"/>
              <a:t> being used. Steve should sexually transmitted diseases in thee counties in Texas as a trend over time in a small multiple design. Orange indicates higher STD rates, which is bad and blue indicates lower STD rates, which is good. This diverging color scheme works very well and is colorblind-friendly.</a:t>
            </a:r>
            <a:endParaRPr lang="en-US" dirty="0"/>
          </a:p>
        </p:txBody>
      </p:sp>
      <p:sp>
        <p:nvSpPr>
          <p:cNvPr id="4" name="Slide Number Placeholder 3"/>
          <p:cNvSpPr>
            <a:spLocks noGrp="1"/>
          </p:cNvSpPr>
          <p:nvPr>
            <p:ph type="sldNum" sz="quarter" idx="10"/>
          </p:nvPr>
        </p:nvSpPr>
        <p:spPr/>
        <p:txBody>
          <a:bodyPr/>
          <a:lstStyle/>
          <a:p>
            <a:fld id="{F13CC1EF-7617-4C46-9ABD-8ED9A6CD289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85884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another visualization by Steve, this time showing survey data on a </a:t>
            </a:r>
            <a:r>
              <a:rPr lang="en-US" baseline="0" dirty="0" err="1" smtClean="0"/>
              <a:t>Lickert</a:t>
            </a:r>
            <a:r>
              <a:rPr lang="en-US" baseline="0" dirty="0" smtClean="0"/>
              <a:t> scale. Again, Steve used orange, gray and blue to create excellent contrast between the colors, even for someone with CVD.</a:t>
            </a:r>
            <a:endParaRPr lang="en-US" dirty="0"/>
          </a:p>
        </p:txBody>
      </p:sp>
      <p:sp>
        <p:nvSpPr>
          <p:cNvPr id="4" name="Slide Number Placeholder 3"/>
          <p:cNvSpPr>
            <a:spLocks noGrp="1"/>
          </p:cNvSpPr>
          <p:nvPr>
            <p:ph type="sldNum" sz="quarter" idx="10"/>
          </p:nvPr>
        </p:nvSpPr>
        <p:spPr/>
        <p:txBody>
          <a:bodyPr/>
          <a:lstStyle/>
          <a:p>
            <a:fld id="{F13CC1EF-7617-4C46-9ABD-8ED9A6CD289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3944430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it’s not just red and green. People in the data visualization community tend to discuss red and green more than the other colors, probably because the traffic light colors are still prevalent in business</a:t>
            </a:r>
            <a:r>
              <a:rPr lang="en-US" baseline="0" dirty="0" smtClean="0"/>
              <a:t> intelligence and visualization software. Instead of saying “don’t use red and green”, i</a:t>
            </a:r>
            <a:r>
              <a:rPr lang="en-US" dirty="0" smtClean="0"/>
              <a:t>t would be more accurate</a:t>
            </a:r>
            <a:r>
              <a:rPr lang="en-US" baseline="0" dirty="0" smtClean="0"/>
              <a:t> to say “don’t use red, green, orange and brown” together. In this example there is no red, but the green, orange and brown all appear to be the same color under CVD simulation.</a:t>
            </a:r>
            <a:endParaRPr lang="en-US" dirty="0"/>
          </a:p>
        </p:txBody>
      </p:sp>
    </p:spTree>
    <p:extLst>
      <p:ext uri="{BB962C8B-B14F-4D97-AF65-F5344CB8AC3E}">
        <p14:creationId xmlns:p14="http://schemas.microsoft.com/office/powerpoint/2010/main" val="2385745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also concerns with other colors, for example this purple and fuchsia colors are problematic with the gray colors under CVD simulation. The blue is also difficult because it has gray hints to it, making it very close to the other colors.</a:t>
            </a:r>
            <a:endParaRPr lang="en-US" dirty="0"/>
          </a:p>
        </p:txBody>
      </p:sp>
    </p:spTree>
    <p:extLst>
      <p:ext uri="{BB962C8B-B14F-4D97-AF65-F5344CB8AC3E}">
        <p14:creationId xmlns:p14="http://schemas.microsoft.com/office/powerpoint/2010/main" val="1310778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standard traffic light color palette and CVD simulation. If using the traffic light colors like this, be sure that the reader has some other accommodation to the data so that people with CVD will be able to read and understand</a:t>
            </a:r>
            <a:r>
              <a:rPr lang="en-US" baseline="0" dirty="0" smtClean="0"/>
              <a:t> the use of color in your visualization.</a:t>
            </a:r>
          </a:p>
          <a:p>
            <a:endParaRPr lang="en-US" baseline="0" dirty="0" smtClean="0"/>
          </a:p>
          <a:p>
            <a:r>
              <a:rPr lang="en-US" baseline="0" dirty="0" smtClean="0"/>
              <a:t>However, you might be forced into the traffic light colors, even in situation when you can’t create an accommodation. In this case, here are some color palettes that should help you design traffic light colors that can be useful.</a:t>
            </a:r>
            <a:endParaRPr lang="en-US" dirty="0"/>
          </a:p>
        </p:txBody>
      </p:sp>
    </p:spTree>
    <p:extLst>
      <p:ext uri="{BB962C8B-B14F-4D97-AF65-F5344CB8AC3E}">
        <p14:creationId xmlns:p14="http://schemas.microsoft.com/office/powerpoint/2010/main" val="1790417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you can do is leverage light and dark colors. You can make the red very dark and the green very light or vice versa. People</a:t>
            </a:r>
            <a:r>
              <a:rPr lang="en-US" baseline="0" dirty="0" smtClean="0"/>
              <a:t> with CVD can typically tell the difference between light and dark colors. By making the red a deep, dark red and the green on the lighter side, it’s easy to see the contrast between the two.</a:t>
            </a:r>
            <a:endParaRPr lang="en-US" dirty="0"/>
          </a:p>
        </p:txBody>
      </p:sp>
    </p:spTree>
    <p:extLst>
      <p:ext uri="{BB962C8B-B14F-4D97-AF65-F5344CB8AC3E}">
        <p14:creationId xmlns:p14="http://schemas.microsoft.com/office/powerpoint/2010/main" val="242522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the ability to change the colors even more, try adding some blue to the green color. This adds</a:t>
            </a:r>
            <a:r>
              <a:rPr lang="en-US" baseline="0" dirty="0" smtClean="0"/>
              <a:t> even further contrast between the colors. The executive or stakeholder can have their traffic light colors, but you’ve accommodated people with CVD at the same time.</a:t>
            </a:r>
            <a:endParaRPr lang="en-US" dirty="0"/>
          </a:p>
        </p:txBody>
      </p:sp>
    </p:spTree>
    <p:extLst>
      <p:ext uri="{BB962C8B-B14F-4D97-AF65-F5344CB8AC3E}">
        <p14:creationId xmlns:p14="http://schemas.microsoft.com/office/powerpoint/2010/main" val="2741181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great example of a chart that wouldn’t work well at all for someone with CVD. Using traffic light colors, they might not be able to tell the difference in the bars. However, in this case, the last color scheme with a hint of blue has been used and we can clearly seem the difference in the top bad to the bottom bar.</a:t>
            </a:r>
            <a:endParaRPr lang="en-US" dirty="0"/>
          </a:p>
        </p:txBody>
      </p:sp>
    </p:spTree>
    <p:extLst>
      <p:ext uri="{BB962C8B-B14F-4D97-AF65-F5344CB8AC3E}">
        <p14:creationId xmlns:p14="http://schemas.microsoft.com/office/powerpoint/2010/main" val="362665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a dashboard from The</a:t>
            </a:r>
            <a:r>
              <a:rPr lang="en-US" baseline="0" dirty="0" smtClean="0"/>
              <a:t> Big Book of Dashboards. Notice the use of color here. It’s very simple. Two colors, blue and gray. The blue is used to highlight the data, in this case below minimum wage.</a:t>
            </a:r>
            <a:endParaRPr lang="en-US" dirty="0"/>
          </a:p>
        </p:txBody>
      </p:sp>
    </p:spTree>
    <p:extLst>
      <p:ext uri="{BB962C8B-B14F-4D97-AF65-F5344CB8AC3E}">
        <p14:creationId xmlns:p14="http://schemas.microsoft.com/office/powerpoint/2010/main" val="2679568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chart from Graph</a:t>
            </a:r>
            <a:r>
              <a:rPr lang="en-US" baseline="0" dirty="0" smtClean="0"/>
              <a:t> Jam shows yet another reason why we hate pie charts. If the slices were red, green, orange and brown, the chart might actually look very similar to this chart with one single color.</a:t>
            </a:r>
            <a:endParaRPr lang="en-US" dirty="0"/>
          </a:p>
        </p:txBody>
      </p:sp>
    </p:spTree>
    <p:extLst>
      <p:ext uri="{BB962C8B-B14F-4D97-AF65-F5344CB8AC3E}">
        <p14:creationId xmlns:p14="http://schemas.microsoft.com/office/powerpoint/2010/main" val="145931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smtClean="0">
                <a:solidFill>
                  <a:schemeClr val="tx1"/>
                </a:solidFill>
                <a:effectLst/>
                <a:latin typeface="BentonSans Book"/>
                <a:ea typeface="ＭＳ Ｐゴシック" charset="0"/>
                <a:cs typeface="ＭＳ Ｐゴシック" charset="0"/>
              </a:rPr>
              <a:t>Consider these charts. They have completely different messages and yet the only difference is the title, the color and the orientation of the bars.</a:t>
            </a:r>
          </a:p>
          <a:p>
            <a:endParaRPr lang="en-US" b="0" i="0" kern="1200" dirty="0" smtClean="0">
              <a:solidFill>
                <a:schemeClr val="tx1"/>
              </a:solidFill>
              <a:effectLst/>
              <a:latin typeface="BentonSans Book"/>
              <a:ea typeface="ＭＳ Ｐゴシック" charset="0"/>
            </a:endParaRPr>
          </a:p>
          <a:p>
            <a:pPr marL="0" marR="0" lvl="0" indent="0" algn="l" defTabSz="1304925" rtl="0" eaLnBrk="1" fontAlgn="base" latinLnBrk="0" hangingPunct="1">
              <a:lnSpc>
                <a:spcPct val="100000"/>
              </a:lnSpc>
              <a:spcBef>
                <a:spcPct val="30000"/>
              </a:spcBef>
              <a:spcAft>
                <a:spcPct val="0"/>
              </a:spcAft>
              <a:buClrTx/>
              <a:buSzTx/>
              <a:buFontTx/>
              <a:buNone/>
              <a:tabLst/>
              <a:defRPr/>
            </a:pPr>
            <a:r>
              <a:rPr lang="en-US" b="0" i="0" kern="1200" dirty="0" smtClean="0">
                <a:solidFill>
                  <a:schemeClr val="tx1"/>
                </a:solidFill>
                <a:effectLst/>
                <a:latin typeface="BentonSans Book"/>
                <a:ea typeface="ＭＳ Ｐゴシック" charset="0"/>
              </a:rPr>
              <a:t>Taken from: </a:t>
            </a:r>
            <a:r>
              <a:rPr lang="en-US" b="1" i="0" kern="1200" dirty="0" smtClean="0">
                <a:solidFill>
                  <a:schemeClr val="tx1"/>
                </a:solidFill>
                <a:effectLst/>
                <a:latin typeface="BentonSans Book"/>
                <a:ea typeface="ＭＳ Ｐゴシック" charset="0"/>
                <a:cs typeface="ＭＳ Ｐゴシック" charset="0"/>
              </a:rPr>
              <a:t>https://youtu.be/Ybwh4lejYO4</a:t>
            </a:r>
            <a:endParaRPr lang="en-US" dirty="0"/>
          </a:p>
        </p:txBody>
      </p:sp>
    </p:spTree>
    <p:extLst>
      <p:ext uri="{BB962C8B-B14F-4D97-AF65-F5344CB8AC3E}">
        <p14:creationId xmlns:p14="http://schemas.microsoft.com/office/powerpoint/2010/main" val="388407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a:t>
            </a:r>
            <a:r>
              <a:rPr lang="en-US" baseline="0" dirty="0" smtClean="0"/>
              <a:t> is one of the most common ways to visualize data, yet it’s frequently misused. It’s important to think about the purpose of color and how we are encoding the data using color.  The colors on the left and </a:t>
            </a:r>
            <a:r>
              <a:rPr lang="en-US" baseline="0" dirty="0" err="1" smtClean="0"/>
              <a:t>earthtones</a:t>
            </a:r>
            <a:r>
              <a:rPr lang="en-US" baseline="0" dirty="0" smtClean="0"/>
              <a:t> and cool colors. These colors could be used to color code categorical data. The colors on the top-right are unnatural colors. These are colors that will draw a readers a attention. They are alarming and will alert to the reader of something.</a:t>
            </a:r>
            <a:endParaRPr lang="en-US" dirty="0"/>
          </a:p>
        </p:txBody>
      </p:sp>
    </p:spTree>
    <p:extLst>
      <p:ext uri="{BB962C8B-B14F-4D97-AF65-F5344CB8AC3E}">
        <p14:creationId xmlns:p14="http://schemas.microsoft.com/office/powerpoint/2010/main" val="268344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this slide from Module 1?</a:t>
            </a:r>
            <a:r>
              <a:rPr lang="en-US" baseline="0" dirty="0" smtClean="0"/>
              <a:t> This will be important to know for the exam, for your projects in this class and for any data visualization you make after this class is over.</a:t>
            </a:r>
            <a:endParaRPr lang="en-US" baseline="0" dirty="0"/>
          </a:p>
          <a:p>
            <a:endParaRPr lang="en-US" baseline="0" dirty="0"/>
          </a:p>
          <a:p>
            <a:r>
              <a:rPr lang="en-US" baseline="0" dirty="0" smtClean="0"/>
              <a:t>Let’s review again. There are </a:t>
            </a:r>
            <a:r>
              <a:rPr lang="en-US" baseline="0" dirty="0"/>
              <a:t>three primary ways you will use color in data visualization is Sequential, Diverging and Categorical. </a:t>
            </a:r>
            <a:endParaRPr lang="en-US" baseline="0" dirty="0" smtClean="0"/>
          </a:p>
          <a:p>
            <a:endParaRPr lang="en-US" baseline="0" dirty="0" smtClean="0"/>
          </a:p>
          <a:p>
            <a:r>
              <a:rPr lang="en-US" b="1" baseline="0" dirty="0" smtClean="0"/>
              <a:t>[Ask the class for examples of data that would be encoded with each method]</a:t>
            </a:r>
            <a:endParaRPr lang="en-US" b="1" baseline="0" dirty="0"/>
          </a:p>
          <a:p>
            <a:endParaRPr lang="en-US" baseline="0" dirty="0"/>
          </a:p>
        </p:txBody>
      </p:sp>
    </p:spTree>
    <p:extLst>
      <p:ext uri="{BB962C8B-B14F-4D97-AF65-F5344CB8AC3E}">
        <p14:creationId xmlns:p14="http://schemas.microsoft.com/office/powerpoint/2010/main" val="240493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1" baseline="0" dirty="0" smtClean="0"/>
              <a:t>Sequential</a:t>
            </a:r>
            <a:r>
              <a:rPr lang="en-US" baseline="0" dirty="0" smtClean="0"/>
              <a:t> color encodes a quantitative value from low to high. A great example of this is Sales, which goes from zero to infinity.</a:t>
            </a:r>
          </a:p>
          <a:p>
            <a:endParaRPr lang="en-US" dirty="0" smtClean="0"/>
          </a:p>
          <a:p>
            <a:r>
              <a:rPr lang="en-US" dirty="0" smtClean="0"/>
              <a:t>Here is an example of a sequential color scheme. This</a:t>
            </a:r>
            <a:r>
              <a:rPr lang="en-US" baseline="0" dirty="0" smtClean="0"/>
              <a:t> map shows the unemployment rate by state, going from 2.6% up to 7.7% using a sequential color scheme. </a:t>
            </a:r>
            <a:endParaRPr lang="en-US" dirty="0"/>
          </a:p>
        </p:txBody>
      </p:sp>
    </p:spTree>
    <p:extLst>
      <p:ext uri="{BB962C8B-B14F-4D97-AF65-F5344CB8AC3E}">
        <p14:creationId xmlns:p14="http://schemas.microsoft.com/office/powerpoint/2010/main" val="89625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1" baseline="0" dirty="0" smtClean="0"/>
              <a:t>Diverging</a:t>
            </a:r>
            <a:r>
              <a:rPr lang="en-US" baseline="0" dirty="0" smtClean="0"/>
              <a:t> color encodes a quantitative value but has a midpoint. The midpoint could be zero, for example, displaying Profit. Profit can be positive, encoded in blue with darker blue higher profit. Profit could also be negative, encoded in orange with the darker orange showing a bigger loss. </a:t>
            </a:r>
          </a:p>
          <a:p>
            <a:pPr marL="0" marR="0" indent="0" algn="l" defTabSz="1304925"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1304925" rtl="0" eaLnBrk="1" fontAlgn="base" latinLnBrk="0" hangingPunct="1">
              <a:lnSpc>
                <a:spcPct val="100000"/>
              </a:lnSpc>
              <a:spcBef>
                <a:spcPct val="30000"/>
              </a:spcBef>
              <a:spcAft>
                <a:spcPct val="0"/>
              </a:spcAft>
              <a:buClrTx/>
              <a:buSzTx/>
              <a:buFontTx/>
              <a:buNone/>
              <a:tabLst/>
              <a:defRPr/>
            </a:pPr>
            <a:r>
              <a:rPr lang="en-US" baseline="0" dirty="0" smtClean="0"/>
              <a:t>NOTE - The midpoints does not have to zero. It could be the average, where it shows the average unemployment rate in the country and then one color showing the states below the average and the other color above the average. It could also be a target value, such as last year’s sales or this years projections and the two colors would encode values above and below that target.</a:t>
            </a:r>
          </a:p>
          <a:p>
            <a:pPr marL="0" marR="0" indent="0" algn="l" defTabSz="1304925" rtl="0" eaLnBrk="1" fontAlgn="base" latinLnBrk="0" hangingPunct="1">
              <a:lnSpc>
                <a:spcPct val="100000"/>
              </a:lnSpc>
              <a:spcBef>
                <a:spcPct val="30000"/>
              </a:spcBef>
              <a:spcAft>
                <a:spcPct val="0"/>
              </a:spcAft>
              <a:buClrTx/>
              <a:buSzTx/>
              <a:buFontTx/>
              <a:buNone/>
              <a:tabLst/>
              <a:defRPr/>
            </a:pPr>
            <a:endParaRPr lang="en-US" baseline="0" dirty="0" smtClean="0"/>
          </a:p>
        </p:txBody>
      </p:sp>
    </p:spTree>
    <p:extLst>
      <p:ext uri="{BB962C8B-B14F-4D97-AF65-F5344CB8AC3E}">
        <p14:creationId xmlns:p14="http://schemas.microsoft.com/office/powerpoint/2010/main" val="138948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4925" rtl="0" eaLnBrk="1" fontAlgn="base" latinLnBrk="0" hangingPunct="1">
              <a:lnSpc>
                <a:spcPct val="100000"/>
              </a:lnSpc>
              <a:spcBef>
                <a:spcPct val="30000"/>
              </a:spcBef>
              <a:spcAft>
                <a:spcPct val="0"/>
              </a:spcAft>
              <a:buClrTx/>
              <a:buSzTx/>
              <a:buFontTx/>
              <a:buNone/>
              <a:tabLst/>
              <a:defRPr/>
            </a:pPr>
            <a:r>
              <a:rPr lang="en-US" b="1" baseline="0" dirty="0" smtClean="0"/>
              <a:t>Categorical</a:t>
            </a:r>
            <a:r>
              <a:rPr lang="en-US" baseline="0" dirty="0" smtClean="0"/>
              <a:t> colors encode categories. Apples, bananas, oranges, pears, or shoes, socks, shirts and ties. It would be very difficult to use a sequential color scheme for categories and trying to figure out which shade of blue means </a:t>
            </a:r>
            <a:r>
              <a:rPr lang="en-US" baseline="0" dirty="0" err="1" smtClean="0"/>
              <a:t>shirst</a:t>
            </a:r>
            <a:r>
              <a:rPr lang="en-US" baseline="0" dirty="0" smtClean="0"/>
              <a:t> or pants.</a:t>
            </a:r>
          </a:p>
          <a:p>
            <a:endParaRPr lang="en-US" dirty="0"/>
          </a:p>
        </p:txBody>
      </p:sp>
    </p:spTree>
    <p:extLst>
      <p:ext uri="{BB962C8B-B14F-4D97-AF65-F5344CB8AC3E}">
        <p14:creationId xmlns:p14="http://schemas.microsoft.com/office/powerpoint/2010/main" val="2218587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5309900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41108175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997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6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32759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46836"/>
            <a:ext cx="1243584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7A5A3-3104-47FA-8711-B264DD835C83}" type="datetimeFigureOut">
              <a:rPr lang="en-US" smtClean="0">
                <a:solidFill>
                  <a:prstClr val="black">
                    <a:tint val="75000"/>
                  </a:prstClr>
                </a:solidFill>
              </a:rPr>
              <a:pPr/>
              <a:t>8/1/2017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E6BF65-5B03-405A-A475-A9522EE86E7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5584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487682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0652868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1554584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54690783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a:prstGeom prst="rect">
            <a:avLst/>
          </a:prstGeo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388855076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39012294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333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16768926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4287017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413385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097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373746814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48159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347124608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999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263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2543073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476552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2.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4"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35"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4" r:id="rId18"/>
    <p:sldLayoutId id="2147484153" r:id="rId19"/>
    <p:sldLayoutId id="2147484162" r:id="rId20"/>
    <p:sldLayoutId id="2147484163" r:id="rId21"/>
    <p:sldLayoutId id="2147484176" r:id="rId22"/>
    <p:sldLayoutId id="2147484192" r:id="rId23"/>
    <p:sldLayoutId id="2147484193" r:id="rId24"/>
    <p:sldLayoutId id="2147484194" r:id="rId25"/>
    <p:sldLayoutId id="2147484196" r:id="rId26"/>
    <p:sldLayoutId id="2147484197" r:id="rId27"/>
    <p:sldLayoutId id="2147484199" r:id="rId28"/>
    <p:sldLayoutId id="2147484200" r:id="rId29"/>
    <p:sldLayoutId id="2147484201" r:id="rId30"/>
    <p:sldLayoutId id="2147484189" r:id="rId31"/>
    <p:sldLayoutId id="2147484203" r:id="rId32"/>
  </p:sldLayoutIdLst>
  <p:timing>
    <p:tnLst>
      <p:par>
        <p:cTn id="1" dur="indefinite" restart="never" nodeType="tmRoot"/>
      </p:par>
    </p:tnLst>
  </p:timing>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81035"/>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reyShaff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254823" y="2381445"/>
            <a:ext cx="10527147" cy="677108"/>
          </a:xfrm>
          <a:prstGeom prst="rect">
            <a:avLst/>
          </a:prstGeom>
        </p:spPr>
        <p:txBody>
          <a:bodyPr/>
          <a:lstStyle/>
          <a:p>
            <a:pPr algn="ctr" defTabSz="1306221" fontAlgn="auto">
              <a:spcAft>
                <a:spcPts val="0"/>
              </a:spcAft>
              <a:buFont typeface="Arial" panose="020B0604020202020204" pitchFamily="34" charset="0"/>
              <a:buNone/>
              <a:defRPr/>
            </a:pPr>
            <a:r>
              <a:rPr lang="en-US" sz="5500" dirty="0" smtClean="0">
                <a:ea typeface="+mn-ea"/>
                <a:cs typeface="Merriweather Light"/>
              </a:rPr>
              <a:t>Use of Color in Data Visualization</a:t>
            </a:r>
            <a:endParaRPr lang="en-US" sz="2400" dirty="0">
              <a:latin typeface="Merriweather Light"/>
              <a:ea typeface="+mn-ea"/>
              <a:cs typeface="Merriweather Light"/>
            </a:endParaRPr>
          </a:p>
        </p:txBody>
      </p:sp>
      <p:sp>
        <p:nvSpPr>
          <p:cNvPr id="2" name="Rectangle 1"/>
          <p:cNvSpPr/>
          <p:nvPr/>
        </p:nvSpPr>
        <p:spPr>
          <a:xfrm>
            <a:off x="2438397" y="4415275"/>
            <a:ext cx="10160001" cy="3410164"/>
          </a:xfrm>
          <a:prstGeom prst="rect">
            <a:avLst/>
          </a:prstGeom>
        </p:spPr>
        <p:txBody>
          <a:bodyPr wrap="square">
            <a:spAutoFit/>
          </a:bodyPr>
          <a:lstStyle/>
          <a:p>
            <a:pPr algn="ctr" defTabSz="1306221" fontAlgn="auto">
              <a:lnSpc>
                <a:spcPct val="110000"/>
              </a:lnSpc>
              <a:spcBef>
                <a:spcPts val="1776"/>
              </a:spcBef>
              <a:spcAft>
                <a:spcPts val="0"/>
              </a:spcAft>
              <a:defRPr/>
            </a:pPr>
            <a:r>
              <a:rPr lang="en-US" sz="2800" dirty="0">
                <a:latin typeface="Merriweather Light"/>
                <a:cs typeface="Merriweather Light"/>
              </a:rPr>
              <a:t>Created By: Jeffrey A. Shaffer </a:t>
            </a:r>
            <a:br>
              <a:rPr lang="en-US" sz="2800" dirty="0">
                <a:latin typeface="Merriweather Light"/>
                <a:cs typeface="Merriweather Light"/>
              </a:rPr>
            </a:br>
            <a:r>
              <a:rPr lang="en-US" sz="2800" dirty="0">
                <a:latin typeface="Merriweather Light"/>
                <a:cs typeface="Merriweather Light"/>
              </a:rPr>
              <a:t> Vice President, </a:t>
            </a:r>
            <a:r>
              <a:rPr lang="en-US" sz="2800" dirty="0" err="1">
                <a:latin typeface="Merriweather Light"/>
                <a:cs typeface="Merriweather Light"/>
              </a:rPr>
              <a:t>Unifund</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Adjunct Faculty, University of Cincinnati</a:t>
            </a:r>
            <a:br>
              <a:rPr lang="en-US" sz="2800" dirty="0">
                <a:latin typeface="Merriweather Light"/>
                <a:cs typeface="Merriweather Light"/>
              </a:rPr>
            </a:br>
            <a:r>
              <a:rPr lang="en-US" sz="2800" dirty="0">
                <a:latin typeface="Merriweather Light"/>
                <a:cs typeface="Merriweather Light"/>
              </a:rPr>
              <a:t>(513</a:t>
            </a:r>
            <a:r>
              <a:rPr lang="en-US" sz="2800">
                <a:latin typeface="Merriweather Light"/>
                <a:cs typeface="Merriweather Light"/>
              </a:rPr>
              <a:t>) </a:t>
            </a:r>
            <a:r>
              <a:rPr lang="en-US" sz="2800" smtClean="0">
                <a:latin typeface="Merriweather Light"/>
                <a:cs typeface="Merriweather Light"/>
              </a:rPr>
              <a:t>615-0001 </a:t>
            </a:r>
            <a:r>
              <a:rPr lang="en-US" sz="2800">
                <a:latin typeface="Merriweather Light"/>
                <a:cs typeface="Merriweather Light"/>
              </a:rPr>
              <a:t>| </a:t>
            </a:r>
            <a:r>
              <a:rPr lang="en-US" sz="2800">
                <a:latin typeface="Merriweather Light"/>
                <a:cs typeface="Merriweather Light"/>
                <a:hlinkClick r:id="rId3"/>
              </a:rPr>
              <a:t>JeffreyShaffer@gmail.com</a:t>
            </a:r>
            <a:r>
              <a:rPr lang="en-US" sz="2800">
                <a:latin typeface="Merriweather Light"/>
                <a:cs typeface="Merriweather Light"/>
              </a:rPr>
              <a:t> </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a:t>
            </a:r>
            <a:r>
              <a:rPr lang="en-US" sz="2800" dirty="0" err="1">
                <a:latin typeface="Merriweather Light"/>
                <a:cs typeface="Merriweather Light"/>
              </a:rPr>
              <a:t>HighVizAbility</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r>
            <a:br>
              <a:rPr lang="en-US" sz="2800" dirty="0">
                <a:latin typeface="Merriweather Light"/>
                <a:cs typeface="Merriweather Light"/>
              </a:rPr>
            </a:br>
            <a:endParaRPr lang="en-US" sz="2800" dirty="0">
              <a:latin typeface="Merriweather Light"/>
              <a:cs typeface="Merriweather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Categorical Color</a:t>
            </a:r>
            <a:endParaRPr lang="en-US" sz="5400" dirty="0">
              <a:solidFill>
                <a:schemeClr val="tx2"/>
              </a:solidFill>
              <a:latin typeface="BentonSans Book"/>
            </a:endParaRPr>
          </a:p>
        </p:txBody>
      </p:sp>
      <p:pic>
        <p:nvPicPr>
          <p:cNvPr id="5" name="Picture 4"/>
          <p:cNvPicPr>
            <a:picLocks noChangeAspect="1"/>
          </p:cNvPicPr>
          <p:nvPr/>
        </p:nvPicPr>
        <p:blipFill>
          <a:blip r:embed="rId3"/>
          <a:stretch>
            <a:fillRect/>
          </a:stretch>
        </p:blipFill>
        <p:spPr>
          <a:xfrm>
            <a:off x="1615535" y="1501465"/>
            <a:ext cx="11399326" cy="6199234"/>
          </a:xfrm>
          <a:prstGeom prst="rect">
            <a:avLst/>
          </a:prstGeom>
        </p:spPr>
      </p:pic>
      <p:sp>
        <p:nvSpPr>
          <p:cNvPr id="7" name="Rectangle 6"/>
          <p:cNvSpPr/>
          <p:nvPr/>
        </p:nvSpPr>
        <p:spPr>
          <a:xfrm>
            <a:off x="2286000" y="777297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1.20)</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40492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459" y="346809"/>
            <a:ext cx="5758352" cy="7730391"/>
          </a:xfrm>
          <a:prstGeom prst="rect">
            <a:avLst/>
          </a:prstGeom>
        </p:spPr>
      </p:pic>
      <p:sp>
        <p:nvSpPr>
          <p:cNvPr id="3" name="TextBox 2"/>
          <p:cNvSpPr txBox="1"/>
          <p:nvPr/>
        </p:nvSpPr>
        <p:spPr>
          <a:xfrm>
            <a:off x="544750" y="1264595"/>
            <a:ext cx="5992237" cy="923330"/>
          </a:xfrm>
          <a:prstGeom prst="rect">
            <a:avLst/>
          </a:prstGeom>
          <a:noFill/>
        </p:spPr>
        <p:txBody>
          <a:bodyPr wrap="square" rtlCol="0">
            <a:spAutoFit/>
          </a:bodyPr>
          <a:lstStyle/>
          <a:p>
            <a:r>
              <a:rPr lang="en-US" sz="5400" dirty="0" smtClean="0">
                <a:solidFill>
                  <a:schemeClr val="tx2"/>
                </a:solidFill>
                <a:latin typeface="BentonSans Book"/>
              </a:rPr>
              <a:t>Highlight Color</a:t>
            </a:r>
            <a:endParaRPr lang="en-US" sz="5400" dirty="0">
              <a:solidFill>
                <a:schemeClr val="tx2"/>
              </a:solidFill>
              <a:latin typeface="BentonSans Book"/>
            </a:endParaRPr>
          </a:p>
        </p:txBody>
      </p:sp>
      <p:sp>
        <p:nvSpPr>
          <p:cNvPr id="4" name="Rectangle 3"/>
          <p:cNvSpPr/>
          <p:nvPr/>
        </p:nvSpPr>
        <p:spPr>
          <a:xfrm>
            <a:off x="544750" y="7545189"/>
            <a:ext cx="6198950" cy="400110"/>
          </a:xfrm>
          <a:prstGeom prst="rect">
            <a:avLst/>
          </a:prstGeom>
        </p:spPr>
        <p:txBody>
          <a:bodyPr wrap="square">
            <a:spAutoFit/>
          </a:bodyPr>
          <a:lstStyle/>
          <a:p>
            <a:pP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 (Figure 1.21)</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885420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Alerting Color</a:t>
            </a:r>
            <a:endParaRPr lang="en-US" sz="5400" dirty="0">
              <a:solidFill>
                <a:schemeClr val="tx2"/>
              </a:solidFill>
              <a:latin typeface="BentonSans Book"/>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36331" y="1739390"/>
            <a:ext cx="9957733" cy="5436110"/>
          </a:xfrm>
          <a:prstGeom prst="rect">
            <a:avLst/>
          </a:prstGeom>
        </p:spPr>
      </p:pic>
      <p:sp>
        <p:nvSpPr>
          <p:cNvPr id="4" name="Rectangle 3"/>
          <p:cNvSpPr/>
          <p:nvPr/>
        </p:nvSpPr>
        <p:spPr>
          <a:xfrm>
            <a:off x="2286000" y="7779734"/>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1.22)</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1231626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Too Much Color</a:t>
            </a:r>
            <a:endParaRPr lang="en-US" sz="5400" dirty="0">
              <a:solidFill>
                <a:schemeClr val="tx2"/>
              </a:solidFill>
              <a:latin typeface="BentonSans Book"/>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20" y="505714"/>
            <a:ext cx="2144780" cy="7241287"/>
          </a:xfrm>
          <a:prstGeom prst="rect">
            <a:avLst/>
          </a:prstGeom>
        </p:spPr>
      </p:pic>
      <p:sp>
        <p:nvSpPr>
          <p:cNvPr id="5" name="TextBox 4"/>
          <p:cNvSpPr txBox="1"/>
          <p:nvPr/>
        </p:nvSpPr>
        <p:spPr>
          <a:xfrm>
            <a:off x="4165600" y="2387600"/>
            <a:ext cx="104648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solidFill>
                  <a:schemeClr val="tx2"/>
                </a:solidFill>
                <a:latin typeface="Merriweather Light"/>
              </a:rPr>
              <a:t>Short-term Memory = “small chunks of information”</a:t>
            </a:r>
          </a:p>
          <a:p>
            <a:pPr marL="457200" indent="-457200">
              <a:buFont typeface="Arial" panose="020B0604020202020204" pitchFamily="34" charset="0"/>
              <a:buChar char="•"/>
            </a:pPr>
            <a:endParaRPr lang="en-US" sz="3200" dirty="0">
              <a:solidFill>
                <a:schemeClr val="tx2"/>
              </a:solidFill>
              <a:latin typeface="Merriweather Light"/>
            </a:endParaRPr>
          </a:p>
          <a:p>
            <a:pPr marL="457200" indent="-457200">
              <a:buFont typeface="Arial" panose="020B0604020202020204" pitchFamily="34" charset="0"/>
              <a:buChar char="•"/>
            </a:pPr>
            <a:r>
              <a:rPr lang="en-US" sz="3200" dirty="0" smtClean="0">
                <a:solidFill>
                  <a:schemeClr val="tx2"/>
                </a:solidFill>
                <a:latin typeface="Merriweather Light"/>
              </a:rPr>
              <a:t>Requires reusing the same or similar color</a:t>
            </a:r>
          </a:p>
          <a:p>
            <a:pPr marL="457200" indent="-457200">
              <a:buFont typeface="Arial" panose="020B0604020202020204" pitchFamily="34" charset="0"/>
              <a:buChar char="•"/>
            </a:pPr>
            <a:endParaRPr lang="en-US" sz="3200" dirty="0">
              <a:solidFill>
                <a:schemeClr val="tx2"/>
              </a:solidFill>
              <a:latin typeface="Merriweather Light"/>
            </a:endParaRPr>
          </a:p>
          <a:p>
            <a:pPr marL="457200" indent="-457200">
              <a:buFont typeface="Arial" panose="020B0604020202020204" pitchFamily="34" charset="0"/>
              <a:buChar char="•"/>
            </a:pPr>
            <a:r>
              <a:rPr lang="en-US" sz="3200" dirty="0" smtClean="0">
                <a:solidFill>
                  <a:schemeClr val="tx2"/>
                </a:solidFill>
                <a:latin typeface="Merriweather Light"/>
              </a:rPr>
              <a:t>Requires frequent reference to the legend</a:t>
            </a:r>
            <a:endParaRPr lang="en-US" sz="3200" dirty="0">
              <a:solidFill>
                <a:schemeClr val="tx2"/>
              </a:solidFill>
              <a:latin typeface="Merriweather Light"/>
            </a:endParaRPr>
          </a:p>
        </p:txBody>
      </p:sp>
      <p:pic>
        <p:nvPicPr>
          <p:cNvPr id="2" name="Picture 1"/>
          <p:cNvPicPr>
            <a:picLocks noChangeAspect="1"/>
          </p:cNvPicPr>
          <p:nvPr/>
        </p:nvPicPr>
        <p:blipFill>
          <a:blip r:embed="rId4"/>
          <a:stretch>
            <a:fillRect/>
          </a:stretch>
        </p:blipFill>
        <p:spPr>
          <a:xfrm>
            <a:off x="7213601" y="5523903"/>
            <a:ext cx="4737100" cy="2368550"/>
          </a:xfrm>
          <a:prstGeom prst="rect">
            <a:avLst/>
          </a:prstGeom>
        </p:spPr>
      </p:pic>
    </p:spTree>
    <p:extLst>
      <p:ext uri="{BB962C8B-B14F-4D97-AF65-F5344CB8AC3E}">
        <p14:creationId xmlns:p14="http://schemas.microsoft.com/office/powerpoint/2010/main" val="1541454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3300" y="1562100"/>
            <a:ext cx="12623800" cy="6311900"/>
          </a:xfrm>
          <a:prstGeom prst="rect">
            <a:avLst/>
          </a:prstGeom>
        </p:spPr>
      </p:pic>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Too Much Colors</a:t>
            </a:r>
            <a:endParaRPr lang="en-US" sz="5400" dirty="0">
              <a:solidFill>
                <a:schemeClr val="tx2"/>
              </a:solidFill>
              <a:latin typeface="BentonSans Book"/>
            </a:endParaRPr>
          </a:p>
        </p:txBody>
      </p:sp>
    </p:spTree>
    <p:extLst>
      <p:ext uri="{BB962C8B-B14F-4D97-AF65-F5344CB8AC3E}">
        <p14:creationId xmlns:p14="http://schemas.microsoft.com/office/powerpoint/2010/main" val="2235486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705985" y="1891756"/>
            <a:ext cx="13245156" cy="1457835"/>
          </a:xfrm>
        </p:spPr>
        <p:txBody>
          <a:bodyPr/>
          <a:lstStyle/>
          <a:p>
            <a:r>
              <a:rPr lang="en-US" sz="5400" dirty="0" smtClean="0">
                <a:solidFill>
                  <a:schemeClr val="tx2"/>
                </a:solidFill>
              </a:rPr>
              <a:t>Color Vision Deficiency </a:t>
            </a:r>
          </a:p>
          <a:p>
            <a:r>
              <a:rPr lang="en-US" sz="5400" dirty="0" smtClean="0">
                <a:solidFill>
                  <a:schemeClr val="tx2"/>
                </a:solidFill>
              </a:rPr>
              <a:t>(aka Colorblind)</a:t>
            </a:r>
            <a:endParaRPr lang="en-US" sz="5400" dirty="0">
              <a:solidFill>
                <a:schemeClr val="tx2"/>
              </a:solidFill>
            </a:endParaRPr>
          </a:p>
        </p:txBody>
      </p:sp>
    </p:spTree>
    <p:extLst>
      <p:ext uri="{BB962C8B-B14F-4D97-AF65-F5344CB8AC3E}">
        <p14:creationId xmlns:p14="http://schemas.microsoft.com/office/powerpoint/2010/main" val="1843530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00150" y="0"/>
            <a:ext cx="12230100" cy="8231213"/>
          </a:xfrm>
          <a:prstGeom prst="rect">
            <a:avLst/>
          </a:prstGeom>
        </p:spPr>
      </p:pic>
      <p:sp>
        <p:nvSpPr>
          <p:cNvPr id="4" name="TextBox 3"/>
          <p:cNvSpPr txBox="1"/>
          <p:nvPr/>
        </p:nvSpPr>
        <p:spPr>
          <a:xfrm>
            <a:off x="1676400" y="482600"/>
            <a:ext cx="2260600" cy="1569660"/>
          </a:xfrm>
          <a:prstGeom prst="rect">
            <a:avLst/>
          </a:prstGeom>
          <a:noFill/>
        </p:spPr>
        <p:txBody>
          <a:bodyPr wrap="square" rtlCol="0">
            <a:spAutoFit/>
          </a:bodyPr>
          <a:lstStyle/>
          <a:p>
            <a:r>
              <a:rPr lang="en-US" sz="4800" dirty="0" smtClean="0">
                <a:solidFill>
                  <a:schemeClr val="bg1"/>
                </a:solidFill>
                <a:latin typeface="BentonSans Book"/>
              </a:rPr>
              <a:t>Color </a:t>
            </a:r>
          </a:p>
          <a:p>
            <a:r>
              <a:rPr lang="en-US" sz="4800" dirty="0" smtClean="0">
                <a:solidFill>
                  <a:schemeClr val="bg1"/>
                </a:solidFill>
                <a:latin typeface="BentonSans Book"/>
              </a:rPr>
              <a:t>Normal</a:t>
            </a:r>
            <a:endParaRPr lang="en-US" sz="4800" dirty="0">
              <a:solidFill>
                <a:schemeClr val="bg1"/>
              </a:solidFill>
              <a:latin typeface="BentonSans Book"/>
            </a:endParaRPr>
          </a:p>
        </p:txBody>
      </p:sp>
      <p:sp>
        <p:nvSpPr>
          <p:cNvPr id="6" name="TextBox 5"/>
          <p:cNvSpPr txBox="1"/>
          <p:nvPr/>
        </p:nvSpPr>
        <p:spPr>
          <a:xfrm>
            <a:off x="10045700" y="5921276"/>
            <a:ext cx="3225800" cy="2308324"/>
          </a:xfrm>
          <a:prstGeom prst="rect">
            <a:avLst/>
          </a:prstGeom>
          <a:noFill/>
        </p:spPr>
        <p:txBody>
          <a:bodyPr wrap="square" rtlCol="0">
            <a:spAutoFit/>
          </a:bodyPr>
          <a:lstStyle/>
          <a:p>
            <a:r>
              <a:rPr lang="en-US" sz="4800" dirty="0" smtClean="0">
                <a:solidFill>
                  <a:schemeClr val="bg1"/>
                </a:solidFill>
                <a:latin typeface="BentonSans Book"/>
              </a:rPr>
              <a:t>Color </a:t>
            </a:r>
          </a:p>
          <a:p>
            <a:r>
              <a:rPr lang="en-US" sz="4800" dirty="0" smtClean="0">
                <a:solidFill>
                  <a:schemeClr val="bg1"/>
                </a:solidFill>
                <a:latin typeface="BentonSans Book"/>
              </a:rPr>
              <a:t>Vision</a:t>
            </a:r>
          </a:p>
          <a:p>
            <a:r>
              <a:rPr lang="en-US" sz="4800" dirty="0" smtClean="0">
                <a:solidFill>
                  <a:schemeClr val="bg1"/>
                </a:solidFill>
                <a:latin typeface="BentonSans Book"/>
              </a:rPr>
              <a:t>Deficiency</a:t>
            </a:r>
            <a:endParaRPr lang="en-US" sz="4800" dirty="0">
              <a:solidFill>
                <a:schemeClr val="bg1"/>
              </a:solidFill>
              <a:latin typeface="BentonSans Book"/>
            </a:endParaRPr>
          </a:p>
        </p:txBody>
      </p:sp>
    </p:spTree>
    <p:extLst>
      <p:ext uri="{BB962C8B-B14F-4D97-AF65-F5344CB8AC3E}">
        <p14:creationId xmlns:p14="http://schemas.microsoft.com/office/powerpoint/2010/main" val="116664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dirty="0" smtClean="0"/>
              <a:t>The Eye with Normal Color Vision</a:t>
            </a:r>
            <a:endParaRPr lang="en-US" dirty="0"/>
          </a:p>
        </p:txBody>
      </p:sp>
      <p:sp>
        <p:nvSpPr>
          <p:cNvPr id="3" name="Text Placeholder 2"/>
          <p:cNvSpPr>
            <a:spLocks noGrp="1"/>
          </p:cNvSpPr>
          <p:nvPr>
            <p:ph type="body" sz="quarter" idx="10"/>
          </p:nvPr>
        </p:nvSpPr>
        <p:spPr/>
        <p:txBody>
          <a:bodyPr/>
          <a:lstStyle/>
          <a:p>
            <a:pPr marL="0" indent="0">
              <a:spcAft>
                <a:spcPts val="2400"/>
              </a:spcAft>
              <a:buNone/>
            </a:pPr>
            <a:r>
              <a:rPr lang="en-US" sz="4000" dirty="0"/>
              <a:t>T</a:t>
            </a:r>
            <a:r>
              <a:rPr lang="en-US" sz="4000" dirty="0" smtClean="0"/>
              <a:t>hree types of color sensitive cones</a:t>
            </a:r>
          </a:p>
          <a:p>
            <a:pPr marL="1395412" lvl="1" indent="-742950">
              <a:spcAft>
                <a:spcPts val="1800"/>
              </a:spcAft>
              <a:buFont typeface="+mj-lt"/>
              <a:buAutoNum type="arabicPeriod"/>
            </a:pPr>
            <a:r>
              <a:rPr lang="en-US" sz="3600" dirty="0" smtClean="0"/>
              <a:t>Short (S) – respond to short wave lengths</a:t>
            </a:r>
          </a:p>
          <a:p>
            <a:pPr marL="1395412" lvl="1" indent="-742950">
              <a:buFont typeface="+mj-lt"/>
              <a:buAutoNum type="arabicPeriod"/>
            </a:pPr>
            <a:r>
              <a:rPr lang="en-US" sz="3600" dirty="0" smtClean="0"/>
              <a:t>Medium (M) - </a:t>
            </a:r>
            <a:r>
              <a:rPr lang="en-US" sz="3600" dirty="0"/>
              <a:t>respond to </a:t>
            </a:r>
            <a:r>
              <a:rPr lang="en-US" sz="3600" dirty="0" smtClean="0"/>
              <a:t>medium </a:t>
            </a:r>
            <a:r>
              <a:rPr lang="en-US" sz="3600" dirty="0"/>
              <a:t>wave </a:t>
            </a:r>
            <a:r>
              <a:rPr lang="en-US" sz="3600" dirty="0" smtClean="0"/>
              <a:t>lengths</a:t>
            </a:r>
          </a:p>
          <a:p>
            <a:pPr marL="1223962" lvl="2" indent="0">
              <a:spcAft>
                <a:spcPts val="1800"/>
              </a:spcAft>
              <a:buNone/>
            </a:pPr>
            <a:r>
              <a:rPr lang="en-US" sz="3200" dirty="0" smtClean="0"/>
              <a:t>- more sensitive to green colors</a:t>
            </a:r>
          </a:p>
          <a:p>
            <a:pPr marL="1395412" lvl="1" indent="-742950">
              <a:buFont typeface="+mj-lt"/>
              <a:buAutoNum type="arabicPeriod"/>
            </a:pPr>
            <a:r>
              <a:rPr lang="en-US" sz="3600" dirty="0" smtClean="0"/>
              <a:t>Long (L) - </a:t>
            </a:r>
            <a:r>
              <a:rPr lang="en-US" sz="3600" dirty="0"/>
              <a:t>respond to </a:t>
            </a:r>
            <a:r>
              <a:rPr lang="en-US" sz="3600" dirty="0" smtClean="0"/>
              <a:t>long </a:t>
            </a:r>
            <a:r>
              <a:rPr lang="en-US" sz="3600" dirty="0"/>
              <a:t>wave </a:t>
            </a:r>
            <a:r>
              <a:rPr lang="en-US" sz="3600" dirty="0" smtClean="0"/>
              <a:t>lengths</a:t>
            </a:r>
          </a:p>
          <a:p>
            <a:pPr marL="1223962" lvl="2" indent="0">
              <a:buNone/>
            </a:pPr>
            <a:r>
              <a:rPr lang="en-US" sz="3200" dirty="0" smtClean="0"/>
              <a:t>- more sensitive to red colors</a:t>
            </a:r>
            <a:endParaRPr lang="en-US" sz="3200" dirty="0"/>
          </a:p>
        </p:txBody>
      </p:sp>
    </p:spTree>
    <p:extLst>
      <p:ext uri="{BB962C8B-B14F-4D97-AF65-F5344CB8AC3E}">
        <p14:creationId xmlns:p14="http://schemas.microsoft.com/office/powerpoint/2010/main" val="3826145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1663"/>
            <a:ext cx="14630400" cy="554037"/>
          </a:xfrm>
        </p:spPr>
        <p:txBody>
          <a:bodyPr/>
          <a:lstStyle/>
          <a:p>
            <a:pPr algn="ctr"/>
            <a:r>
              <a:rPr lang="en-US" dirty="0" smtClean="0"/>
              <a:t>Color Vision Deficiency</a:t>
            </a:r>
            <a:endParaRPr lang="en-US" dirty="0"/>
          </a:p>
        </p:txBody>
      </p:sp>
      <p:sp>
        <p:nvSpPr>
          <p:cNvPr id="16" name="Title 1"/>
          <p:cNvSpPr txBox="1">
            <a:spLocks/>
          </p:cNvSpPr>
          <p:nvPr/>
        </p:nvSpPr>
        <p:spPr bwMode="auto">
          <a:xfrm>
            <a:off x="0" y="7269163"/>
            <a:ext cx="14630400" cy="393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gn="ctr"/>
            <a:r>
              <a:rPr lang="en-US" sz="3200" dirty="0" smtClean="0"/>
              <a:t>= approximately </a:t>
            </a:r>
            <a:r>
              <a:rPr lang="en-US" sz="3200" dirty="0" smtClean="0">
                <a:solidFill>
                  <a:schemeClr val="accent1">
                    <a:lumMod val="60000"/>
                    <a:lumOff val="40000"/>
                  </a:schemeClr>
                </a:solidFill>
              </a:rPr>
              <a:t>8% of men </a:t>
            </a:r>
            <a:r>
              <a:rPr lang="en-US" sz="3200" dirty="0" smtClean="0"/>
              <a:t>have color vision deficiency</a:t>
            </a:r>
            <a:endParaRPr lang="en-US" sz="3200" dirty="0"/>
          </a:p>
        </p:txBody>
      </p:sp>
      <p:sp>
        <p:nvSpPr>
          <p:cNvPr id="17" name="Title 1"/>
          <p:cNvSpPr txBox="1">
            <a:spLocks/>
          </p:cNvSpPr>
          <p:nvPr/>
        </p:nvSpPr>
        <p:spPr bwMode="auto">
          <a:xfrm>
            <a:off x="203200" y="6235699"/>
            <a:ext cx="6794500" cy="2215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gn="ctr"/>
            <a:r>
              <a:rPr lang="en-US" sz="1800" dirty="0">
                <a:latin typeface="Merriweather Light"/>
              </a:rPr>
              <a:t>no perceptible difference between red, orange, </a:t>
            </a:r>
            <a:r>
              <a:rPr lang="en-US" sz="1800" dirty="0" smtClean="0">
                <a:latin typeface="Merriweather Light"/>
              </a:rPr>
              <a:t>brown, </a:t>
            </a:r>
            <a:r>
              <a:rPr lang="en-US" sz="1800" dirty="0">
                <a:latin typeface="Merriweather Light"/>
              </a:rPr>
              <a:t>and green</a:t>
            </a:r>
          </a:p>
        </p:txBody>
      </p:sp>
      <p:grpSp>
        <p:nvGrpSpPr>
          <p:cNvPr id="22" name="Group 21"/>
          <p:cNvGrpSpPr/>
          <p:nvPr/>
        </p:nvGrpSpPr>
        <p:grpSpPr>
          <a:xfrm>
            <a:off x="304800" y="1371600"/>
            <a:ext cx="6565900" cy="4698999"/>
            <a:chOff x="304800" y="1371600"/>
            <a:chExt cx="6565900" cy="4698999"/>
          </a:xfrm>
        </p:grpSpPr>
        <p:grpSp>
          <p:nvGrpSpPr>
            <p:cNvPr id="21" name="Group 20"/>
            <p:cNvGrpSpPr/>
            <p:nvPr/>
          </p:nvGrpSpPr>
          <p:grpSpPr>
            <a:xfrm>
              <a:off x="304800" y="1371600"/>
              <a:ext cx="6565900" cy="4698999"/>
              <a:chOff x="304800" y="1371600"/>
              <a:chExt cx="6565900" cy="4698999"/>
            </a:xfrm>
          </p:grpSpPr>
          <p:graphicFrame>
            <p:nvGraphicFramePr>
              <p:cNvPr id="7" name="Diagram 6"/>
              <p:cNvGraphicFramePr/>
              <p:nvPr>
                <p:extLst>
                  <p:ext uri="{D42A27DB-BD31-4B8C-83A1-F6EECF244321}">
                    <p14:modId xmlns:p14="http://schemas.microsoft.com/office/powerpoint/2010/main" val="1477981077"/>
                  </p:ext>
                </p:extLst>
              </p:nvPr>
            </p:nvGraphicFramePr>
            <p:xfrm>
              <a:off x="304800" y="1371600"/>
              <a:ext cx="6540500" cy="4698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04800" y="5410200"/>
                <a:ext cx="2959100" cy="495300"/>
              </a:xfrm>
              <a:prstGeom prst="rect">
                <a:avLst/>
              </a:prstGeom>
              <a:noFill/>
            </p:spPr>
            <p:txBody>
              <a:bodyPr wrap="square" rtlCol="0">
                <a:spAutoFit/>
              </a:bodyPr>
              <a:lstStyle/>
              <a:p>
                <a:pPr algn="ctr"/>
                <a:r>
                  <a:rPr lang="en-US" dirty="0">
                    <a:latin typeface="+mn-lt"/>
                  </a:rPr>
                  <a:t>1</a:t>
                </a:r>
                <a:r>
                  <a:rPr lang="en-US" dirty="0" smtClean="0">
                    <a:latin typeface="+mn-lt"/>
                  </a:rPr>
                  <a:t> out of 100 men</a:t>
                </a:r>
                <a:endParaRPr lang="en-US" dirty="0">
                  <a:latin typeface="+mn-lt"/>
                </a:endParaRPr>
              </a:p>
            </p:txBody>
          </p:sp>
          <p:sp>
            <p:nvSpPr>
              <p:cNvPr id="11" name="TextBox 10"/>
              <p:cNvSpPr txBox="1"/>
              <p:nvPr/>
            </p:nvSpPr>
            <p:spPr>
              <a:xfrm>
                <a:off x="3911600" y="5410200"/>
                <a:ext cx="2959100" cy="495300"/>
              </a:xfrm>
              <a:prstGeom prst="rect">
                <a:avLst/>
              </a:prstGeom>
              <a:noFill/>
            </p:spPr>
            <p:txBody>
              <a:bodyPr wrap="square" rtlCol="0">
                <a:spAutoFit/>
              </a:bodyPr>
              <a:lstStyle/>
              <a:p>
                <a:pPr algn="ctr"/>
                <a:r>
                  <a:rPr lang="en-US" dirty="0">
                    <a:latin typeface="+mn-lt"/>
                  </a:rPr>
                  <a:t>1</a:t>
                </a:r>
                <a:r>
                  <a:rPr lang="en-US" dirty="0" smtClean="0">
                    <a:latin typeface="+mn-lt"/>
                  </a:rPr>
                  <a:t> out of 100 men</a:t>
                </a:r>
                <a:endParaRPr lang="en-US" dirty="0">
                  <a:latin typeface="+mn-lt"/>
                </a:endParaRPr>
              </a:p>
            </p:txBody>
          </p:sp>
        </p:grpSp>
        <p:cxnSp>
          <p:nvCxnSpPr>
            <p:cNvPr id="4" name="Straight Connector 3"/>
            <p:cNvCxnSpPr/>
            <p:nvPr/>
          </p:nvCxnSpPr>
          <p:spPr>
            <a:xfrm>
              <a:off x="508000" y="5270500"/>
              <a:ext cx="2552700" cy="0"/>
            </a:xfrm>
            <a:prstGeom prst="line">
              <a:avLst/>
            </a:prstGeom>
            <a:ln w="28575">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a:off x="3911600" y="5270500"/>
              <a:ext cx="2844800" cy="0"/>
            </a:xfrm>
            <a:prstGeom prst="line">
              <a:avLst/>
            </a:prstGeom>
            <a:ln w="28575">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grpSp>
      <p:grpSp>
        <p:nvGrpSpPr>
          <p:cNvPr id="23" name="Group 22"/>
          <p:cNvGrpSpPr/>
          <p:nvPr/>
        </p:nvGrpSpPr>
        <p:grpSpPr>
          <a:xfrm>
            <a:off x="7785100" y="1371600"/>
            <a:ext cx="6540500" cy="4698999"/>
            <a:chOff x="7785100" y="1371600"/>
            <a:chExt cx="6540500" cy="4698999"/>
          </a:xfrm>
        </p:grpSpPr>
        <p:grpSp>
          <p:nvGrpSpPr>
            <p:cNvPr id="15" name="Group 14"/>
            <p:cNvGrpSpPr/>
            <p:nvPr/>
          </p:nvGrpSpPr>
          <p:grpSpPr>
            <a:xfrm>
              <a:off x="7785100" y="1371600"/>
              <a:ext cx="6540500" cy="4698999"/>
              <a:chOff x="7747000" y="1638300"/>
              <a:chExt cx="6540500" cy="4698999"/>
            </a:xfrm>
          </p:grpSpPr>
          <p:graphicFrame>
            <p:nvGraphicFramePr>
              <p:cNvPr id="9" name="Diagram 8"/>
              <p:cNvGraphicFramePr/>
              <p:nvPr>
                <p:extLst>
                  <p:ext uri="{D42A27DB-BD31-4B8C-83A1-F6EECF244321}">
                    <p14:modId xmlns:p14="http://schemas.microsoft.com/office/powerpoint/2010/main" val="3633022215"/>
                  </p:ext>
                </p:extLst>
              </p:nvPr>
            </p:nvGraphicFramePr>
            <p:xfrm>
              <a:off x="7747000" y="1638300"/>
              <a:ext cx="6540500" cy="4698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p:cNvSpPr txBox="1"/>
              <p:nvPr/>
            </p:nvSpPr>
            <p:spPr>
              <a:xfrm>
                <a:off x="7747000" y="5664200"/>
                <a:ext cx="2959100" cy="495300"/>
              </a:xfrm>
              <a:prstGeom prst="rect">
                <a:avLst/>
              </a:prstGeom>
              <a:noFill/>
            </p:spPr>
            <p:txBody>
              <a:bodyPr wrap="square" rtlCol="0">
                <a:spAutoFit/>
              </a:bodyPr>
              <a:lstStyle/>
              <a:p>
                <a:pPr algn="ctr"/>
                <a:r>
                  <a:rPr lang="en-US" dirty="0">
                    <a:latin typeface="+mn-lt"/>
                  </a:rPr>
                  <a:t>1</a:t>
                </a:r>
                <a:r>
                  <a:rPr lang="en-US" dirty="0" smtClean="0">
                    <a:latin typeface="+mn-lt"/>
                  </a:rPr>
                  <a:t> out of 100 men</a:t>
                </a:r>
                <a:endParaRPr lang="en-US" dirty="0">
                  <a:latin typeface="+mn-lt"/>
                </a:endParaRPr>
              </a:p>
            </p:txBody>
          </p:sp>
          <p:sp>
            <p:nvSpPr>
              <p:cNvPr id="13" name="TextBox 12"/>
              <p:cNvSpPr txBox="1"/>
              <p:nvPr/>
            </p:nvSpPr>
            <p:spPr>
              <a:xfrm>
                <a:off x="11328400" y="5664200"/>
                <a:ext cx="2959100" cy="495300"/>
              </a:xfrm>
              <a:prstGeom prst="rect">
                <a:avLst/>
              </a:prstGeom>
              <a:noFill/>
            </p:spPr>
            <p:txBody>
              <a:bodyPr wrap="square" rtlCol="0">
                <a:spAutoFit/>
              </a:bodyPr>
              <a:lstStyle/>
              <a:p>
                <a:pPr algn="ctr"/>
                <a:r>
                  <a:rPr lang="en-US" dirty="0" smtClean="0">
                    <a:latin typeface="+mn-lt"/>
                  </a:rPr>
                  <a:t>5 out of 100 men</a:t>
                </a:r>
                <a:endParaRPr lang="en-US" dirty="0">
                  <a:latin typeface="+mn-lt"/>
                </a:endParaRPr>
              </a:p>
            </p:txBody>
          </p:sp>
        </p:grpSp>
        <p:cxnSp>
          <p:nvCxnSpPr>
            <p:cNvPr id="18" name="Straight Connector 17"/>
            <p:cNvCxnSpPr/>
            <p:nvPr/>
          </p:nvCxnSpPr>
          <p:spPr>
            <a:xfrm>
              <a:off x="7842250" y="5257800"/>
              <a:ext cx="2844800" cy="0"/>
            </a:xfrm>
            <a:prstGeom prst="line">
              <a:avLst/>
            </a:prstGeom>
            <a:ln w="28575">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11366500" y="5257800"/>
              <a:ext cx="2844800" cy="0"/>
            </a:xfrm>
            <a:prstGeom prst="line">
              <a:avLst/>
            </a:prstGeom>
            <a:ln w="28575">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537774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20" y="941501"/>
            <a:ext cx="5445760" cy="6362648"/>
          </a:xfrm>
          <a:prstGeom prst="rect">
            <a:avLst/>
          </a:prstGeom>
        </p:spPr>
      </p:pic>
      <p:sp>
        <p:nvSpPr>
          <p:cNvPr id="4" name="TextBox 3"/>
          <p:cNvSpPr txBox="1"/>
          <p:nvPr/>
        </p:nvSpPr>
        <p:spPr>
          <a:xfrm>
            <a:off x="1828800" y="182880"/>
            <a:ext cx="10972800" cy="609398"/>
          </a:xfrm>
          <a:prstGeom prst="rect">
            <a:avLst/>
          </a:prstGeom>
          <a:noFill/>
        </p:spPr>
        <p:txBody>
          <a:bodyPr wrap="square" rtlCol="0">
            <a:spAutoFit/>
          </a:bodyPr>
          <a:lstStyle/>
          <a:p>
            <a:pPr algn="ctr"/>
            <a:r>
              <a:rPr lang="en-US" sz="3360" b="1" dirty="0" smtClean="0">
                <a:solidFill>
                  <a:schemeClr val="tx1">
                    <a:lumMod val="75000"/>
                  </a:schemeClr>
                </a:solidFill>
                <a:latin typeface="BentonSans Book"/>
                <a:ea typeface="Verdana" pitchFamily="34" charset="0"/>
                <a:cs typeface="Verdana" pitchFamily="34" charset="0"/>
              </a:rPr>
              <a:t>How Color is Perceived by Someone with CVD</a:t>
            </a:r>
            <a:endParaRPr lang="en-US" sz="3360" b="1" dirty="0">
              <a:solidFill>
                <a:schemeClr val="tx1">
                  <a:lumMod val="75000"/>
                </a:schemeClr>
              </a:solidFill>
              <a:latin typeface="BentonSans Book"/>
              <a:ea typeface="Verdana" pitchFamily="34" charset="0"/>
              <a:cs typeface="Verdana" pitchFamily="34" charset="0"/>
            </a:endParaRPr>
          </a:p>
        </p:txBody>
      </p:sp>
      <p:sp>
        <p:nvSpPr>
          <p:cNvPr id="5" name="TextBox 4"/>
          <p:cNvSpPr txBox="1"/>
          <p:nvPr/>
        </p:nvSpPr>
        <p:spPr>
          <a:xfrm>
            <a:off x="3810000" y="7553530"/>
            <a:ext cx="7010400" cy="461665"/>
          </a:xfrm>
          <a:prstGeom prst="rect">
            <a:avLst/>
          </a:prstGeom>
          <a:noFill/>
        </p:spPr>
        <p:txBody>
          <a:bodyPr wrap="square" rtlCol="0">
            <a:spAutoFit/>
          </a:bodyPr>
          <a:lstStyle/>
          <a:p>
            <a:pPr algn="ctr"/>
            <a:r>
              <a:rPr lang="en-US" sz="2400" dirty="0">
                <a:solidFill>
                  <a:schemeClr val="bg2">
                    <a:lumMod val="25000"/>
                  </a:schemeClr>
                </a:solidFill>
                <a:latin typeface="Merriweather Light"/>
              </a:rPr>
              <a:t>Source: www.colblindor.com</a:t>
            </a:r>
          </a:p>
        </p:txBody>
      </p:sp>
    </p:spTree>
    <p:extLst>
      <p:ext uri="{BB962C8B-B14F-4D97-AF65-F5344CB8AC3E}">
        <p14:creationId xmlns:p14="http://schemas.microsoft.com/office/powerpoint/2010/main" val="1303250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2788" y="601314"/>
            <a:ext cx="13244512" cy="553998"/>
          </a:xfrm>
        </p:spPr>
        <p:txBody>
          <a:bodyPr/>
          <a:lstStyle/>
          <a:p>
            <a:r>
              <a:rPr lang="en-US" dirty="0" smtClean="0"/>
              <a:t>Goals</a:t>
            </a:r>
            <a:endParaRPr lang="en-US" dirty="0"/>
          </a:p>
        </p:txBody>
      </p:sp>
      <p:sp>
        <p:nvSpPr>
          <p:cNvPr id="6" name="Text Placeholder 5"/>
          <p:cNvSpPr>
            <a:spLocks noGrp="1"/>
          </p:cNvSpPr>
          <p:nvPr>
            <p:ph type="body" sz="quarter" idx="10"/>
          </p:nvPr>
        </p:nvSpPr>
        <p:spPr>
          <a:xfrm>
            <a:off x="731520" y="1471980"/>
            <a:ext cx="13167360" cy="5614619"/>
          </a:xfrm>
        </p:spPr>
        <p:txBody>
          <a:bodyPr/>
          <a:lstStyle/>
          <a:p>
            <a:pPr marL="0" indent="0">
              <a:buNone/>
            </a:pPr>
            <a:r>
              <a:rPr lang="en-US" sz="2800" b="1" dirty="0" smtClean="0"/>
              <a:t>By </a:t>
            </a:r>
            <a:r>
              <a:rPr lang="en-US" sz="2800" b="1" dirty="0"/>
              <a:t>completing the course modules, students will</a:t>
            </a:r>
            <a:r>
              <a:rPr lang="en-US" sz="2800" b="1" dirty="0" smtClean="0"/>
              <a:t>:</a:t>
            </a:r>
          </a:p>
          <a:p>
            <a:pPr marL="0" indent="0">
              <a:buNone/>
            </a:pPr>
            <a:endParaRPr lang="en-US" sz="2800" dirty="0" smtClean="0"/>
          </a:p>
          <a:p>
            <a:pPr lvl="0">
              <a:spcAft>
                <a:spcPts val="1200"/>
              </a:spcAft>
            </a:pPr>
            <a:r>
              <a:rPr lang="en-US" sz="2800" dirty="0" smtClean="0"/>
              <a:t>Learn how to </a:t>
            </a:r>
            <a:r>
              <a:rPr lang="en-US" sz="2800" dirty="0"/>
              <a:t>use of color </a:t>
            </a:r>
            <a:r>
              <a:rPr lang="en-US" sz="2800" dirty="0" smtClean="0"/>
              <a:t>in data visualization</a:t>
            </a:r>
          </a:p>
          <a:p>
            <a:pPr lvl="0">
              <a:spcAft>
                <a:spcPts val="1200"/>
              </a:spcAft>
            </a:pPr>
            <a:r>
              <a:rPr lang="en-US" sz="2800" dirty="0"/>
              <a:t>U</a:t>
            </a:r>
            <a:r>
              <a:rPr lang="en-US" sz="2800" dirty="0" smtClean="0"/>
              <a:t>nderstand </a:t>
            </a:r>
            <a:r>
              <a:rPr lang="en-US" sz="2800" dirty="0"/>
              <a:t>color vision </a:t>
            </a:r>
            <a:r>
              <a:rPr lang="en-US" sz="2800" dirty="0" smtClean="0"/>
              <a:t>deficiency</a:t>
            </a:r>
          </a:p>
          <a:p>
            <a:pPr lvl="0">
              <a:spcAft>
                <a:spcPts val="1200"/>
              </a:spcAft>
            </a:pPr>
            <a:r>
              <a:rPr lang="en-US" sz="2800" dirty="0" smtClean="0"/>
              <a:t>Learn options for designing colorblind-friendly data visualizations</a:t>
            </a:r>
          </a:p>
          <a:p>
            <a:pPr lvl="0">
              <a:spcAft>
                <a:spcPts val="1200"/>
              </a:spcAft>
            </a:pPr>
            <a:endParaRPr lang="en-US" sz="2800" dirty="0" smtClean="0"/>
          </a:p>
        </p:txBody>
      </p:sp>
    </p:spTree>
    <p:extLst>
      <p:ext uri="{BB962C8B-B14F-4D97-AF65-F5344CB8AC3E}">
        <p14:creationId xmlns:p14="http://schemas.microsoft.com/office/powerpoint/2010/main" val="3877463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75964" y="325006"/>
            <a:ext cx="9078472" cy="6991159"/>
          </a:xfrm>
          <a:prstGeom prst="rect">
            <a:avLst/>
          </a:prstGeom>
        </p:spPr>
      </p:pic>
      <p:sp>
        <p:nvSpPr>
          <p:cNvPr id="5" name="Rectangle 4"/>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33.3)</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577241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1840" y="1097280"/>
            <a:ext cx="7932898" cy="6309360"/>
          </a:xfrm>
          <a:prstGeom prst="rect">
            <a:avLst/>
          </a:prstGeom>
          <a:ln w="38100" cmpd="sng">
            <a:solidFill>
              <a:schemeClr val="tx1"/>
            </a:solidFill>
            <a:miter lim="800000"/>
            <a:headEnd/>
            <a:tailEnd/>
          </a:ln>
          <a:effectLst>
            <a:outerShdw blurRad="50800" dist="381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idx="4294967295"/>
          </p:nvPr>
        </p:nvSpPr>
        <p:spPr>
          <a:xfrm>
            <a:off x="0" y="182563"/>
            <a:ext cx="8778875" cy="820737"/>
          </a:xfrm>
          <a:prstGeom prst="rect">
            <a:avLst/>
          </a:prstGeom>
        </p:spPr>
        <p:txBody>
          <a:bodyPr/>
          <a:lstStyle/>
          <a:p>
            <a:r>
              <a:rPr lang="en-US" dirty="0">
                <a:latin typeface="BentonSans Book"/>
              </a:rPr>
              <a:t>Color</a:t>
            </a:r>
          </a:p>
        </p:txBody>
      </p:sp>
    </p:spTree>
    <p:extLst>
      <p:ext uri="{BB962C8B-B14F-4D97-AF65-F5344CB8AC3E}">
        <p14:creationId xmlns:p14="http://schemas.microsoft.com/office/powerpoint/2010/main" val="4109199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B891832-1D68-4C60-9042-F5AE3BF6D5A6}"/>
              </a:ext>
            </a:extLst>
          </p:cNvPr>
          <p:cNvPicPr>
            <a:picLocks noChangeAspect="1"/>
          </p:cNvPicPr>
          <p:nvPr/>
        </p:nvPicPr>
        <p:blipFill>
          <a:blip r:embed="rId3"/>
          <a:stretch>
            <a:fillRect/>
          </a:stretch>
        </p:blipFill>
        <p:spPr>
          <a:xfrm>
            <a:off x="1217295" y="1964055"/>
            <a:ext cx="12195810" cy="506349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 </a:t>
            </a:r>
            <a:r>
              <a:rPr lang="en-US" sz="2000" dirty="0" smtClean="0">
                <a:solidFill>
                  <a:srgbClr val="4D4D4D"/>
                </a:solidFill>
                <a:latin typeface="Merriweather Light"/>
                <a:cs typeface="+mn-cs"/>
              </a:rPr>
              <a:t>(Figure 1.24)</a:t>
            </a:r>
            <a:endParaRPr lang="en-US" sz="2000" dirty="0">
              <a:solidFill>
                <a:srgbClr val="4D4D4D"/>
              </a:solidFill>
              <a:latin typeface="Merriweather Light"/>
              <a:cs typeface="+mn-cs"/>
            </a:endParaRPr>
          </a:p>
        </p:txBody>
      </p:sp>
      <p:sp>
        <p:nvSpPr>
          <p:cNvPr id="4" name="Rectangle 2"/>
          <p:cNvSpPr txBox="1">
            <a:spLocks noChangeArrowheads="1"/>
          </p:cNvSpPr>
          <p:nvPr/>
        </p:nvSpPr>
        <p:spPr>
          <a:xfrm>
            <a:off x="2940050" y="182562"/>
            <a:ext cx="8750300" cy="1671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sz="5280" dirty="0" err="1" smtClean="0">
                <a:solidFill>
                  <a:schemeClr val="tx2"/>
                </a:solidFill>
                <a:latin typeface="BentonSans Book"/>
              </a:rPr>
              <a:t>VisCheck</a:t>
            </a:r>
            <a:r>
              <a:rPr lang="en-US" sz="3840" dirty="0" smtClean="0">
                <a:solidFill>
                  <a:schemeClr val="tx2"/>
                </a:solidFill>
                <a:latin typeface="BentonSans Book"/>
              </a:rPr>
              <a:t> </a:t>
            </a:r>
            <a:br>
              <a:rPr lang="en-US" sz="3840" dirty="0" smtClean="0">
                <a:solidFill>
                  <a:schemeClr val="tx2"/>
                </a:solidFill>
                <a:latin typeface="BentonSans Book"/>
              </a:rPr>
            </a:br>
            <a:r>
              <a:rPr lang="en-US" sz="2800" dirty="0" smtClean="0">
                <a:solidFill>
                  <a:schemeClr val="tx2"/>
                </a:solidFill>
                <a:latin typeface="BentonSans Book"/>
              </a:rPr>
              <a:t>www.vischeck.com</a:t>
            </a:r>
            <a:endParaRPr lang="uk-UA" sz="2800" dirty="0">
              <a:solidFill>
                <a:schemeClr val="tx2"/>
              </a:solidFill>
              <a:latin typeface="BentonSans Book"/>
            </a:endParaRPr>
          </a:p>
        </p:txBody>
      </p:sp>
    </p:spTree>
    <p:extLst>
      <p:ext uri="{BB962C8B-B14F-4D97-AF65-F5344CB8AC3E}">
        <p14:creationId xmlns:p14="http://schemas.microsoft.com/office/powerpoint/2010/main" val="4180104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28800" y="182880"/>
            <a:ext cx="10972800" cy="7945120"/>
            <a:chOff x="1828800" y="-9726"/>
            <a:chExt cx="10972800" cy="82296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726"/>
              <a:ext cx="10972800" cy="8229600"/>
            </a:xfrm>
            <a:prstGeom prst="rect">
              <a:avLst/>
            </a:prstGeom>
          </p:spPr>
        </p:pic>
        <p:cxnSp>
          <p:nvCxnSpPr>
            <p:cNvPr id="12" name="Straight Arrow Connector 11"/>
            <p:cNvCxnSpPr/>
            <p:nvPr/>
          </p:nvCxnSpPr>
          <p:spPr>
            <a:xfrm flipH="1">
              <a:off x="5852160" y="3655060"/>
              <a:ext cx="731520" cy="19202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83680" y="3655060"/>
              <a:ext cx="223520" cy="11709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11" name="Rectangle 2"/>
          <p:cNvSpPr txBox="1">
            <a:spLocks noChangeArrowheads="1"/>
          </p:cNvSpPr>
          <p:nvPr/>
        </p:nvSpPr>
        <p:spPr bwMode="auto">
          <a:xfrm>
            <a:off x="2926080" y="182880"/>
            <a:ext cx="8686800" cy="822960"/>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p>
            <a:pPr algn="ctr">
              <a:defRPr/>
            </a:pPr>
            <a:r>
              <a:rPr lang="en-US" sz="3360" b="1" kern="0" dirty="0">
                <a:solidFill>
                  <a:schemeClr val="tx2"/>
                </a:solidFill>
                <a:latin typeface="BentonSans Book"/>
                <a:ea typeface="+mj-ea"/>
                <a:cs typeface="+mj-cs"/>
              </a:rPr>
              <a:t>Protanope Simulation</a:t>
            </a:r>
            <a:endParaRPr lang="uk-UA" sz="3360" b="1" kern="0" dirty="0">
              <a:solidFill>
                <a:schemeClr val="tx2"/>
              </a:solidFill>
              <a:latin typeface="BentonSans Book"/>
              <a:ea typeface="+mj-ea"/>
              <a:cs typeface="+mj-cs"/>
            </a:endParaRPr>
          </a:p>
        </p:txBody>
      </p:sp>
    </p:spTree>
    <p:extLst>
      <p:ext uri="{BB962C8B-B14F-4D97-AF65-F5344CB8AC3E}">
        <p14:creationId xmlns:p14="http://schemas.microsoft.com/office/powerpoint/2010/main" val="672218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A52C2792-859C-41D2-BB73-2D9AE162F7D1}"/>
              </a:ext>
            </a:extLst>
          </p:cNvPr>
          <p:cNvPicPr>
            <a:picLocks noChangeAspect="1"/>
          </p:cNvPicPr>
          <p:nvPr/>
        </p:nvPicPr>
        <p:blipFill>
          <a:blip r:embed="rId3"/>
          <a:stretch>
            <a:fillRect/>
          </a:stretch>
        </p:blipFill>
        <p:spPr>
          <a:xfrm>
            <a:off x="1257300" y="1986915"/>
            <a:ext cx="12115800" cy="501777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1.25)</a:t>
            </a:r>
            <a:endParaRPr lang="en-US" sz="2000" dirty="0">
              <a:solidFill>
                <a:srgbClr val="4D4D4D"/>
              </a:solidFill>
              <a:latin typeface="Merriweather Light"/>
              <a:cs typeface="+mn-cs"/>
            </a:endParaRPr>
          </a:p>
        </p:txBody>
      </p:sp>
      <p:sp>
        <p:nvSpPr>
          <p:cNvPr id="4" name="Rectangle 2"/>
          <p:cNvSpPr txBox="1">
            <a:spLocks noChangeArrowheads="1"/>
          </p:cNvSpPr>
          <p:nvPr/>
        </p:nvSpPr>
        <p:spPr>
          <a:xfrm>
            <a:off x="2940050" y="182562"/>
            <a:ext cx="8750300" cy="1671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sz="5280" dirty="0" err="1" smtClean="0">
                <a:solidFill>
                  <a:schemeClr val="tx2"/>
                </a:solidFill>
                <a:latin typeface="BentonSans Book"/>
              </a:rPr>
              <a:t>VisCheck</a:t>
            </a:r>
            <a:r>
              <a:rPr lang="en-US" sz="3840" dirty="0" smtClean="0">
                <a:solidFill>
                  <a:schemeClr val="tx2"/>
                </a:solidFill>
                <a:latin typeface="BentonSans Book"/>
              </a:rPr>
              <a:t> </a:t>
            </a:r>
            <a:br>
              <a:rPr lang="en-US" sz="3840" dirty="0" smtClean="0">
                <a:solidFill>
                  <a:schemeClr val="tx2"/>
                </a:solidFill>
                <a:latin typeface="BentonSans Book"/>
              </a:rPr>
            </a:br>
            <a:r>
              <a:rPr lang="en-US" sz="2800" dirty="0" smtClean="0">
                <a:solidFill>
                  <a:schemeClr val="tx2"/>
                </a:solidFill>
                <a:latin typeface="BentonSans Book"/>
              </a:rPr>
              <a:t>www.vischeck.com</a:t>
            </a:r>
            <a:endParaRPr lang="uk-UA" sz="2800" dirty="0">
              <a:solidFill>
                <a:schemeClr val="tx2"/>
              </a:solidFill>
              <a:latin typeface="BentonSans Book"/>
            </a:endParaRPr>
          </a:p>
        </p:txBody>
      </p:sp>
    </p:spTree>
    <p:extLst>
      <p:ext uri="{BB962C8B-B14F-4D97-AF65-F5344CB8AC3E}">
        <p14:creationId xmlns:p14="http://schemas.microsoft.com/office/powerpoint/2010/main" val="4044307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9726"/>
            <a:ext cx="10972800" cy="8229600"/>
          </a:xfrm>
          <a:prstGeom prst="rect">
            <a:avLst/>
          </a:prstGeom>
        </p:spPr>
      </p:pic>
      <p:sp>
        <p:nvSpPr>
          <p:cNvPr id="11" name="Rectangle 2"/>
          <p:cNvSpPr txBox="1">
            <a:spLocks noChangeArrowheads="1"/>
          </p:cNvSpPr>
          <p:nvPr/>
        </p:nvSpPr>
        <p:spPr bwMode="auto">
          <a:xfrm>
            <a:off x="2926080" y="182880"/>
            <a:ext cx="8686800" cy="822960"/>
          </a:xfrm>
          <a:prstGeom prst="rect">
            <a:avLst/>
          </a:prstGeom>
          <a:noFill/>
          <a:ln w="9525">
            <a:noFill/>
            <a:miter lim="800000"/>
            <a:headEnd/>
            <a:tailEnd/>
          </a:ln>
          <a:effectLst/>
        </p:spPr>
        <p:txBody>
          <a:bodyPr vert="horz" wrap="square" lIns="109728" tIns="54864" rIns="109728" bIns="54864" numCol="1" anchor="ctr" anchorCtr="0" compatLnSpc="1">
            <a:prstTxWarp prst="textNoShape">
              <a:avLst/>
            </a:prstTxWarp>
          </a:bodyPr>
          <a:lstStyle/>
          <a:p>
            <a:pPr algn="ctr">
              <a:defRPr/>
            </a:pPr>
            <a:r>
              <a:rPr lang="en-US" sz="3360" b="1" kern="0" dirty="0">
                <a:solidFill>
                  <a:schemeClr val="tx2"/>
                </a:solidFill>
                <a:latin typeface="BentonSans Book"/>
                <a:ea typeface="+mj-ea"/>
                <a:cs typeface="+mj-cs"/>
              </a:rPr>
              <a:t>Protanope Simulation</a:t>
            </a:r>
            <a:endParaRPr lang="uk-UA" sz="3360" b="1" kern="0" dirty="0">
              <a:solidFill>
                <a:schemeClr val="tx2"/>
              </a:solidFill>
              <a:latin typeface="BentonSans Book"/>
              <a:ea typeface="+mj-ea"/>
              <a:cs typeface="+mj-cs"/>
            </a:endParaRPr>
          </a:p>
        </p:txBody>
      </p:sp>
      <p:cxnSp>
        <p:nvCxnSpPr>
          <p:cNvPr id="4" name="Straight Arrow Connector 3"/>
          <p:cNvCxnSpPr/>
          <p:nvPr/>
        </p:nvCxnSpPr>
        <p:spPr>
          <a:xfrm flipH="1">
            <a:off x="5669280" y="3731260"/>
            <a:ext cx="914400" cy="19202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583680" y="3731260"/>
            <a:ext cx="134620" cy="115824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437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infosthetics.com/archives/strataTexasChar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0359" y="0"/>
            <a:ext cx="7896609"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9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descr="http://www.datarevelations.com/wp-content/uploads/2011/08/NavigationExample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5813" y="69495"/>
            <a:ext cx="9268325" cy="805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03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009B380-91E1-4927-9D02-071F915A2F93}"/>
              </a:ext>
            </a:extLst>
          </p:cNvPr>
          <p:cNvPicPr>
            <a:picLocks noChangeAspect="1"/>
          </p:cNvPicPr>
          <p:nvPr/>
        </p:nvPicPr>
        <p:blipFill>
          <a:blip r:embed="rId3"/>
          <a:stretch>
            <a:fillRect/>
          </a:stretch>
        </p:blipFill>
        <p:spPr>
          <a:xfrm>
            <a:off x="1228725" y="683247"/>
            <a:ext cx="12172950" cy="643509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1.26)</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852782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50B5E61-F928-41D8-B5A4-614617A6815B}"/>
              </a:ext>
            </a:extLst>
          </p:cNvPr>
          <p:cNvPicPr>
            <a:picLocks noChangeAspect="1"/>
          </p:cNvPicPr>
          <p:nvPr/>
        </p:nvPicPr>
        <p:blipFill>
          <a:blip r:embed="rId3"/>
          <a:stretch>
            <a:fillRect/>
          </a:stretch>
        </p:blipFill>
        <p:spPr>
          <a:xfrm>
            <a:off x="1274445" y="629500"/>
            <a:ext cx="12081510" cy="6503670"/>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1.27)</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70793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705985" y="1891756"/>
            <a:ext cx="13245156" cy="553998"/>
          </a:xfrm>
        </p:spPr>
        <p:txBody>
          <a:bodyPr/>
          <a:lstStyle/>
          <a:p>
            <a:r>
              <a:rPr lang="en-US" dirty="0" smtClean="0"/>
              <a:t>Use of Color in Data Visualization</a:t>
            </a:r>
            <a:endParaRPr lang="en-US" dirty="0"/>
          </a:p>
        </p:txBody>
      </p:sp>
    </p:spTree>
    <p:extLst>
      <p:ext uri="{BB962C8B-B14F-4D97-AF65-F5344CB8AC3E}">
        <p14:creationId xmlns:p14="http://schemas.microsoft.com/office/powerpoint/2010/main" val="1324490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591" y="305410"/>
            <a:ext cx="10669219" cy="7618781"/>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33.8)</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832676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591" y="305410"/>
            <a:ext cx="10669219" cy="7618781"/>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33.9)</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920770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591" y="305410"/>
            <a:ext cx="10669219" cy="7618781"/>
          </a:xfrm>
          <a:prstGeom prst="rect">
            <a:avLst/>
          </a:prstGeom>
        </p:spPr>
      </p:pic>
      <p:sp>
        <p:nvSpPr>
          <p:cNvPr id="3" name="Rectangle 2"/>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33.10)</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235203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3042" y="1661011"/>
            <a:ext cx="13911336" cy="5564534"/>
          </a:xfrm>
          <a:prstGeom prst="rect">
            <a:avLst/>
          </a:prstGeom>
        </p:spPr>
      </p:pic>
      <p:sp>
        <p:nvSpPr>
          <p:cNvPr id="3" name="TextBox 2"/>
          <p:cNvSpPr txBox="1"/>
          <p:nvPr/>
        </p:nvSpPr>
        <p:spPr>
          <a:xfrm>
            <a:off x="0" y="322011"/>
            <a:ext cx="14629894" cy="830997"/>
          </a:xfrm>
          <a:prstGeom prst="rect">
            <a:avLst/>
          </a:prstGeom>
          <a:noFill/>
        </p:spPr>
        <p:txBody>
          <a:bodyPr wrap="square" rtlCol="0" anchor="ctr">
            <a:spAutoFit/>
          </a:bodyPr>
          <a:lstStyle/>
          <a:p>
            <a:pPr algn="ctr"/>
            <a:r>
              <a:rPr lang="en-US" sz="4800" dirty="0">
                <a:solidFill>
                  <a:srgbClr val="4D4D4D"/>
                </a:solidFill>
                <a:latin typeface="Avenir LT Std 65 Medium" panose="020B0603020203020204" pitchFamily="34" charset="0"/>
                <a:ea typeface="Verdana" panose="020B0604030504040204" pitchFamily="34" charset="0"/>
                <a:cs typeface="Verdana" panose="020B0604030504040204" pitchFamily="34" charset="0"/>
              </a:rPr>
              <a:t>Example in Practice</a:t>
            </a:r>
          </a:p>
        </p:txBody>
      </p:sp>
      <p:sp>
        <p:nvSpPr>
          <p:cNvPr id="4" name="Rectangle 3"/>
          <p:cNvSpPr/>
          <p:nvPr/>
        </p:nvSpPr>
        <p:spPr>
          <a:xfrm>
            <a:off x="2286000" y="769758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a:t>
            </a:r>
            <a:r>
              <a:rPr lang="en-US" sz="2000" i="1" dirty="0" smtClean="0">
                <a:solidFill>
                  <a:srgbClr val="4D4D4D"/>
                </a:solidFill>
                <a:latin typeface="Merriweather Light"/>
                <a:cs typeface="+mn-cs"/>
              </a:rPr>
              <a:t>Dashboards</a:t>
            </a:r>
            <a:r>
              <a:rPr lang="en-US" sz="2000" dirty="0" smtClean="0">
                <a:solidFill>
                  <a:srgbClr val="4D4D4D"/>
                </a:solidFill>
                <a:latin typeface="Merriweather Light"/>
                <a:cs typeface="+mn-cs"/>
              </a:rPr>
              <a:t> (Figure 33.11)</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43230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unny-graphs-reasons-why-i-hate-pie-charts.jpg"/>
          <p:cNvPicPr>
            <a:picLocks noChangeAspect="1"/>
          </p:cNvPicPr>
          <p:nvPr/>
        </p:nvPicPr>
        <p:blipFill>
          <a:blip r:embed="rId3" cstate="print"/>
          <a:stretch>
            <a:fillRect/>
          </a:stretch>
        </p:blipFill>
        <p:spPr>
          <a:xfrm>
            <a:off x="2983788" y="99804"/>
            <a:ext cx="8111676" cy="7998113"/>
          </a:xfrm>
          <a:prstGeom prst="rect">
            <a:avLst/>
          </a:prstGeom>
        </p:spPr>
      </p:pic>
    </p:spTree>
    <p:extLst>
      <p:ext uri="{BB962C8B-B14F-4D97-AF65-F5344CB8AC3E}">
        <p14:creationId xmlns:p14="http://schemas.microsoft.com/office/powerpoint/2010/main" val="4086691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58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52690" y="304792"/>
            <a:ext cx="9525019" cy="7620016"/>
          </a:xfrm>
          <a:prstGeom prst="rect">
            <a:avLst/>
          </a:prstGeom>
        </p:spPr>
      </p:pic>
    </p:spTree>
    <p:extLst>
      <p:ext uri="{BB962C8B-B14F-4D97-AF65-F5344CB8AC3E}">
        <p14:creationId xmlns:p14="http://schemas.microsoft.com/office/powerpoint/2010/main" val="234691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ng a totally different message with just a title, axis and colour 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252" y="0"/>
            <a:ext cx="12283708"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88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292100" y="357188"/>
            <a:ext cx="14084300" cy="874712"/>
          </a:xfrm>
          <a:prstGeom prst="rect">
            <a:avLst/>
          </a:prstGeom>
        </p:spPr>
        <p:txBody>
          <a:bodyPr/>
          <a:lstStyle/>
          <a:p>
            <a:r>
              <a:rPr lang="en-US" dirty="0">
                <a:solidFill>
                  <a:srgbClr val="C00000"/>
                </a:solidFill>
                <a:latin typeface="Merriweather Light"/>
                <a:cs typeface="Calibri" pitchFamily="34" charset="0"/>
              </a:rPr>
              <a:t>W</a:t>
            </a:r>
            <a:r>
              <a:rPr lang="en-US" dirty="0">
                <a:solidFill>
                  <a:srgbClr val="7030A0"/>
                </a:solidFill>
                <a:latin typeface="Merriweather Light"/>
                <a:cs typeface="Calibri" pitchFamily="34" charset="0"/>
              </a:rPr>
              <a:t>h</a:t>
            </a:r>
            <a:r>
              <a:rPr lang="en-US" dirty="0">
                <a:solidFill>
                  <a:schemeClr val="accent1">
                    <a:lumMod val="75000"/>
                  </a:schemeClr>
                </a:solidFill>
                <a:latin typeface="Merriweather Light"/>
                <a:cs typeface="Calibri" pitchFamily="34" charset="0"/>
              </a:rPr>
              <a:t>a</a:t>
            </a:r>
            <a:r>
              <a:rPr lang="en-US" dirty="0">
                <a:solidFill>
                  <a:srgbClr val="0070C0"/>
                </a:solidFill>
                <a:latin typeface="Merriweather Light"/>
                <a:cs typeface="Calibri" pitchFamily="34" charset="0"/>
              </a:rPr>
              <a:t>t</a:t>
            </a:r>
            <a:r>
              <a:rPr lang="en-US" dirty="0">
                <a:latin typeface="Merriweather Light"/>
                <a:cs typeface="Calibri" pitchFamily="34" charset="0"/>
              </a:rPr>
              <a:t> </a:t>
            </a:r>
            <a:r>
              <a:rPr lang="en-US" dirty="0">
                <a:solidFill>
                  <a:schemeClr val="accent6">
                    <a:lumMod val="75000"/>
                  </a:schemeClr>
                </a:solidFill>
                <a:latin typeface="Merriweather Light"/>
                <a:cs typeface="Calibri" pitchFamily="34" charset="0"/>
              </a:rPr>
              <a:t>m</a:t>
            </a:r>
            <a:r>
              <a:rPr lang="en-US" dirty="0">
                <a:solidFill>
                  <a:srgbClr val="7030A0"/>
                </a:solidFill>
                <a:latin typeface="Merriweather Light"/>
                <a:cs typeface="Calibri" pitchFamily="34" charset="0"/>
              </a:rPr>
              <a:t>e</a:t>
            </a:r>
            <a:r>
              <a:rPr lang="en-US" dirty="0">
                <a:solidFill>
                  <a:srgbClr val="C00000"/>
                </a:solidFill>
                <a:latin typeface="Merriweather Light"/>
                <a:cs typeface="Calibri" pitchFamily="34" charset="0"/>
              </a:rPr>
              <a:t>a</a:t>
            </a:r>
            <a:r>
              <a:rPr lang="en-US" dirty="0">
                <a:solidFill>
                  <a:srgbClr val="0094DE"/>
                </a:solidFill>
                <a:latin typeface="Merriweather Light"/>
                <a:cs typeface="Calibri" pitchFamily="34" charset="0"/>
              </a:rPr>
              <a:t>n</a:t>
            </a:r>
            <a:r>
              <a:rPr lang="en-US" dirty="0">
                <a:solidFill>
                  <a:srgbClr val="7030A0"/>
                </a:solidFill>
                <a:latin typeface="Merriweather Light"/>
                <a:cs typeface="Calibri" pitchFamily="34" charset="0"/>
              </a:rPr>
              <a:t>i</a:t>
            </a:r>
            <a:r>
              <a:rPr lang="en-US" dirty="0">
                <a:solidFill>
                  <a:srgbClr val="C00000"/>
                </a:solidFill>
                <a:latin typeface="Merriweather Light"/>
                <a:cs typeface="Calibri" pitchFamily="34" charset="0"/>
              </a:rPr>
              <a:t>n</a:t>
            </a:r>
            <a:r>
              <a:rPr lang="en-US" dirty="0">
                <a:solidFill>
                  <a:schemeClr val="accent1">
                    <a:lumMod val="75000"/>
                  </a:schemeClr>
                </a:solidFill>
                <a:latin typeface="Merriweather Light"/>
                <a:cs typeface="Calibri" pitchFamily="34" charset="0"/>
              </a:rPr>
              <a:t>g</a:t>
            </a:r>
            <a:r>
              <a:rPr lang="en-US" dirty="0">
                <a:latin typeface="Merriweather Light"/>
                <a:cs typeface="Calibri" pitchFamily="34" charset="0"/>
              </a:rPr>
              <a:t> </a:t>
            </a:r>
            <a:r>
              <a:rPr lang="en-US" dirty="0">
                <a:solidFill>
                  <a:srgbClr val="7030A0"/>
                </a:solidFill>
                <a:latin typeface="Merriweather Light"/>
                <a:cs typeface="Calibri" pitchFamily="34" charset="0"/>
              </a:rPr>
              <a:t>d</a:t>
            </a:r>
            <a:r>
              <a:rPr lang="en-US" dirty="0">
                <a:solidFill>
                  <a:schemeClr val="accent6">
                    <a:lumMod val="75000"/>
                  </a:schemeClr>
                </a:solidFill>
                <a:latin typeface="Merriweather Light"/>
                <a:cs typeface="Calibri" pitchFamily="34" charset="0"/>
              </a:rPr>
              <a:t>o</a:t>
            </a:r>
            <a:r>
              <a:rPr lang="en-US" dirty="0">
                <a:solidFill>
                  <a:srgbClr val="0094DE"/>
                </a:solidFill>
                <a:latin typeface="Merriweather Light"/>
                <a:cs typeface="Calibri" pitchFamily="34" charset="0"/>
              </a:rPr>
              <a:t>e</a:t>
            </a:r>
            <a:r>
              <a:rPr lang="en-US" dirty="0">
                <a:solidFill>
                  <a:srgbClr val="C00000"/>
                </a:solidFill>
                <a:latin typeface="Merriweather Light"/>
                <a:cs typeface="Calibri" pitchFamily="34" charset="0"/>
              </a:rPr>
              <a:t>s</a:t>
            </a:r>
            <a:r>
              <a:rPr lang="en-US" dirty="0">
                <a:latin typeface="Merriweather Light"/>
                <a:cs typeface="Calibri" pitchFamily="34" charset="0"/>
              </a:rPr>
              <a:t> </a:t>
            </a:r>
            <a:r>
              <a:rPr lang="en-US" dirty="0">
                <a:solidFill>
                  <a:srgbClr val="7F45AA"/>
                </a:solidFill>
                <a:latin typeface="Merriweather Light"/>
                <a:cs typeface="Calibri" pitchFamily="34" charset="0"/>
              </a:rPr>
              <a:t>c</a:t>
            </a:r>
            <a:r>
              <a:rPr lang="en-US" dirty="0">
                <a:solidFill>
                  <a:srgbClr val="658E49"/>
                </a:solidFill>
                <a:latin typeface="Merriweather Light"/>
                <a:cs typeface="Calibri" pitchFamily="34" charset="0"/>
              </a:rPr>
              <a:t>o</a:t>
            </a:r>
            <a:r>
              <a:rPr lang="en-US" dirty="0">
                <a:solidFill>
                  <a:srgbClr val="7F45AA"/>
                </a:solidFill>
                <a:latin typeface="Merriweather Light"/>
                <a:cs typeface="Calibri" pitchFamily="34" charset="0"/>
              </a:rPr>
              <a:t>l</a:t>
            </a:r>
            <a:r>
              <a:rPr lang="en-US" dirty="0">
                <a:solidFill>
                  <a:srgbClr val="D75C5C"/>
                </a:solidFill>
                <a:latin typeface="Merriweather Light"/>
                <a:cs typeface="Calibri" pitchFamily="34" charset="0"/>
              </a:rPr>
              <a:t>o</a:t>
            </a:r>
            <a:r>
              <a:rPr lang="en-US" dirty="0">
                <a:solidFill>
                  <a:srgbClr val="0094DE"/>
                </a:solidFill>
                <a:latin typeface="Merriweather Light"/>
                <a:cs typeface="Calibri" pitchFamily="34" charset="0"/>
              </a:rPr>
              <a:t>r</a:t>
            </a:r>
            <a:r>
              <a:rPr lang="en-US" dirty="0">
                <a:latin typeface="Merriweather Light"/>
                <a:cs typeface="Calibri" pitchFamily="34" charset="0"/>
              </a:rPr>
              <a:t> </a:t>
            </a:r>
            <a:r>
              <a:rPr lang="en-US" dirty="0">
                <a:solidFill>
                  <a:srgbClr val="7030A0"/>
                </a:solidFill>
                <a:latin typeface="Merriweather Light"/>
                <a:cs typeface="Calibri" pitchFamily="34" charset="0"/>
              </a:rPr>
              <a:t>b</a:t>
            </a:r>
            <a:r>
              <a:rPr lang="en-US" dirty="0">
                <a:solidFill>
                  <a:srgbClr val="C00000"/>
                </a:solidFill>
                <a:latin typeface="Merriweather Light"/>
                <a:cs typeface="Calibri" pitchFamily="34" charset="0"/>
              </a:rPr>
              <a:t>r</a:t>
            </a:r>
            <a:r>
              <a:rPr lang="en-US" dirty="0">
                <a:solidFill>
                  <a:srgbClr val="0094DE"/>
                </a:solidFill>
                <a:latin typeface="Merriweather Light"/>
                <a:cs typeface="Calibri" pitchFamily="34" charset="0"/>
              </a:rPr>
              <a:t>i</a:t>
            </a:r>
            <a:r>
              <a:rPr lang="en-US" dirty="0">
                <a:solidFill>
                  <a:schemeClr val="accent6">
                    <a:lumMod val="75000"/>
                  </a:schemeClr>
                </a:solidFill>
                <a:latin typeface="Merriweather Light"/>
                <a:cs typeface="Calibri" pitchFamily="34" charset="0"/>
              </a:rPr>
              <a:t>n</a:t>
            </a:r>
            <a:r>
              <a:rPr lang="en-US" dirty="0">
                <a:solidFill>
                  <a:schemeClr val="accent1">
                    <a:lumMod val="75000"/>
                  </a:schemeClr>
                </a:solidFill>
                <a:latin typeface="Merriweather Light"/>
                <a:cs typeface="Calibri" pitchFamily="34" charset="0"/>
              </a:rPr>
              <a:t>g</a:t>
            </a:r>
            <a:r>
              <a:rPr lang="en-US" dirty="0">
                <a:latin typeface="Merriweather Light"/>
                <a:cs typeface="Calibri" pitchFamily="34" charset="0"/>
              </a:rPr>
              <a:t> </a:t>
            </a:r>
            <a:r>
              <a:rPr lang="en-US" dirty="0">
                <a:solidFill>
                  <a:srgbClr val="7030A0"/>
                </a:solidFill>
                <a:latin typeface="Merriweather Light"/>
                <a:cs typeface="Calibri" pitchFamily="34" charset="0"/>
              </a:rPr>
              <a:t>t</a:t>
            </a:r>
            <a:r>
              <a:rPr lang="en-US" dirty="0">
                <a:solidFill>
                  <a:schemeClr val="accent1">
                    <a:lumMod val="75000"/>
                  </a:schemeClr>
                </a:solidFill>
                <a:latin typeface="Merriweather Light"/>
                <a:cs typeface="Calibri" pitchFamily="34" charset="0"/>
              </a:rPr>
              <a:t>o</a:t>
            </a:r>
            <a:r>
              <a:rPr lang="en-US" dirty="0">
                <a:latin typeface="Merriweather Light"/>
                <a:cs typeface="Calibri" pitchFamily="34" charset="0"/>
              </a:rPr>
              <a:t> </a:t>
            </a:r>
            <a:r>
              <a:rPr lang="en-US" dirty="0">
                <a:solidFill>
                  <a:srgbClr val="C00000"/>
                </a:solidFill>
                <a:latin typeface="Merriweather Light"/>
                <a:cs typeface="Calibri" pitchFamily="34" charset="0"/>
              </a:rPr>
              <a:t>t</a:t>
            </a:r>
            <a:r>
              <a:rPr lang="en-US" dirty="0">
                <a:solidFill>
                  <a:schemeClr val="accent6">
                    <a:lumMod val="75000"/>
                  </a:schemeClr>
                </a:solidFill>
                <a:latin typeface="Merriweather Light"/>
                <a:cs typeface="Calibri" pitchFamily="34" charset="0"/>
              </a:rPr>
              <a:t>h</a:t>
            </a:r>
            <a:r>
              <a:rPr lang="en-US" dirty="0">
                <a:solidFill>
                  <a:schemeClr val="accent1">
                    <a:lumMod val="75000"/>
                  </a:schemeClr>
                </a:solidFill>
                <a:latin typeface="Merriweather Light"/>
                <a:cs typeface="Calibri" pitchFamily="34" charset="0"/>
              </a:rPr>
              <a:t>e</a:t>
            </a:r>
            <a:r>
              <a:rPr lang="en-US" dirty="0">
                <a:latin typeface="Merriweather Light"/>
                <a:cs typeface="Calibri" pitchFamily="34" charset="0"/>
              </a:rPr>
              <a:t> </a:t>
            </a:r>
            <a:r>
              <a:rPr lang="en-US" dirty="0">
                <a:solidFill>
                  <a:srgbClr val="0094DE"/>
                </a:solidFill>
                <a:latin typeface="Merriweather Light"/>
                <a:cs typeface="Calibri" pitchFamily="34" charset="0"/>
              </a:rPr>
              <a:t>p</a:t>
            </a:r>
            <a:r>
              <a:rPr lang="en-US" dirty="0">
                <a:solidFill>
                  <a:schemeClr val="accent1">
                    <a:lumMod val="75000"/>
                  </a:schemeClr>
                </a:solidFill>
                <a:latin typeface="Merriweather Light"/>
                <a:cs typeface="Calibri" pitchFamily="34" charset="0"/>
              </a:rPr>
              <a:t>r</a:t>
            </a:r>
            <a:r>
              <a:rPr lang="en-US" dirty="0">
                <a:solidFill>
                  <a:schemeClr val="accent6">
                    <a:lumMod val="75000"/>
                  </a:schemeClr>
                </a:solidFill>
                <a:latin typeface="Merriweather Light"/>
                <a:cs typeface="Calibri" pitchFamily="34" charset="0"/>
              </a:rPr>
              <a:t>e</a:t>
            </a:r>
            <a:r>
              <a:rPr lang="en-US" dirty="0">
                <a:solidFill>
                  <a:srgbClr val="C00000"/>
                </a:solidFill>
                <a:latin typeface="Merriweather Light"/>
                <a:cs typeface="Calibri" pitchFamily="34" charset="0"/>
              </a:rPr>
              <a:t>s</a:t>
            </a:r>
            <a:r>
              <a:rPr lang="en-US" dirty="0">
                <a:solidFill>
                  <a:schemeClr val="accent1">
                    <a:lumMod val="75000"/>
                  </a:schemeClr>
                </a:solidFill>
                <a:latin typeface="Merriweather Light"/>
                <a:cs typeface="Calibri" pitchFamily="34" charset="0"/>
              </a:rPr>
              <a:t>e</a:t>
            </a:r>
            <a:r>
              <a:rPr lang="en-US" dirty="0">
                <a:solidFill>
                  <a:srgbClr val="7030A0"/>
                </a:solidFill>
                <a:latin typeface="Merriweather Light"/>
                <a:cs typeface="Calibri" pitchFamily="34" charset="0"/>
              </a:rPr>
              <a:t>n</a:t>
            </a:r>
            <a:r>
              <a:rPr lang="en-US" dirty="0">
                <a:solidFill>
                  <a:schemeClr val="accent1">
                    <a:lumMod val="75000"/>
                  </a:schemeClr>
                </a:solidFill>
                <a:latin typeface="Merriweather Light"/>
                <a:cs typeface="Calibri" pitchFamily="34" charset="0"/>
              </a:rPr>
              <a:t>t</a:t>
            </a:r>
            <a:r>
              <a:rPr lang="en-US" dirty="0">
                <a:solidFill>
                  <a:schemeClr val="accent6">
                    <a:lumMod val="75000"/>
                  </a:schemeClr>
                </a:solidFill>
                <a:latin typeface="Merriweather Light"/>
                <a:cs typeface="Calibri" pitchFamily="34" charset="0"/>
              </a:rPr>
              <a:t>a</a:t>
            </a:r>
            <a:r>
              <a:rPr lang="en-US" dirty="0">
                <a:solidFill>
                  <a:srgbClr val="C00000"/>
                </a:solidFill>
                <a:latin typeface="Merriweather Light"/>
                <a:cs typeface="Calibri" pitchFamily="34" charset="0"/>
              </a:rPr>
              <a:t>t</a:t>
            </a:r>
            <a:r>
              <a:rPr lang="en-US" dirty="0">
                <a:solidFill>
                  <a:schemeClr val="accent1">
                    <a:lumMod val="75000"/>
                  </a:schemeClr>
                </a:solidFill>
                <a:latin typeface="Merriweather Light"/>
                <a:cs typeface="Calibri" pitchFamily="34" charset="0"/>
              </a:rPr>
              <a:t>i</a:t>
            </a:r>
            <a:r>
              <a:rPr lang="en-US" dirty="0">
                <a:solidFill>
                  <a:srgbClr val="7030A0"/>
                </a:solidFill>
                <a:latin typeface="Merriweather Light"/>
                <a:cs typeface="Calibri" pitchFamily="34" charset="0"/>
              </a:rPr>
              <a:t>o</a:t>
            </a:r>
            <a:r>
              <a:rPr lang="en-US" dirty="0">
                <a:solidFill>
                  <a:srgbClr val="0094DE"/>
                </a:solidFill>
                <a:latin typeface="Merriweather Light"/>
                <a:cs typeface="Calibri" pitchFamily="34" charset="0"/>
              </a:rPr>
              <a:t>n</a:t>
            </a:r>
            <a:r>
              <a:rPr lang="en-US" dirty="0">
                <a:solidFill>
                  <a:srgbClr val="C00000"/>
                </a:solidFill>
                <a:latin typeface="Merriweather Light"/>
                <a:cs typeface="Calibri" pitchFamily="34" charset="0"/>
              </a:rPr>
              <a:t>?</a:t>
            </a:r>
          </a:p>
        </p:txBody>
      </p:sp>
      <p:pic>
        <p:nvPicPr>
          <p:cNvPr id="1028" name="Picture 4"/>
          <p:cNvPicPr>
            <a:picLocks noChangeAspect="1" noChangeArrowheads="1"/>
          </p:cNvPicPr>
          <p:nvPr/>
        </p:nvPicPr>
        <p:blipFill>
          <a:blip r:embed="rId3" cstate="print"/>
          <a:srcRect/>
          <a:stretch>
            <a:fillRect/>
          </a:stretch>
        </p:blipFill>
        <p:spPr bwMode="auto">
          <a:xfrm>
            <a:off x="2920872" y="1517635"/>
            <a:ext cx="8826755" cy="6172214"/>
          </a:xfrm>
          <a:prstGeom prst="rect">
            <a:avLst/>
          </a:prstGeom>
          <a:noFill/>
          <a:ln w="9525">
            <a:noFill/>
            <a:miter lim="800000"/>
            <a:headEnd/>
            <a:tailEnd/>
          </a:ln>
        </p:spPr>
      </p:pic>
      <p:sp>
        <p:nvSpPr>
          <p:cNvPr id="4" name="Rectangle 3"/>
          <p:cNvSpPr/>
          <p:nvPr/>
        </p:nvSpPr>
        <p:spPr>
          <a:xfrm>
            <a:off x="2286000" y="7767034"/>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smtClean="0">
                <a:solidFill>
                  <a:srgbClr val="4D4D4D"/>
                </a:solidFill>
                <a:latin typeface="Merriweather Light"/>
                <a:cs typeface="+mn-cs"/>
              </a:rPr>
              <a:t>Juice Analytics Whitepaper (part 3)</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3234197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28800" y="0"/>
            <a:ext cx="10972800" cy="8229600"/>
          </a:xfrm>
          <a:prstGeom prst="rect">
            <a:avLst/>
          </a:prstGeom>
        </p:spPr>
      </p:pic>
      <p:sp>
        <p:nvSpPr>
          <p:cNvPr id="5" name="Rectangle 4"/>
          <p:cNvSpPr/>
          <p:nvPr/>
        </p:nvSpPr>
        <p:spPr>
          <a:xfrm>
            <a:off x="2286000" y="777297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1.16)</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04548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Sequential Color</a:t>
            </a:r>
            <a:endParaRPr lang="en-US" sz="5400" dirty="0">
              <a:solidFill>
                <a:schemeClr val="tx2"/>
              </a:solidFill>
              <a:latin typeface="BentonSans Book"/>
            </a:endParaRPr>
          </a:p>
        </p:txBody>
      </p:sp>
      <p:pic>
        <p:nvPicPr>
          <p:cNvPr id="5" name="Picture 4"/>
          <p:cNvPicPr>
            <a:picLocks noChangeAspect="1"/>
          </p:cNvPicPr>
          <p:nvPr/>
        </p:nvPicPr>
        <p:blipFill>
          <a:blip r:embed="rId3"/>
          <a:stretch>
            <a:fillRect/>
          </a:stretch>
        </p:blipFill>
        <p:spPr>
          <a:xfrm>
            <a:off x="1910549" y="1400525"/>
            <a:ext cx="10809298" cy="6778275"/>
          </a:xfrm>
          <a:prstGeom prst="rect">
            <a:avLst/>
          </a:prstGeom>
        </p:spPr>
      </p:pic>
      <p:sp>
        <p:nvSpPr>
          <p:cNvPr id="6" name="Rectangle 5"/>
          <p:cNvSpPr/>
          <p:nvPr/>
        </p:nvSpPr>
        <p:spPr>
          <a:xfrm>
            <a:off x="2286000" y="7779734"/>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1.17)</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1088780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9080" y="375595"/>
            <a:ext cx="5992237" cy="923330"/>
          </a:xfrm>
          <a:prstGeom prst="rect">
            <a:avLst/>
          </a:prstGeom>
          <a:noFill/>
        </p:spPr>
        <p:txBody>
          <a:bodyPr wrap="square" rtlCol="0">
            <a:spAutoFit/>
          </a:bodyPr>
          <a:lstStyle/>
          <a:p>
            <a:pPr algn="ctr"/>
            <a:r>
              <a:rPr lang="en-US" sz="5400" dirty="0" smtClean="0">
                <a:solidFill>
                  <a:schemeClr val="tx2"/>
                </a:solidFill>
                <a:latin typeface="BentonSans Book"/>
              </a:rPr>
              <a:t>Diverging Color</a:t>
            </a:r>
            <a:endParaRPr lang="en-US" sz="5400" dirty="0">
              <a:solidFill>
                <a:schemeClr val="tx2"/>
              </a:solidFill>
              <a:latin typeface="BentonSans Book"/>
            </a:endParaRPr>
          </a:p>
        </p:txBody>
      </p:sp>
      <p:pic>
        <p:nvPicPr>
          <p:cNvPr id="2" name="Picture 1"/>
          <p:cNvPicPr>
            <a:picLocks noChangeAspect="1"/>
          </p:cNvPicPr>
          <p:nvPr/>
        </p:nvPicPr>
        <p:blipFill>
          <a:blip r:embed="rId3"/>
          <a:stretch>
            <a:fillRect/>
          </a:stretch>
        </p:blipFill>
        <p:spPr>
          <a:xfrm>
            <a:off x="2073570" y="1469879"/>
            <a:ext cx="10483261" cy="6319847"/>
          </a:xfrm>
          <a:prstGeom prst="rect">
            <a:avLst/>
          </a:prstGeom>
        </p:spPr>
      </p:pic>
      <p:sp>
        <p:nvSpPr>
          <p:cNvPr id="4" name="Rectangle 3"/>
          <p:cNvSpPr/>
          <p:nvPr/>
        </p:nvSpPr>
        <p:spPr>
          <a:xfrm>
            <a:off x="2286000" y="7772979"/>
            <a:ext cx="10149840" cy="400110"/>
          </a:xfrm>
          <a:prstGeom prst="rect">
            <a:avLst/>
          </a:prstGeom>
        </p:spPr>
        <p:txBody>
          <a:bodyPr wrap="square">
            <a:spAutoFit/>
          </a:bodyPr>
          <a:lstStyle/>
          <a:p>
            <a:pPr algn="ctr" defTabSz="1097236"/>
            <a:r>
              <a:rPr lang="en-US" sz="2000" dirty="0">
                <a:solidFill>
                  <a:srgbClr val="4D4D4D"/>
                </a:solidFill>
                <a:latin typeface="Merriweather Light"/>
                <a:cs typeface="+mn-cs"/>
              </a:rPr>
              <a:t>Source: </a:t>
            </a:r>
            <a:r>
              <a:rPr lang="en-US" sz="2000" i="1" dirty="0">
                <a:solidFill>
                  <a:srgbClr val="4D4D4D"/>
                </a:solidFill>
                <a:latin typeface="Merriweather Light"/>
                <a:cs typeface="+mn-cs"/>
              </a:rPr>
              <a:t>The Big Book of Dashboards</a:t>
            </a:r>
            <a:r>
              <a:rPr lang="en-US" sz="2000" dirty="0">
                <a:solidFill>
                  <a:srgbClr val="4D4D4D"/>
                </a:solidFill>
                <a:latin typeface="Merriweather Light"/>
                <a:cs typeface="+mn-cs"/>
              </a:rPr>
              <a:t> </a:t>
            </a:r>
            <a:r>
              <a:rPr lang="en-US" sz="2000" dirty="0" smtClean="0">
                <a:solidFill>
                  <a:srgbClr val="4D4D4D"/>
                </a:solidFill>
                <a:latin typeface="Merriweather Light"/>
                <a:cs typeface="+mn-cs"/>
              </a:rPr>
              <a:t>(Figure 1.19)</a:t>
            </a:r>
            <a:endParaRPr lang="en-US" sz="2000" dirty="0">
              <a:solidFill>
                <a:srgbClr val="4D4D4D"/>
              </a:solidFill>
              <a:latin typeface="Merriweather Light"/>
              <a:cs typeface="+mn-cs"/>
            </a:endParaRPr>
          </a:p>
        </p:txBody>
      </p:sp>
    </p:spTree>
    <p:extLst>
      <p:ext uri="{BB962C8B-B14F-4D97-AF65-F5344CB8AC3E}">
        <p14:creationId xmlns:p14="http://schemas.microsoft.com/office/powerpoint/2010/main" val="221753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Template>
  <TotalTime>1244</TotalTime>
  <Words>2323</Words>
  <Application>Microsoft Office PowerPoint</Application>
  <PresentationFormat>Custom</PresentationFormat>
  <Paragraphs>131</Paragraphs>
  <Slides>35</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Avenir LT Std 65 Medium</vt:lpstr>
      <vt:lpstr>BentonSans Book</vt:lpstr>
      <vt:lpstr>Calibri</vt:lpstr>
      <vt:lpstr>Gill Sans MT</vt:lpstr>
      <vt:lpstr>Merriweather Light</vt:lpstr>
      <vt:lpstr>Verdana</vt:lpstr>
      <vt:lpstr>PPT_Corporate_Template_BentonSans_16.9_c</vt:lpstr>
      <vt:lpstr>Custom Design</vt:lpstr>
      <vt:lpstr>PowerPoint Presentation</vt:lpstr>
      <vt:lpstr>Goals</vt:lpstr>
      <vt:lpstr>PowerPoint Presentation</vt:lpstr>
      <vt:lpstr>PowerPoint Presentation</vt:lpstr>
      <vt:lpstr>PowerPoint Presentation</vt:lpstr>
      <vt:lpstr>What meaning does color bring to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Eye with Normal Color Vision</vt:lpstr>
      <vt:lpstr>Color Vision Deficiency</vt:lpstr>
      <vt:lpstr>PowerPoint Presentation</vt:lpstr>
      <vt:lpstr>PowerPoint Presentation</vt:lpstr>
      <vt:lpstr>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 Cronk</dc:creator>
  <cp:keywords/>
  <dc:description/>
  <cp:lastModifiedBy>Jeff Shaffer</cp:lastModifiedBy>
  <cp:revision>158</cp:revision>
  <cp:lastPrinted>2015-11-05T23:58:20Z</cp:lastPrinted>
  <dcterms:created xsi:type="dcterms:W3CDTF">2017-05-11T09:54:05Z</dcterms:created>
  <dcterms:modified xsi:type="dcterms:W3CDTF">2017-08-01T20:12:44Z</dcterms:modified>
  <cp:category/>
</cp:coreProperties>
</file>