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4204" r:id="rId2"/>
  </p:sldMasterIdLst>
  <p:notesMasterIdLst>
    <p:notesMasterId r:id="rId34"/>
  </p:notesMasterIdLst>
  <p:handoutMasterIdLst>
    <p:handoutMasterId r:id="rId35"/>
  </p:handoutMasterIdLst>
  <p:sldIdLst>
    <p:sldId id="256" r:id="rId3"/>
    <p:sldId id="348" r:id="rId4"/>
    <p:sldId id="349" r:id="rId5"/>
    <p:sldId id="350" r:id="rId6"/>
    <p:sldId id="351" r:id="rId7"/>
    <p:sldId id="376" r:id="rId8"/>
    <p:sldId id="377"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78" r:id="rId22"/>
    <p:sldId id="364" r:id="rId23"/>
    <p:sldId id="365" r:id="rId24"/>
    <p:sldId id="379" r:id="rId25"/>
    <p:sldId id="380" r:id="rId26"/>
    <p:sldId id="381" r:id="rId27"/>
    <p:sldId id="369" r:id="rId28"/>
    <p:sldId id="370" r:id="rId29"/>
    <p:sldId id="371" r:id="rId30"/>
    <p:sldId id="372" r:id="rId31"/>
    <p:sldId id="373" r:id="rId32"/>
    <p:sldId id="375" r:id="rId33"/>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D6"/>
    <a:srgbClr val="F8F7F5"/>
    <a:srgbClr val="5F6062"/>
    <a:srgbClr val="5B6591"/>
    <a:srgbClr val="E2E1FF"/>
    <a:srgbClr val="C1C0FF"/>
    <a:srgbClr val="FFFFFF"/>
    <a:srgbClr val="BE3600"/>
    <a:srgbClr val="000000"/>
    <a:srgbClr val="B2E4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79050" autoAdjust="0"/>
  </p:normalViewPr>
  <p:slideViewPr>
    <p:cSldViewPr snapToGrid="0" showGuides="1">
      <p:cViewPr varScale="1">
        <p:scale>
          <a:sx n="74" d="100"/>
          <a:sy n="74" d="100"/>
        </p:scale>
        <p:origin x="1464" y="60"/>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7/1/2017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7/1/2017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extLst>
      <p:ext uri="{BB962C8B-B14F-4D97-AF65-F5344CB8AC3E}">
        <p14:creationId xmlns:p14="http://schemas.microsoft.com/office/powerpoint/2010/main" val="296594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visualizations shows the Nobel Prize by category. The dots represent the ages of the winners. The</a:t>
            </a:r>
            <a:r>
              <a:rPr lang="en-US" baseline="0" dirty="0" smtClean="0"/>
              <a:t> color lines are the average age by the category. The dotted line is the overall average age.</a:t>
            </a:r>
          </a:p>
          <a:p>
            <a:endParaRPr lang="en-US" baseline="0" dirty="0" smtClean="0"/>
          </a:p>
          <a:p>
            <a:r>
              <a:rPr lang="en-US" baseline="0" dirty="0" smtClean="0"/>
              <a:t>Notice the use of colors, </a:t>
            </a:r>
            <a:r>
              <a:rPr lang="en-US" baseline="0" dirty="0" err="1" smtClean="0"/>
              <a:t>earthtones</a:t>
            </a:r>
            <a:r>
              <a:rPr lang="en-US" baseline="0" dirty="0" smtClean="0"/>
              <a:t> that work very well with the background color.</a:t>
            </a:r>
            <a:endParaRPr lang="en-US" dirty="0"/>
          </a:p>
        </p:txBody>
      </p:sp>
    </p:spTree>
    <p:extLst>
      <p:ext uri="{BB962C8B-B14F-4D97-AF65-F5344CB8AC3E}">
        <p14:creationId xmlns:p14="http://schemas.microsoft.com/office/powerpoint/2010/main" val="298145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Female winners have a pink circle around the dot. </a:t>
            </a:r>
            <a:endParaRPr lang="en-US" dirty="0"/>
          </a:p>
        </p:txBody>
      </p:sp>
    </p:spTree>
    <p:extLst>
      <p:ext uri="{BB962C8B-B14F-4D97-AF65-F5344CB8AC3E}">
        <p14:creationId xmlns:p14="http://schemas.microsoft.com/office/powerpoint/2010/main" val="166319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dirty="0" smtClean="0"/>
              <a:t>The bar chart</a:t>
            </a:r>
            <a:r>
              <a:rPr lang="en-US" baseline="0" dirty="0" smtClean="0"/>
              <a:t> on the right side shows the degree level of the winners. We can see that </a:t>
            </a:r>
            <a:r>
              <a:rPr lang="en-US" dirty="0" smtClean="0"/>
              <a:t>Chemistry, Economics and Physics have</a:t>
            </a:r>
            <a:r>
              <a:rPr lang="en-US" baseline="0" dirty="0" smtClean="0"/>
              <a:t> PhD degrees, while Literature has a distribution of degrees.</a:t>
            </a:r>
            <a:endParaRPr lang="en-US" dirty="0" smtClean="0"/>
          </a:p>
          <a:p>
            <a:endParaRPr lang="en-US" dirty="0"/>
          </a:p>
        </p:txBody>
      </p:sp>
    </p:spTree>
    <p:extLst>
      <p:ext uri="{BB962C8B-B14F-4D97-AF65-F5344CB8AC3E}">
        <p14:creationId xmlns:p14="http://schemas.microsoft.com/office/powerpoint/2010/main" val="143963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Sankey</a:t>
            </a:r>
            <a:r>
              <a:rPr lang="en-US" baseline="0" dirty="0" smtClean="0"/>
              <a:t> shows the distribution of those Degrees to the Major Universities.</a:t>
            </a:r>
            <a:endParaRPr lang="en-US" dirty="0"/>
          </a:p>
        </p:txBody>
      </p:sp>
    </p:spTree>
    <p:extLst>
      <p:ext uri="{BB962C8B-B14F-4D97-AF65-F5344CB8AC3E}">
        <p14:creationId xmlns:p14="http://schemas.microsoft.com/office/powerpoint/2010/main" val="906350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stacked bar chart on the bottom shows the major cities that the winners came from. We see Paris in the early 20</a:t>
            </a:r>
            <a:r>
              <a:rPr lang="en-US" baseline="30000" dirty="0" smtClean="0"/>
              <a:t>th</a:t>
            </a:r>
            <a:r>
              <a:rPr lang="en-US" dirty="0" smtClean="0"/>
              <a:t> century moving to New York by the</a:t>
            </a:r>
            <a:r>
              <a:rPr lang="en-US" baseline="0" dirty="0" smtClean="0"/>
              <a:t> 1960’s.</a:t>
            </a:r>
          </a:p>
          <a:p>
            <a:endParaRPr lang="en-US" dirty="0"/>
          </a:p>
        </p:txBody>
      </p:sp>
    </p:spTree>
    <p:extLst>
      <p:ext uri="{BB962C8B-B14F-4D97-AF65-F5344CB8AC3E}">
        <p14:creationId xmlns:p14="http://schemas.microsoft.com/office/powerpoint/2010/main" val="553592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a:t>
            </a:r>
            <a:r>
              <a:rPr lang="en-US" baseline="0" dirty="0" smtClean="0"/>
              <a:t> great annotation layer offering interesting notes about the winners. The oldest and youngest winners and two siblings. They are color coded to match the Nobel </a:t>
            </a:r>
            <a:r>
              <a:rPr lang="en-US" baseline="0" dirty="0" err="1" smtClean="0"/>
              <a:t>cetagory</a:t>
            </a:r>
            <a:r>
              <a:rPr lang="en-US" baseline="0" dirty="0" smtClean="0"/>
              <a:t>.</a:t>
            </a:r>
            <a:endParaRPr lang="en-US" dirty="0"/>
          </a:p>
        </p:txBody>
      </p:sp>
    </p:spTree>
    <p:extLst>
      <p:ext uri="{BB962C8B-B14F-4D97-AF65-F5344CB8AC3E}">
        <p14:creationId xmlns:p14="http://schemas.microsoft.com/office/powerpoint/2010/main" val="327662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Across the top there is a very detailed “how to read” section. It outlines all of the little details throughout</a:t>
            </a:r>
            <a:r>
              <a:rPr lang="en-US" baseline="0" dirty="0" smtClean="0"/>
              <a:t> the visualization.</a:t>
            </a:r>
            <a:endParaRPr lang="en-US" dirty="0"/>
          </a:p>
        </p:txBody>
      </p:sp>
    </p:spTree>
    <p:extLst>
      <p:ext uri="{BB962C8B-B14F-4D97-AF65-F5344CB8AC3E}">
        <p14:creationId xmlns:p14="http://schemas.microsoft.com/office/powerpoint/2010/main" val="4088119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a:t>
            </a:r>
            <a:r>
              <a:rPr lang="en-US" baseline="0" dirty="0" smtClean="0"/>
              <a:t> see why this visualization won the Gold Medal Award from Information is Beautiful.</a:t>
            </a:r>
            <a:endParaRPr lang="en-US" dirty="0"/>
          </a:p>
        </p:txBody>
      </p:sp>
    </p:spTree>
    <p:extLst>
      <p:ext uri="{BB962C8B-B14F-4D97-AF65-F5344CB8AC3E}">
        <p14:creationId xmlns:p14="http://schemas.microsoft.com/office/powerpoint/2010/main" val="3553492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 is done by Kelly Martin.</a:t>
            </a:r>
            <a:r>
              <a:rPr lang="en-US" baseline="0" dirty="0" smtClean="0"/>
              <a:t> This visualization shows the Google takedown requests. Notice the use of color and careful decisions on the chart types, using a dot plot with jitter to show the magnitude and scale of the takedown requests and the area charts on the bottom showing requests over time.</a:t>
            </a:r>
            <a:endParaRPr lang="en-US" dirty="0"/>
          </a:p>
        </p:txBody>
      </p:sp>
    </p:spTree>
    <p:extLst>
      <p:ext uri="{BB962C8B-B14F-4D97-AF65-F5344CB8AC3E}">
        <p14:creationId xmlns:p14="http://schemas.microsoft.com/office/powerpoint/2010/main" val="223052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ten years Nicolas Felton tracked different aspects of his life in a grand quantified self project. For 10 years he created an “annual report” about himself which he published and sold as The </a:t>
            </a:r>
            <a:r>
              <a:rPr lang="en-US" baseline="0" dirty="0" err="1" smtClean="0"/>
              <a:t>Feltron</a:t>
            </a:r>
            <a:r>
              <a:rPr lang="en-US" baseline="0" dirty="0" smtClean="0"/>
              <a:t> Report. This report is from 2008 showing the distance he travelled that year through various methods. He kept track of miles walked, subway rides, taxis, flights, buses, car services, ferries and even the distance he traveled playing Grand Theft Auto IV. Notice the use of color, with just 3 simple colors and the use of font contrast, with large, medium and small fonts.</a:t>
            </a:r>
            <a:endParaRPr lang="en-US" dirty="0"/>
          </a:p>
        </p:txBody>
      </p:sp>
    </p:spTree>
    <p:extLst>
      <p:ext uri="{BB962C8B-B14F-4D97-AF65-F5344CB8AC3E}">
        <p14:creationId xmlns:p14="http://schemas.microsoft.com/office/powerpoint/2010/main" val="386177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997330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2008 </a:t>
            </a:r>
            <a:r>
              <a:rPr lang="en-US" dirty="0" err="1" smtClean="0"/>
              <a:t>Feltron</a:t>
            </a:r>
            <a:r>
              <a:rPr lang="en-US" dirty="0" smtClean="0"/>
              <a:t> Report inspirited </a:t>
            </a:r>
            <a:r>
              <a:rPr lang="en-US" dirty="0" err="1" smtClean="0"/>
              <a:t>thisWeb</a:t>
            </a:r>
            <a:r>
              <a:rPr lang="en-US" dirty="0" smtClean="0"/>
              <a:t> </a:t>
            </a:r>
            <a:r>
              <a:rPr lang="en-US" dirty="0" smtClean="0"/>
              <a:t>Analytics Dashboard from </a:t>
            </a:r>
            <a:r>
              <a:rPr lang="en-US" i="1" dirty="0" smtClean="0"/>
              <a:t>The Big Book of Dashboards.</a:t>
            </a:r>
            <a:r>
              <a:rPr lang="en-US" i="0" baseline="0" dirty="0" smtClean="0"/>
              <a:t> </a:t>
            </a:r>
            <a:r>
              <a:rPr lang="en-US" i="0" baseline="0" dirty="0" smtClean="0"/>
              <a:t>A very similar use of color and font contrast.</a:t>
            </a:r>
            <a:endParaRPr lang="en-US" i="1" dirty="0"/>
          </a:p>
        </p:txBody>
      </p:sp>
    </p:spTree>
    <p:extLst>
      <p:ext uri="{BB962C8B-B14F-4D97-AF65-F5344CB8AC3E}">
        <p14:creationId xmlns:p14="http://schemas.microsoft.com/office/powerpoint/2010/main" val="98888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from</a:t>
            </a:r>
            <a:r>
              <a:rPr lang="en-US" baseline="0" dirty="0" smtClean="0"/>
              <a:t> the 2007 </a:t>
            </a:r>
            <a:r>
              <a:rPr lang="en-US" baseline="0" dirty="0" err="1" smtClean="0"/>
              <a:t>Feltron</a:t>
            </a:r>
            <a:r>
              <a:rPr lang="en-US" baseline="0" dirty="0" smtClean="0"/>
              <a:t> Report, where Nicolas Felton plots the paths he traveled on a map. Again, a simple use of color and font contrast.</a:t>
            </a:r>
            <a:endParaRPr lang="en-US" dirty="0"/>
          </a:p>
        </p:txBody>
      </p:sp>
    </p:spTree>
    <p:extLst>
      <p:ext uri="{BB962C8B-B14F-4D97-AF65-F5344CB8AC3E}">
        <p14:creationId xmlns:p14="http://schemas.microsoft.com/office/powerpoint/2010/main" val="3998816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that to the Course Metrics Dashboard from </a:t>
            </a:r>
            <a:r>
              <a:rPr lang="en-US" i="1" dirty="0" smtClean="0"/>
              <a:t>The</a:t>
            </a:r>
            <a:r>
              <a:rPr lang="en-US" i="1" baseline="0" dirty="0" smtClean="0"/>
              <a:t> Big Book of Dashboards</a:t>
            </a:r>
            <a:r>
              <a:rPr lang="en-US" i="0" baseline="0" dirty="0" smtClean="0"/>
              <a:t>. The font was specifically chosen to give weight to the dashboard title and the big numbers. Color is used purposefully, highlighting the current rating period for the selected professor.</a:t>
            </a:r>
            <a:endParaRPr lang="en-US" dirty="0"/>
          </a:p>
        </p:txBody>
      </p:sp>
    </p:spTree>
    <p:extLst>
      <p:ext uri="{BB962C8B-B14F-4D97-AF65-F5344CB8AC3E}">
        <p14:creationId xmlns:p14="http://schemas.microsoft.com/office/powerpoint/2010/main" val="1425860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some other examples from </a:t>
            </a:r>
            <a:r>
              <a:rPr lang="en-US" i="1" dirty="0" smtClean="0"/>
              <a:t>The Big Book</a:t>
            </a:r>
            <a:r>
              <a:rPr lang="en-US" i="1" baseline="0" dirty="0" smtClean="0"/>
              <a:t> of Dashboards</a:t>
            </a:r>
            <a:r>
              <a:rPr lang="en-US" i="0" baseline="0" dirty="0" smtClean="0"/>
              <a:t>. This Sentiment Analysis dashboard shows Twitter sentiment for some of the big banks. The sentiment is shown on a scale of 1 to 10 for Chase Bank, American Express, PNC, Capital One, Fifth Third Bank, Bank of America and Citibank. We can see that the sentiment is mostly negative, but some banks more than others. Two colors are used to show negative and positive sentiment. The histogram at the top shows the distribution of the sentiment rating scale. The dot plot shows each individual rating that offers a tooltip on hover to show the individual tweet. There is a histogram and diverging bar chart for each bank to show the distribution of each bank for comparison.</a:t>
            </a:r>
          </a:p>
          <a:p>
            <a:endParaRPr lang="en-US" dirty="0"/>
          </a:p>
        </p:txBody>
      </p:sp>
    </p:spTree>
    <p:extLst>
      <p:ext uri="{BB962C8B-B14F-4D97-AF65-F5344CB8AC3E}">
        <p14:creationId xmlns:p14="http://schemas.microsoft.com/office/powerpoint/2010/main" val="4135505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Complaints Dashboard featured in </a:t>
            </a:r>
            <a:r>
              <a:rPr lang="en-US" i="1" baseline="0" dirty="0" smtClean="0"/>
              <a:t>The Big Book of Dashboards</a:t>
            </a:r>
            <a:r>
              <a:rPr lang="en-US" i="0" baseline="0" dirty="0" smtClean="0"/>
              <a:t> shows open and closed complaints over time. Closed complaints are blue and open complaints are orange. Notice on the stacked bar chart that open complaints are on the bottom, which allows for a very precise comparison from month to month. The hex map of the US shows the current open complaints by State and acts as a simple filter for the rest of the dashboard. The bar charts at the bottom separate open and closed complaints providing more detail of the reason for the complaint and the party filing the complaint.</a:t>
            </a:r>
            <a:endParaRPr lang="en-US" dirty="0"/>
          </a:p>
        </p:txBody>
      </p:sp>
    </p:spTree>
    <p:extLst>
      <p:ext uri="{BB962C8B-B14F-4D97-AF65-F5344CB8AC3E}">
        <p14:creationId xmlns:p14="http://schemas.microsoft.com/office/powerpoint/2010/main" val="116141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What-If dashboard from </a:t>
            </a:r>
            <a:r>
              <a:rPr lang="en-US" i="1" baseline="0" dirty="0" smtClean="0"/>
              <a:t>The Big Book of Dashboards</a:t>
            </a:r>
            <a:r>
              <a:rPr lang="en-US" i="0" baseline="0" dirty="0" smtClean="0"/>
              <a:t> has a very similar design. Notice the use of color again. Blue is used for minimum wage and  and gray for above minimum wage. Color is used consistently throughout the dashboard. </a:t>
            </a:r>
            <a:endParaRPr lang="en-US" dirty="0"/>
          </a:p>
        </p:txBody>
      </p:sp>
    </p:spTree>
    <p:extLst>
      <p:ext uri="{BB962C8B-B14F-4D97-AF65-F5344CB8AC3E}">
        <p14:creationId xmlns:p14="http://schemas.microsoft.com/office/powerpoint/2010/main" val="2503976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Productivity Dashboard</a:t>
            </a:r>
            <a:r>
              <a:rPr lang="en-US" baseline="0" dirty="0" smtClean="0"/>
              <a:t> was created by Jonathan </a:t>
            </a:r>
            <a:r>
              <a:rPr lang="en-US" baseline="0" dirty="0" err="1" smtClean="0"/>
              <a:t>Drummey</a:t>
            </a:r>
            <a:r>
              <a:rPr lang="en-US" baseline="0" dirty="0" smtClean="0"/>
              <a:t>. It shows various metric over time using a line chart. It’s designed to a grid, has a very simple use of color and good font contrast.</a:t>
            </a:r>
            <a:endParaRPr lang="en-US" dirty="0"/>
          </a:p>
        </p:txBody>
      </p:sp>
    </p:spTree>
    <p:extLst>
      <p:ext uri="{BB962C8B-B14F-4D97-AF65-F5344CB8AC3E}">
        <p14:creationId xmlns:p14="http://schemas.microsoft.com/office/powerpoint/2010/main" val="3257664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dashboard was created by Simon Beaumont</a:t>
            </a:r>
            <a:r>
              <a:rPr lang="en-US" baseline="0" dirty="0" smtClean="0"/>
              <a:t> and is used as a planning tool for unscheduled care at Southern Health. The dot plot uses 4 colors outlines in the legend at the bottom. An entire 3 month period is shown for each patient in the display. The patterns are easily identified, for example Patient 27 versus patient 152.</a:t>
            </a:r>
          </a:p>
          <a:p>
            <a:endParaRPr lang="en-US" dirty="0"/>
          </a:p>
        </p:txBody>
      </p:sp>
    </p:spTree>
    <p:extLst>
      <p:ext uri="{BB962C8B-B14F-4D97-AF65-F5344CB8AC3E}">
        <p14:creationId xmlns:p14="http://schemas.microsoft.com/office/powerpoint/2010/main" val="2071097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Hospital Operating Room Utilization</a:t>
            </a:r>
            <a:r>
              <a:rPr lang="en-US" baseline="0" dirty="0" smtClean="0"/>
              <a:t> Dashboard is packed with information. There is a 3 month calendar view at the top of the dashboard showing the utilization for each day. The calendar is used to filter the rest of the dashboard. Once a day is selected, each operating room is shown, which is then colored with 3 colors. Gray shows the scheduled time as a larger bar, with the narrower bars in blue for accurate scheduling and orange for inaccurate scheduling.</a:t>
            </a:r>
            <a:endParaRPr lang="en-US" dirty="0"/>
          </a:p>
        </p:txBody>
      </p:sp>
    </p:spTree>
    <p:extLst>
      <p:ext uri="{BB962C8B-B14F-4D97-AF65-F5344CB8AC3E}">
        <p14:creationId xmlns:p14="http://schemas.microsoft.com/office/powerpoint/2010/main" val="3087518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CoEnterprises</a:t>
            </a:r>
            <a:r>
              <a:rPr lang="en-US" baseline="0" dirty="0" smtClean="0"/>
              <a:t> designed this Worker’s Compensation Dashboard that is loaded with information and interactive features. Color is used to show regions of the country. Nearly everything on this dashboard is interactive. Clicking the icons at the top, the bar chart or even a body part on the human figure will act as a filter for this dashboard. This makes the analysis rich, as the user can explore various aspects of Worker Compensation claims.</a:t>
            </a:r>
            <a:endParaRPr lang="en-US" dirty="0"/>
          </a:p>
        </p:txBody>
      </p:sp>
    </p:spTree>
    <p:extLst>
      <p:ext uri="{BB962C8B-B14F-4D97-AF65-F5344CB8AC3E}">
        <p14:creationId xmlns:p14="http://schemas.microsoft.com/office/powerpoint/2010/main" val="401130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 was done by Jeff Shaffer.</a:t>
            </a:r>
            <a:r>
              <a:rPr lang="en-US" baseline="0" dirty="0" smtClean="0"/>
              <a:t> Jeff is the Adjunct Professor of Data Visualization at the University of Cincinnati. This </a:t>
            </a:r>
            <a:r>
              <a:rPr lang="en-US" baseline="0" dirty="0" err="1" smtClean="0"/>
              <a:t>viz</a:t>
            </a:r>
            <a:r>
              <a:rPr lang="en-US" baseline="0" dirty="0" smtClean="0"/>
              <a:t> was created for the Tableau Iron </a:t>
            </a:r>
            <a:r>
              <a:rPr lang="en-US" baseline="0" dirty="0" err="1" smtClean="0"/>
              <a:t>Viz</a:t>
            </a:r>
            <a:r>
              <a:rPr lang="en-US" baseline="0" dirty="0" smtClean="0"/>
              <a:t> competition and the topic was Quantified Self. The </a:t>
            </a:r>
            <a:r>
              <a:rPr lang="en-US" baseline="0" dirty="0" err="1" smtClean="0"/>
              <a:t>viz</a:t>
            </a:r>
            <a:r>
              <a:rPr lang="en-US" baseline="0" dirty="0" smtClean="0"/>
              <a:t> starts off as a resume, showing his Education and Positions along with a timeline. Then he tracked his outlook calendar appointments and categorized them into a number of categories.</a:t>
            </a:r>
            <a:endParaRPr lang="en-US" dirty="0"/>
          </a:p>
        </p:txBody>
      </p:sp>
    </p:spTree>
    <p:extLst>
      <p:ext uri="{BB962C8B-B14F-4D97-AF65-F5344CB8AC3E}">
        <p14:creationId xmlns:p14="http://schemas.microsoft.com/office/powerpoint/2010/main" val="2222650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left is the view of the entire body. On the right it is </a:t>
            </a:r>
            <a:r>
              <a:rPr lang="en-US" baseline="0" dirty="0" err="1" smtClean="0"/>
              <a:t>filteres</a:t>
            </a:r>
            <a:r>
              <a:rPr lang="en-US" baseline="0" dirty="0" smtClean="0"/>
              <a:t> to Wrist, Hand and Finger injuries. That bar chart for the nature of the injury and the Male/Female then filters based on the body part selection. We will explore this more in the Interactive </a:t>
            </a:r>
            <a:r>
              <a:rPr lang="en-US" baseline="0" smtClean="0"/>
              <a:t>Visualization section.</a:t>
            </a:r>
          </a:p>
          <a:p>
            <a:endParaRPr lang="en-US" dirty="0"/>
          </a:p>
        </p:txBody>
      </p:sp>
    </p:spTree>
    <p:extLst>
      <p:ext uri="{BB962C8B-B14F-4D97-AF65-F5344CB8AC3E}">
        <p14:creationId xmlns:p14="http://schemas.microsoft.com/office/powerpoint/2010/main" val="414607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visualization shows various music concerts he performed on, using a Sankey from the trumpet bell to connect to the composers</a:t>
            </a:r>
            <a:r>
              <a:rPr lang="en-US" baseline="0" dirty="0" smtClean="0"/>
              <a:t> of those pieces. The last section shows icons and big numbers for various data points he tracked, for example the number of emails, assignments he graded and text messages received.</a:t>
            </a:r>
          </a:p>
          <a:p>
            <a:endParaRPr lang="en-US" baseline="0" dirty="0" smtClean="0"/>
          </a:p>
          <a:p>
            <a:r>
              <a:rPr lang="en-US" baseline="0" dirty="0" smtClean="0"/>
              <a:t>He took his inspiration for this </a:t>
            </a:r>
            <a:r>
              <a:rPr lang="en-US" baseline="0" dirty="0" err="1" smtClean="0"/>
              <a:t>viz</a:t>
            </a:r>
            <a:r>
              <a:rPr lang="en-US" baseline="0" dirty="0" smtClean="0"/>
              <a:t> from another visualization designer, </a:t>
            </a:r>
            <a:r>
              <a:rPr lang="en-US" baseline="0" dirty="0" err="1" smtClean="0"/>
              <a:t>Giorgia</a:t>
            </a:r>
            <a:r>
              <a:rPr lang="en-US" baseline="0" dirty="0" smtClean="0"/>
              <a:t> </a:t>
            </a:r>
            <a:r>
              <a:rPr lang="en-US" baseline="0" dirty="0" err="1" smtClean="0"/>
              <a:t>Lupi</a:t>
            </a:r>
            <a:r>
              <a:rPr lang="en-US" baseline="0" dirty="0" smtClean="0"/>
              <a:t>. </a:t>
            </a:r>
            <a:endParaRPr lang="en-US" dirty="0"/>
          </a:p>
        </p:txBody>
      </p:sp>
    </p:spTree>
    <p:extLst>
      <p:ext uri="{BB962C8B-B14F-4D97-AF65-F5344CB8AC3E}">
        <p14:creationId xmlns:p14="http://schemas.microsoft.com/office/powerpoint/2010/main" val="172831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aseline="0" dirty="0" smtClean="0"/>
              <a:t>The visualization that inspired him was Nobel, No Degrees. </a:t>
            </a:r>
            <a:r>
              <a:rPr lang="en-US" baseline="0" dirty="0" err="1" smtClean="0"/>
              <a:t>Giorgia</a:t>
            </a:r>
            <a:r>
              <a:rPr lang="en-US" baseline="0" dirty="0" smtClean="0"/>
              <a:t> visualizes the winners of the Nobel Prize in the various categories. This </a:t>
            </a:r>
            <a:r>
              <a:rPr lang="en-US" baseline="0" dirty="0" err="1" smtClean="0"/>
              <a:t>viz</a:t>
            </a:r>
            <a:r>
              <a:rPr lang="en-US" baseline="0" dirty="0" smtClean="0"/>
              <a:t> won the top prize at the Information is Beautiful Award and Jeff asked </a:t>
            </a:r>
            <a:r>
              <a:rPr lang="en-US" baseline="0" dirty="0" err="1" smtClean="0"/>
              <a:t>Giorgia</a:t>
            </a:r>
            <a:r>
              <a:rPr lang="en-US" baseline="0" dirty="0" smtClean="0"/>
              <a:t> to say a few words about her visualization.</a:t>
            </a:r>
            <a:endParaRPr lang="en-US" dirty="0" smtClean="0"/>
          </a:p>
          <a:p>
            <a:endParaRPr lang="en-US" dirty="0"/>
          </a:p>
        </p:txBody>
      </p:sp>
    </p:spTree>
    <p:extLst>
      <p:ext uri="{BB962C8B-B14F-4D97-AF65-F5344CB8AC3E}">
        <p14:creationId xmlns:p14="http://schemas.microsoft.com/office/powerpoint/2010/main" val="412851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[VIDEO</a:t>
            </a:r>
            <a:r>
              <a:rPr lang="en-US" b="1" baseline="0" dirty="0" smtClean="0"/>
              <a:t> </a:t>
            </a:r>
            <a:r>
              <a:rPr lang="en-US" b="1" baseline="0" dirty="0" smtClean="0"/>
              <a:t>– Words from </a:t>
            </a:r>
            <a:r>
              <a:rPr lang="en-US" b="1" baseline="0" dirty="0" err="1" smtClean="0"/>
              <a:t>Giorgia</a:t>
            </a:r>
            <a:r>
              <a:rPr lang="en-US" b="1" baseline="0" dirty="0" smtClean="0"/>
              <a:t> </a:t>
            </a:r>
            <a:r>
              <a:rPr lang="en-US" b="1" baseline="0" dirty="0" err="1" smtClean="0"/>
              <a:t>Lupi</a:t>
            </a:r>
            <a:r>
              <a:rPr lang="en-US" b="1" baseline="0" dirty="0" smtClean="0"/>
              <a:t>]</a:t>
            </a:r>
          </a:p>
          <a:p>
            <a:endParaRPr lang="en-US" b="1" baseline="0" dirty="0" smtClean="0"/>
          </a:p>
          <a:p>
            <a:r>
              <a:rPr lang="en-US" b="1" baseline="0" dirty="0" smtClean="0"/>
              <a:t>[</a:t>
            </a:r>
            <a:r>
              <a:rPr lang="en-US" b="1" baseline="0" dirty="0" err="1" smtClean="0"/>
              <a:t>Giorgia</a:t>
            </a:r>
            <a:r>
              <a:rPr lang="en-US" b="1" baseline="0" dirty="0" smtClean="0"/>
              <a:t> walks through her visualization of Nobel, No Degrees. The following slides are part of this video.]</a:t>
            </a:r>
          </a:p>
          <a:p>
            <a:endParaRPr lang="en-US" baseline="0" dirty="0" smtClean="0"/>
          </a:p>
          <a:p>
            <a:endParaRPr lang="en-US" dirty="0"/>
          </a:p>
        </p:txBody>
      </p:sp>
    </p:spTree>
    <p:extLst>
      <p:ext uri="{BB962C8B-B14F-4D97-AF65-F5344CB8AC3E}">
        <p14:creationId xmlns:p14="http://schemas.microsoft.com/office/powerpoint/2010/main" val="4165316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Giorgia’s</a:t>
            </a:r>
            <a:r>
              <a:rPr lang="en-US" dirty="0" smtClean="0"/>
              <a:t> visualization of Nobel, No Degrees</a:t>
            </a:r>
            <a:endParaRPr lang="en-US" dirty="0"/>
          </a:p>
        </p:txBody>
      </p:sp>
    </p:spTree>
    <p:extLst>
      <p:ext uri="{BB962C8B-B14F-4D97-AF65-F5344CB8AC3E}">
        <p14:creationId xmlns:p14="http://schemas.microsoft.com/office/powerpoint/2010/main" val="71038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Giorgia</a:t>
            </a:r>
            <a:r>
              <a:rPr lang="en-US" baseline="0" dirty="0" smtClean="0"/>
              <a:t> plays piano and is inspired by various forms of musical notation. She often sketches based on these inspirations.</a:t>
            </a:r>
            <a:endParaRPr lang="en-US" dirty="0"/>
          </a:p>
        </p:txBody>
      </p:sp>
    </p:spTree>
    <p:extLst>
      <p:ext uri="{BB962C8B-B14F-4D97-AF65-F5344CB8AC3E}">
        <p14:creationId xmlns:p14="http://schemas.microsoft.com/office/powerpoint/2010/main" val="380662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musical forms don’t look like traditional music, but they are.</a:t>
            </a:r>
            <a:endParaRPr lang="en-US" dirty="0"/>
          </a:p>
        </p:txBody>
      </p:sp>
    </p:spTree>
    <p:extLst>
      <p:ext uri="{BB962C8B-B14F-4D97-AF65-F5344CB8AC3E}">
        <p14:creationId xmlns:p14="http://schemas.microsoft.com/office/powerpoint/2010/main" val="901851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4110817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9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6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327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46836"/>
            <a:ext cx="1243584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7A5A3-3104-47FA-8711-B264DD835C83}" type="datetimeFigureOut">
              <a:rPr lang="en-US" smtClean="0">
                <a:solidFill>
                  <a:prstClr val="black">
                    <a:tint val="75000"/>
                  </a:prstClr>
                </a:solidFill>
              </a:rPr>
              <a:pPr/>
              <a:t>7/1/2017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E6BF65-5B03-405A-A475-A9522EE86E7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558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731520" y="1920240"/>
            <a:ext cx="13167360" cy="543115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4876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065286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155458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546907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a:prstGeom prst="rect">
            <a:avLst/>
          </a:prstGeo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3888550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390122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3747927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3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1676892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3385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097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941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Tree>
    <p:extLst>
      <p:ext uri="{BB962C8B-B14F-4D97-AF65-F5344CB8AC3E}">
        <p14:creationId xmlns:p14="http://schemas.microsoft.com/office/powerpoint/2010/main" val="3737468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49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6"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37"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4" r:id="rId18"/>
    <p:sldLayoutId id="2147484153" r:id="rId19"/>
    <p:sldLayoutId id="2147484162" r:id="rId20"/>
    <p:sldLayoutId id="2147484163" r:id="rId21"/>
    <p:sldLayoutId id="2147484176" r:id="rId22"/>
    <p:sldLayoutId id="2147484192" r:id="rId23"/>
    <p:sldLayoutId id="2147484193" r:id="rId24"/>
    <p:sldLayoutId id="2147484194" r:id="rId25"/>
    <p:sldLayoutId id="2147484196" r:id="rId26"/>
    <p:sldLayoutId id="2147484197" r:id="rId27"/>
    <p:sldLayoutId id="2147484198" r:id="rId28"/>
    <p:sldLayoutId id="2147484199" r:id="rId29"/>
    <p:sldLayoutId id="2147484200" r:id="rId30"/>
    <p:sldLayoutId id="2147484201" r:id="rId31"/>
    <p:sldLayoutId id="2147484189" r:id="rId32"/>
    <p:sldLayoutId id="2147484202" r:id="rId33"/>
    <p:sldLayoutId id="2147484203" r:id="rId34"/>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641728"/>
      </p:ext>
    </p:extLst>
  </p:cSld>
  <p:clrMap bg1="lt1" tx1="dk1" bg2="lt2" tx2="dk2" accent1="accent1" accent2="accent2" accent3="accent3" accent4="accent4" accent5="accent5" accent6="accent6" hlink="hlink" folHlink="folHlink"/>
  <p:sldLayoutIdLst>
    <p:sldLayoutId id="21474842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effreyShaff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ideo" Target="https://www.youtube.com/embed/erwIKe4glWc"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254823" y="2381445"/>
            <a:ext cx="10527147" cy="677108"/>
          </a:xfrm>
          <a:prstGeom prst="rect">
            <a:avLst/>
          </a:prstGeom>
        </p:spPr>
        <p:txBody>
          <a:bodyPr/>
          <a:lstStyle/>
          <a:p>
            <a:pPr algn="ctr" defTabSz="1306221" fontAlgn="auto">
              <a:spcAft>
                <a:spcPts val="0"/>
              </a:spcAft>
              <a:defRPr/>
            </a:pPr>
            <a:r>
              <a:rPr lang="en-US" sz="5500" b="1" dirty="0" smtClean="0"/>
              <a:t>Design </a:t>
            </a:r>
            <a:r>
              <a:rPr lang="en-US" sz="5500" b="1" dirty="0"/>
              <a:t>Examples </a:t>
            </a:r>
            <a:r>
              <a:rPr lang="en-US" sz="5500" dirty="0"/>
              <a:t> </a:t>
            </a:r>
            <a:endParaRPr lang="en-US" sz="2400" dirty="0">
              <a:latin typeface="Merriweather Light"/>
              <a:cs typeface="Merriweather Light"/>
            </a:endParaRPr>
          </a:p>
        </p:txBody>
      </p:sp>
      <p:sp>
        <p:nvSpPr>
          <p:cNvPr id="2" name="Rectangle 1"/>
          <p:cNvSpPr/>
          <p:nvPr/>
        </p:nvSpPr>
        <p:spPr>
          <a:xfrm>
            <a:off x="2438397" y="4415275"/>
            <a:ext cx="10160001" cy="3410164"/>
          </a:xfrm>
          <a:prstGeom prst="rect">
            <a:avLst/>
          </a:prstGeom>
        </p:spPr>
        <p:txBody>
          <a:bodyPr wrap="square">
            <a:spAutoFit/>
          </a:bodyPr>
          <a:lstStyle/>
          <a:p>
            <a:pPr algn="ctr" defTabSz="1306221" fontAlgn="auto">
              <a:lnSpc>
                <a:spcPct val="110000"/>
              </a:lnSpc>
              <a:spcBef>
                <a:spcPts val="1776"/>
              </a:spcBef>
              <a:spcAft>
                <a:spcPts val="0"/>
              </a:spcAft>
              <a:defRPr/>
            </a:pPr>
            <a:r>
              <a:rPr lang="en-US" sz="2800" dirty="0">
                <a:latin typeface="Merriweather Light"/>
                <a:cs typeface="Merriweather Light"/>
              </a:rPr>
              <a:t>Created By: Jeffrey A. Shaffer </a:t>
            </a:r>
            <a:br>
              <a:rPr lang="en-US" sz="2800" dirty="0">
                <a:latin typeface="Merriweather Light"/>
                <a:cs typeface="Merriweather Light"/>
              </a:rPr>
            </a:br>
            <a:r>
              <a:rPr lang="en-US" sz="2800" dirty="0">
                <a:latin typeface="Merriweather Light"/>
                <a:cs typeface="Merriweather Light"/>
              </a:rPr>
              <a:t> Vice President, </a:t>
            </a:r>
            <a:r>
              <a:rPr lang="en-US" sz="2800" dirty="0" err="1">
                <a:latin typeface="Merriweather Light"/>
                <a:cs typeface="Merriweather Light"/>
              </a:rPr>
              <a:t>Unifund</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Adjunct Faculty, University of Cincinnati</a:t>
            </a:r>
            <a:br>
              <a:rPr lang="en-US" sz="2800" dirty="0">
                <a:latin typeface="Merriweather Light"/>
                <a:cs typeface="Merriweather Light"/>
              </a:rPr>
            </a:br>
            <a:r>
              <a:rPr lang="en-US" sz="2800" dirty="0">
                <a:latin typeface="Merriweather Light"/>
                <a:cs typeface="Merriweather Light"/>
              </a:rPr>
              <a:t>(513</a:t>
            </a:r>
            <a:r>
              <a:rPr lang="en-US" sz="2800">
                <a:latin typeface="Merriweather Light"/>
                <a:cs typeface="Merriweather Light"/>
              </a:rPr>
              <a:t>) </a:t>
            </a:r>
            <a:r>
              <a:rPr lang="en-US" sz="2800" smtClean="0">
                <a:latin typeface="Merriweather Light"/>
                <a:cs typeface="Merriweather Light"/>
              </a:rPr>
              <a:t>615-0001 </a:t>
            </a:r>
            <a:r>
              <a:rPr lang="en-US" sz="2800">
                <a:latin typeface="Merriweather Light"/>
                <a:cs typeface="Merriweather Light"/>
              </a:rPr>
              <a:t>| </a:t>
            </a:r>
            <a:r>
              <a:rPr lang="en-US" sz="2800">
                <a:latin typeface="Merriweather Light"/>
                <a:cs typeface="Merriweather Light"/>
                <a:hlinkClick r:id="rId3"/>
              </a:rPr>
              <a:t>JeffreyShaffer@gmail.com</a:t>
            </a:r>
            <a:r>
              <a:rPr lang="en-US" sz="2800">
                <a:latin typeface="Merriweather Light"/>
                <a:cs typeface="Merriweather Light"/>
              </a:rPr>
              <a:t> </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a:t>
            </a:r>
            <a:r>
              <a:rPr lang="en-US" sz="2800" dirty="0" err="1">
                <a:latin typeface="Merriweather Light"/>
                <a:cs typeface="Merriweather Light"/>
              </a:rPr>
              <a:t>HighVizAbility</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r>
            <a:br>
              <a:rPr lang="en-US" sz="2800" dirty="0">
                <a:latin typeface="Merriweather Light"/>
                <a:cs typeface="Merriweather Light"/>
              </a:rPr>
            </a:br>
            <a:endParaRPr lang="en-US" sz="2800" dirty="0">
              <a:latin typeface="Merriweather Light"/>
              <a:cs typeface="Merriweather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6104" y="485360"/>
            <a:ext cx="13424453" cy="7551255"/>
          </a:xfrm>
          <a:prstGeom prst="rect">
            <a:avLst/>
          </a:prstGeom>
        </p:spPr>
      </p:pic>
    </p:spTree>
    <p:extLst>
      <p:ext uri="{BB962C8B-B14F-4D97-AF65-F5344CB8AC3E}">
        <p14:creationId xmlns:p14="http://schemas.microsoft.com/office/powerpoint/2010/main" val="886573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3581" y="326333"/>
            <a:ext cx="13720418" cy="7717735"/>
          </a:xfrm>
          <a:prstGeom prst="rect">
            <a:avLst/>
          </a:prstGeom>
        </p:spPr>
      </p:pic>
    </p:spTree>
    <p:extLst>
      <p:ext uri="{BB962C8B-B14F-4D97-AF65-F5344CB8AC3E}">
        <p14:creationId xmlns:p14="http://schemas.microsoft.com/office/powerpoint/2010/main" val="206926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6347" y="458855"/>
            <a:ext cx="13543721" cy="7618343"/>
          </a:xfrm>
          <a:prstGeom prst="rect">
            <a:avLst/>
          </a:prstGeom>
        </p:spPr>
      </p:pic>
    </p:spTree>
    <p:extLst>
      <p:ext uri="{BB962C8B-B14F-4D97-AF65-F5344CB8AC3E}">
        <p14:creationId xmlns:p14="http://schemas.microsoft.com/office/powerpoint/2010/main" val="850879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9842" y="366092"/>
            <a:ext cx="13390585" cy="7532204"/>
          </a:xfrm>
          <a:prstGeom prst="rect">
            <a:avLst/>
          </a:prstGeom>
        </p:spPr>
      </p:pic>
    </p:spTree>
    <p:extLst>
      <p:ext uri="{BB962C8B-B14F-4D97-AF65-F5344CB8AC3E}">
        <p14:creationId xmlns:p14="http://schemas.microsoft.com/office/powerpoint/2010/main" val="1757732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555" y="339587"/>
            <a:ext cx="13755758" cy="7737614"/>
          </a:xfrm>
          <a:prstGeom prst="rect">
            <a:avLst/>
          </a:prstGeom>
        </p:spPr>
      </p:pic>
    </p:spTree>
    <p:extLst>
      <p:ext uri="{BB962C8B-B14F-4D97-AF65-F5344CB8AC3E}">
        <p14:creationId xmlns:p14="http://schemas.microsoft.com/office/powerpoint/2010/main" val="2647428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3826" y="432351"/>
            <a:ext cx="13490713" cy="7588526"/>
          </a:xfrm>
          <a:prstGeom prst="rect">
            <a:avLst/>
          </a:prstGeom>
        </p:spPr>
      </p:pic>
    </p:spTree>
    <p:extLst>
      <p:ext uri="{BB962C8B-B14F-4D97-AF65-F5344CB8AC3E}">
        <p14:creationId xmlns:p14="http://schemas.microsoft.com/office/powerpoint/2010/main" val="4173568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5130" y="551622"/>
            <a:ext cx="13199166" cy="7424530"/>
          </a:xfrm>
          <a:prstGeom prst="rect">
            <a:avLst/>
          </a:prstGeom>
        </p:spPr>
      </p:pic>
    </p:spTree>
    <p:extLst>
      <p:ext uri="{BB962C8B-B14F-4D97-AF65-F5344CB8AC3E}">
        <p14:creationId xmlns:p14="http://schemas.microsoft.com/office/powerpoint/2010/main" val="49931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8868" y="405847"/>
            <a:ext cx="13464209" cy="7573618"/>
          </a:xfrm>
          <a:prstGeom prst="rect">
            <a:avLst/>
          </a:prstGeom>
        </p:spPr>
      </p:pic>
    </p:spTree>
    <p:extLst>
      <p:ext uri="{BB962C8B-B14F-4D97-AF65-F5344CB8AC3E}">
        <p14:creationId xmlns:p14="http://schemas.microsoft.com/office/powerpoint/2010/main" val="3139069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2468880" cy="8229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srgbClr val="FFFFFF"/>
              </a:solidFill>
              <a:latin typeface="Arial"/>
            </a:endParaRPr>
          </a:p>
        </p:txBody>
      </p:sp>
      <p:pic>
        <p:nvPicPr>
          <p:cNvPr id="2" name="Picture 1"/>
          <p:cNvPicPr>
            <a:picLocks noChangeAspect="1"/>
          </p:cNvPicPr>
          <p:nvPr/>
        </p:nvPicPr>
        <p:blipFill>
          <a:blip r:embed="rId3"/>
          <a:stretch>
            <a:fillRect/>
          </a:stretch>
        </p:blipFill>
        <p:spPr>
          <a:xfrm>
            <a:off x="5053632" y="0"/>
            <a:ext cx="6010609" cy="8202070"/>
          </a:xfrm>
          <a:prstGeom prst="rect">
            <a:avLst/>
          </a:prstGeom>
          <a:solidFill>
            <a:schemeClr val="bg2">
              <a:lumMod val="20000"/>
              <a:lumOff val="80000"/>
            </a:schemeClr>
          </a:solid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681" y="3572298"/>
            <a:ext cx="2194285" cy="560000"/>
          </a:xfrm>
          <a:prstGeom prst="rect">
            <a:avLst/>
          </a:prstGeom>
        </p:spPr>
      </p:pic>
    </p:spTree>
    <p:extLst>
      <p:ext uri="{BB962C8B-B14F-4D97-AF65-F5344CB8AC3E}">
        <p14:creationId xmlns:p14="http://schemas.microsoft.com/office/powerpoint/2010/main" val="1552457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800" y="0"/>
            <a:ext cx="10972800" cy="1335406"/>
          </a:xfrm>
          <a:prstGeom prst="rect">
            <a:avLst/>
          </a:prstGeom>
          <a:solidFill>
            <a:srgbClr val="8C8C8C"/>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120">
              <a:solidFill>
                <a:prstClr val="white"/>
              </a:solidFill>
            </a:endParaRPr>
          </a:p>
        </p:txBody>
      </p:sp>
      <p:pic>
        <p:nvPicPr>
          <p:cNvPr id="2050" name="Picture 2" descr="http://feltron.com/images/FAR08_0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6000" y="1645920"/>
            <a:ext cx="10094976" cy="63093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p:cNvSpPr txBox="1">
            <a:spLocks/>
          </p:cNvSpPr>
          <p:nvPr/>
        </p:nvSpPr>
        <p:spPr bwMode="auto">
          <a:xfrm>
            <a:off x="1828800" y="182880"/>
            <a:ext cx="10972800" cy="1024891"/>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lvl1pPr algn="l" rtl="0" eaLnBrk="1" fontAlgn="base" hangingPunct="1">
              <a:spcBef>
                <a:spcPct val="0"/>
              </a:spcBef>
              <a:spcAft>
                <a:spcPct val="0"/>
              </a:spcAft>
              <a:defRPr sz="3600" b="1">
                <a:solidFill>
                  <a:srgbClr val="080808"/>
                </a:solidFill>
                <a:latin typeface="Calibri"/>
                <a:ea typeface="+mj-ea"/>
                <a:cs typeface="Calibri"/>
              </a:defRPr>
            </a:lvl1pPr>
            <a:lvl2pPr algn="l" rtl="0" eaLnBrk="1" fontAlgn="base" hangingPunct="1">
              <a:spcBef>
                <a:spcPct val="0"/>
              </a:spcBef>
              <a:spcAft>
                <a:spcPct val="0"/>
              </a:spcAft>
              <a:defRPr sz="3600" b="1">
                <a:solidFill>
                  <a:srgbClr val="080808"/>
                </a:solidFill>
                <a:latin typeface="Arial" charset="0"/>
              </a:defRPr>
            </a:lvl2pPr>
            <a:lvl3pPr algn="l" rtl="0" eaLnBrk="1" fontAlgn="base" hangingPunct="1">
              <a:spcBef>
                <a:spcPct val="0"/>
              </a:spcBef>
              <a:spcAft>
                <a:spcPct val="0"/>
              </a:spcAft>
              <a:defRPr sz="3600" b="1">
                <a:solidFill>
                  <a:srgbClr val="080808"/>
                </a:solidFill>
                <a:latin typeface="Arial" charset="0"/>
              </a:defRPr>
            </a:lvl3pPr>
            <a:lvl4pPr algn="l" rtl="0" eaLnBrk="1" fontAlgn="base" hangingPunct="1">
              <a:spcBef>
                <a:spcPct val="0"/>
              </a:spcBef>
              <a:spcAft>
                <a:spcPct val="0"/>
              </a:spcAft>
              <a:defRPr sz="3600" b="1">
                <a:solidFill>
                  <a:srgbClr val="080808"/>
                </a:solidFill>
                <a:latin typeface="Arial" charset="0"/>
              </a:defRPr>
            </a:lvl4pPr>
            <a:lvl5pPr algn="l" rtl="0" eaLnBrk="1" fontAlgn="base" hangingPunct="1">
              <a:spcBef>
                <a:spcPct val="0"/>
              </a:spcBef>
              <a:spcAft>
                <a:spcPct val="0"/>
              </a:spcAft>
              <a:defRPr sz="3600" b="1">
                <a:solidFill>
                  <a:srgbClr val="080808"/>
                </a:solidFill>
                <a:latin typeface="Arial" charset="0"/>
              </a:defRPr>
            </a:lvl5pPr>
            <a:lvl6pPr marL="457200" algn="l" rtl="0" eaLnBrk="1" fontAlgn="base" hangingPunct="1">
              <a:spcBef>
                <a:spcPct val="0"/>
              </a:spcBef>
              <a:spcAft>
                <a:spcPct val="0"/>
              </a:spcAft>
              <a:defRPr sz="3600" b="1">
                <a:solidFill>
                  <a:srgbClr val="080808"/>
                </a:solidFill>
                <a:latin typeface="Arial" charset="0"/>
              </a:defRPr>
            </a:lvl6pPr>
            <a:lvl7pPr marL="914400" algn="l" rtl="0" eaLnBrk="1" fontAlgn="base" hangingPunct="1">
              <a:spcBef>
                <a:spcPct val="0"/>
              </a:spcBef>
              <a:spcAft>
                <a:spcPct val="0"/>
              </a:spcAft>
              <a:defRPr sz="3600" b="1">
                <a:solidFill>
                  <a:srgbClr val="080808"/>
                </a:solidFill>
                <a:latin typeface="Arial" charset="0"/>
              </a:defRPr>
            </a:lvl7pPr>
            <a:lvl8pPr marL="1371600" algn="l" rtl="0" eaLnBrk="1" fontAlgn="base" hangingPunct="1">
              <a:spcBef>
                <a:spcPct val="0"/>
              </a:spcBef>
              <a:spcAft>
                <a:spcPct val="0"/>
              </a:spcAft>
              <a:defRPr sz="3600" b="1">
                <a:solidFill>
                  <a:srgbClr val="080808"/>
                </a:solidFill>
                <a:latin typeface="Arial" charset="0"/>
              </a:defRPr>
            </a:lvl8pPr>
            <a:lvl9pPr marL="1828800" algn="l" rtl="0" eaLnBrk="1" fontAlgn="base" hangingPunct="1">
              <a:spcBef>
                <a:spcPct val="0"/>
              </a:spcBef>
              <a:spcAft>
                <a:spcPct val="0"/>
              </a:spcAft>
              <a:defRPr sz="3600" b="1">
                <a:solidFill>
                  <a:srgbClr val="080808"/>
                </a:solidFill>
                <a:latin typeface="Arial" charset="0"/>
              </a:defRPr>
            </a:lvl9pPr>
          </a:lstStyle>
          <a:p>
            <a:pPr algn="ctr"/>
            <a:r>
              <a:rPr lang="en-US" sz="4320" kern="0" dirty="0">
                <a:solidFill>
                  <a:prstClr val="white">
                    <a:lumMod val="95000"/>
                  </a:prstClr>
                </a:solidFill>
                <a:latin typeface="Trebuchet MS" panose="020B0603020202020204" pitchFamily="34" charset="0"/>
              </a:rPr>
              <a:t>2008 Feltron Report</a:t>
            </a:r>
          </a:p>
          <a:p>
            <a:pPr algn="ctr"/>
            <a:r>
              <a:rPr lang="en-US" sz="2160" kern="0" dirty="0">
                <a:solidFill>
                  <a:prstClr val="white">
                    <a:lumMod val="95000"/>
                  </a:prstClr>
                </a:solidFill>
                <a:latin typeface="Trebuchet MS" panose="020B0603020202020204" pitchFamily="34" charset="0"/>
              </a:rPr>
              <a:t>http://feltron.com</a:t>
            </a:r>
          </a:p>
        </p:txBody>
      </p:sp>
    </p:spTree>
    <p:extLst>
      <p:ext uri="{BB962C8B-B14F-4D97-AF65-F5344CB8AC3E}">
        <p14:creationId xmlns:p14="http://schemas.microsoft.com/office/powerpoint/2010/main" val="616308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07511" y="2538870"/>
            <a:ext cx="7847172" cy="664797"/>
          </a:xfrm>
        </p:spPr>
        <p:txBody>
          <a:bodyPr/>
          <a:lstStyle/>
          <a:p>
            <a:r>
              <a:rPr lang="en-US" sz="5400" dirty="0">
                <a:solidFill>
                  <a:srgbClr val="4C4C4C"/>
                </a:solidFill>
                <a:latin typeface="BentonSans Book" charset="0"/>
              </a:rPr>
              <a:t>Design </a:t>
            </a:r>
            <a:r>
              <a:rPr lang="en-US" sz="5400" dirty="0" smtClean="0">
                <a:solidFill>
                  <a:srgbClr val="4C4C4C"/>
                </a:solidFill>
                <a:latin typeface="BentonSans Book" charset="0"/>
              </a:rPr>
              <a:t>Examples</a:t>
            </a:r>
            <a:endParaRPr lang="en-US" sz="5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F606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08311" y="0"/>
            <a:ext cx="8897510" cy="7865400"/>
          </a:xfrm>
          <a:prstGeom prst="rect">
            <a:avLst/>
          </a:prstGeom>
        </p:spPr>
      </p:pic>
      <p:sp>
        <p:nvSpPr>
          <p:cNvPr id="4" name="TextBox 3"/>
          <p:cNvSpPr txBox="1"/>
          <p:nvPr/>
        </p:nvSpPr>
        <p:spPr>
          <a:xfrm>
            <a:off x="1828800" y="7800165"/>
            <a:ext cx="10972800" cy="387798"/>
          </a:xfrm>
          <a:prstGeom prst="rect">
            <a:avLst/>
          </a:prstGeom>
          <a:noFill/>
        </p:spPr>
        <p:txBody>
          <a:bodyPr wrap="square" rtlCol="0">
            <a:spAutoFit/>
          </a:bodyPr>
          <a:lstStyle/>
          <a:p>
            <a:pPr algn="ctr"/>
            <a:r>
              <a:rPr lang="en-US" sz="1920" dirty="0">
                <a:solidFill>
                  <a:schemeClr val="bg1">
                    <a:lumMod val="85000"/>
                  </a:schemeClr>
                </a:solidFill>
                <a:latin typeface="Merriweather Light"/>
              </a:rPr>
              <a:t>Source: </a:t>
            </a:r>
            <a:r>
              <a:rPr lang="en-US" sz="1920" i="1" dirty="0">
                <a:solidFill>
                  <a:schemeClr val="bg1">
                    <a:lumMod val="85000"/>
                  </a:schemeClr>
                </a:solidFill>
                <a:latin typeface="Merriweather Light"/>
              </a:rPr>
              <a:t>The Big Book of Dashboards </a:t>
            </a:r>
            <a:r>
              <a:rPr lang="en-US" sz="1920" dirty="0">
                <a:solidFill>
                  <a:schemeClr val="bg1">
                    <a:lumMod val="85000"/>
                  </a:schemeClr>
                </a:solidFill>
                <a:latin typeface="Merriweather Light"/>
              </a:rPr>
              <a:t>(BigBookofDashboards.com)</a:t>
            </a:r>
          </a:p>
        </p:txBody>
      </p:sp>
    </p:spTree>
    <p:extLst>
      <p:ext uri="{BB962C8B-B14F-4D97-AF65-F5344CB8AC3E}">
        <p14:creationId xmlns:p14="http://schemas.microsoft.com/office/powerpoint/2010/main" val="3897881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800" y="0"/>
            <a:ext cx="10972800" cy="1335406"/>
          </a:xfrm>
          <a:prstGeom prst="rect">
            <a:avLst/>
          </a:prstGeom>
          <a:solidFill>
            <a:srgbClr val="8C8C8C"/>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120">
              <a:solidFill>
                <a:prstClr val="white"/>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40150" y="1773936"/>
            <a:ext cx="10195690" cy="5998464"/>
          </a:xfrm>
          <a:prstGeom prst="rect">
            <a:avLst/>
          </a:prstGeom>
        </p:spPr>
      </p:pic>
      <p:sp>
        <p:nvSpPr>
          <p:cNvPr id="9" name="Title 3"/>
          <p:cNvSpPr txBox="1">
            <a:spLocks/>
          </p:cNvSpPr>
          <p:nvPr/>
        </p:nvSpPr>
        <p:spPr bwMode="auto">
          <a:xfrm>
            <a:off x="1828800" y="182880"/>
            <a:ext cx="10972800" cy="1024891"/>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lvl1pPr algn="l" rtl="0" eaLnBrk="1" fontAlgn="base" hangingPunct="1">
              <a:spcBef>
                <a:spcPct val="0"/>
              </a:spcBef>
              <a:spcAft>
                <a:spcPct val="0"/>
              </a:spcAft>
              <a:defRPr sz="3600" b="1">
                <a:solidFill>
                  <a:srgbClr val="080808"/>
                </a:solidFill>
                <a:latin typeface="Calibri"/>
                <a:ea typeface="+mj-ea"/>
                <a:cs typeface="Calibri"/>
              </a:defRPr>
            </a:lvl1pPr>
            <a:lvl2pPr algn="l" rtl="0" eaLnBrk="1" fontAlgn="base" hangingPunct="1">
              <a:spcBef>
                <a:spcPct val="0"/>
              </a:spcBef>
              <a:spcAft>
                <a:spcPct val="0"/>
              </a:spcAft>
              <a:defRPr sz="3600" b="1">
                <a:solidFill>
                  <a:srgbClr val="080808"/>
                </a:solidFill>
                <a:latin typeface="Arial" charset="0"/>
              </a:defRPr>
            </a:lvl2pPr>
            <a:lvl3pPr algn="l" rtl="0" eaLnBrk="1" fontAlgn="base" hangingPunct="1">
              <a:spcBef>
                <a:spcPct val="0"/>
              </a:spcBef>
              <a:spcAft>
                <a:spcPct val="0"/>
              </a:spcAft>
              <a:defRPr sz="3600" b="1">
                <a:solidFill>
                  <a:srgbClr val="080808"/>
                </a:solidFill>
                <a:latin typeface="Arial" charset="0"/>
              </a:defRPr>
            </a:lvl3pPr>
            <a:lvl4pPr algn="l" rtl="0" eaLnBrk="1" fontAlgn="base" hangingPunct="1">
              <a:spcBef>
                <a:spcPct val="0"/>
              </a:spcBef>
              <a:spcAft>
                <a:spcPct val="0"/>
              </a:spcAft>
              <a:defRPr sz="3600" b="1">
                <a:solidFill>
                  <a:srgbClr val="080808"/>
                </a:solidFill>
                <a:latin typeface="Arial" charset="0"/>
              </a:defRPr>
            </a:lvl4pPr>
            <a:lvl5pPr algn="l" rtl="0" eaLnBrk="1" fontAlgn="base" hangingPunct="1">
              <a:spcBef>
                <a:spcPct val="0"/>
              </a:spcBef>
              <a:spcAft>
                <a:spcPct val="0"/>
              </a:spcAft>
              <a:defRPr sz="3600" b="1">
                <a:solidFill>
                  <a:srgbClr val="080808"/>
                </a:solidFill>
                <a:latin typeface="Arial" charset="0"/>
              </a:defRPr>
            </a:lvl5pPr>
            <a:lvl6pPr marL="457200" algn="l" rtl="0" eaLnBrk="1" fontAlgn="base" hangingPunct="1">
              <a:spcBef>
                <a:spcPct val="0"/>
              </a:spcBef>
              <a:spcAft>
                <a:spcPct val="0"/>
              </a:spcAft>
              <a:defRPr sz="3600" b="1">
                <a:solidFill>
                  <a:srgbClr val="080808"/>
                </a:solidFill>
                <a:latin typeface="Arial" charset="0"/>
              </a:defRPr>
            </a:lvl6pPr>
            <a:lvl7pPr marL="914400" algn="l" rtl="0" eaLnBrk="1" fontAlgn="base" hangingPunct="1">
              <a:spcBef>
                <a:spcPct val="0"/>
              </a:spcBef>
              <a:spcAft>
                <a:spcPct val="0"/>
              </a:spcAft>
              <a:defRPr sz="3600" b="1">
                <a:solidFill>
                  <a:srgbClr val="080808"/>
                </a:solidFill>
                <a:latin typeface="Arial" charset="0"/>
              </a:defRPr>
            </a:lvl7pPr>
            <a:lvl8pPr marL="1371600" algn="l" rtl="0" eaLnBrk="1" fontAlgn="base" hangingPunct="1">
              <a:spcBef>
                <a:spcPct val="0"/>
              </a:spcBef>
              <a:spcAft>
                <a:spcPct val="0"/>
              </a:spcAft>
              <a:defRPr sz="3600" b="1">
                <a:solidFill>
                  <a:srgbClr val="080808"/>
                </a:solidFill>
                <a:latin typeface="Arial" charset="0"/>
              </a:defRPr>
            </a:lvl8pPr>
            <a:lvl9pPr marL="1828800" algn="l" rtl="0" eaLnBrk="1" fontAlgn="base" hangingPunct="1">
              <a:spcBef>
                <a:spcPct val="0"/>
              </a:spcBef>
              <a:spcAft>
                <a:spcPct val="0"/>
              </a:spcAft>
              <a:defRPr sz="3600" b="1">
                <a:solidFill>
                  <a:srgbClr val="080808"/>
                </a:solidFill>
                <a:latin typeface="Arial" charset="0"/>
              </a:defRPr>
            </a:lvl9pPr>
          </a:lstStyle>
          <a:p>
            <a:pPr algn="ctr"/>
            <a:r>
              <a:rPr lang="en-US" sz="4320" kern="0" dirty="0">
                <a:solidFill>
                  <a:prstClr val="white">
                    <a:lumMod val="95000"/>
                  </a:prstClr>
                </a:solidFill>
                <a:latin typeface="Trebuchet MS" panose="020B0603020202020204" pitchFamily="34" charset="0"/>
              </a:rPr>
              <a:t>2007 Feltron Report</a:t>
            </a:r>
          </a:p>
          <a:p>
            <a:pPr algn="ctr"/>
            <a:r>
              <a:rPr lang="en-US" sz="2160" kern="0" dirty="0">
                <a:solidFill>
                  <a:prstClr val="white">
                    <a:lumMod val="95000"/>
                  </a:prstClr>
                </a:solidFill>
                <a:latin typeface="Trebuchet MS" panose="020B0603020202020204" pitchFamily="34" charset="0"/>
              </a:rPr>
              <a:t>http://feltron.com</a:t>
            </a:r>
          </a:p>
        </p:txBody>
      </p:sp>
    </p:spTree>
    <p:extLst>
      <p:ext uri="{BB962C8B-B14F-4D97-AF65-F5344CB8AC3E}">
        <p14:creationId xmlns:p14="http://schemas.microsoft.com/office/powerpoint/2010/main" val="2059775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95909" y="0"/>
            <a:ext cx="9438582" cy="7800974"/>
          </a:xfrm>
          <a:prstGeom prst="rect">
            <a:avLst/>
          </a:prstGeom>
        </p:spPr>
      </p:pic>
      <p:sp>
        <p:nvSpPr>
          <p:cNvPr id="3" name="TextBox 2"/>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3134479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12682" y="0"/>
            <a:ext cx="8605038" cy="8229600"/>
          </a:xfrm>
          <a:prstGeom prst="rect">
            <a:avLst/>
          </a:prstGeom>
        </p:spPr>
      </p:pic>
      <p:sp>
        <p:nvSpPr>
          <p:cNvPr id="4" name="TextBox 3"/>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123279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76652" y="139959"/>
            <a:ext cx="11500811" cy="7600729"/>
          </a:xfrm>
          <a:prstGeom prst="rect">
            <a:avLst/>
          </a:prstGeom>
        </p:spPr>
      </p:pic>
      <p:sp>
        <p:nvSpPr>
          <p:cNvPr id="4" name="TextBox 3"/>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3338594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1469" y="235478"/>
            <a:ext cx="9267463" cy="7413971"/>
          </a:xfrm>
          <a:prstGeom prst="rect">
            <a:avLst/>
          </a:prstGeom>
        </p:spPr>
      </p:pic>
      <p:sp>
        <p:nvSpPr>
          <p:cNvPr id="3" name="TextBox 2"/>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1572122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78943" y="259540"/>
            <a:ext cx="9872514" cy="7559722"/>
          </a:xfrm>
          <a:prstGeom prst="rect">
            <a:avLst/>
          </a:prstGeom>
        </p:spPr>
      </p:pic>
      <p:sp>
        <p:nvSpPr>
          <p:cNvPr id="6" name="TextBox 5"/>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2700326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37460" y="174878"/>
            <a:ext cx="9555479" cy="7644384"/>
          </a:xfrm>
          <a:prstGeom prst="rect">
            <a:avLst/>
          </a:prstGeom>
        </p:spPr>
      </p:pic>
      <p:sp>
        <p:nvSpPr>
          <p:cNvPr id="4" name="TextBox 3"/>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3850351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57517" y="0"/>
            <a:ext cx="9915366" cy="7826280"/>
          </a:xfrm>
          <a:prstGeom prst="rect">
            <a:avLst/>
          </a:prstGeom>
        </p:spPr>
      </p:pic>
      <p:sp>
        <p:nvSpPr>
          <p:cNvPr id="4" name="TextBox 3"/>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307273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28800" y="555805"/>
            <a:ext cx="10972800" cy="7117991"/>
          </a:xfrm>
          <a:prstGeom prst="rect">
            <a:avLst/>
          </a:prstGeom>
        </p:spPr>
      </p:pic>
      <p:sp>
        <p:nvSpPr>
          <p:cNvPr id="3" name="TextBox 2"/>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165655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D6"/>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083530" y="0"/>
            <a:ext cx="8463340" cy="8229600"/>
          </a:xfrm>
          <a:prstGeom prst="rect">
            <a:avLst/>
          </a:prstGeom>
        </p:spPr>
      </p:pic>
      <p:sp>
        <p:nvSpPr>
          <p:cNvPr id="4" name="TextBox 3"/>
          <p:cNvSpPr txBox="1"/>
          <p:nvPr/>
        </p:nvSpPr>
        <p:spPr>
          <a:xfrm>
            <a:off x="11045952" y="7177719"/>
            <a:ext cx="3427252" cy="683264"/>
          </a:xfrm>
          <a:prstGeom prst="rect">
            <a:avLst/>
          </a:prstGeom>
          <a:noFill/>
        </p:spPr>
        <p:txBody>
          <a:bodyPr wrap="square" rtlCol="0">
            <a:spAutoFit/>
          </a:bodyPr>
          <a:lstStyle/>
          <a:p>
            <a:r>
              <a:rPr lang="en-US" sz="1920" dirty="0" smtClean="0">
                <a:solidFill>
                  <a:schemeClr val="bg1">
                    <a:lumMod val="65000"/>
                  </a:schemeClr>
                </a:solidFill>
                <a:latin typeface="Merriweather Light"/>
              </a:rPr>
              <a:t>Created by Jeffrey A. Shaffer</a:t>
            </a:r>
          </a:p>
          <a:p>
            <a:r>
              <a:rPr lang="en-US" sz="1920" dirty="0" smtClean="0">
                <a:solidFill>
                  <a:schemeClr val="bg1">
                    <a:lumMod val="65000"/>
                  </a:schemeClr>
                </a:solidFill>
                <a:latin typeface="Merriweather Light"/>
              </a:rPr>
              <a:t>Source</a:t>
            </a:r>
            <a:r>
              <a:rPr lang="en-US" sz="1920" dirty="0">
                <a:solidFill>
                  <a:schemeClr val="bg1">
                    <a:lumMod val="65000"/>
                  </a:schemeClr>
                </a:solidFill>
                <a:latin typeface="Merriweather Light"/>
              </a:rPr>
              <a:t>: </a:t>
            </a:r>
            <a:r>
              <a:rPr lang="en-US" sz="1920" dirty="0" smtClean="0">
                <a:solidFill>
                  <a:schemeClr val="bg1">
                    <a:lumMod val="65000"/>
                  </a:schemeClr>
                </a:solidFill>
                <a:latin typeface="Merriweather Light"/>
              </a:rPr>
              <a:t>Tableau Public</a:t>
            </a:r>
            <a:endParaRPr lang="en-US" sz="1920" i="1" dirty="0">
              <a:solidFill>
                <a:schemeClr val="bg1">
                  <a:lumMod val="65000"/>
                </a:schemeClr>
              </a:solidFill>
              <a:latin typeface="Merriweather Light"/>
            </a:endParaRPr>
          </a:p>
        </p:txBody>
      </p:sp>
    </p:spTree>
    <p:extLst>
      <p:ext uri="{BB962C8B-B14F-4D97-AF65-F5344CB8AC3E}">
        <p14:creationId xmlns:p14="http://schemas.microsoft.com/office/powerpoint/2010/main" val="3857920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496" y="164592"/>
            <a:ext cx="8979408" cy="7503173"/>
          </a:xfrm>
          <a:prstGeom prst="rect">
            <a:avLst/>
          </a:prstGeom>
        </p:spPr>
      </p:pic>
      <p:sp>
        <p:nvSpPr>
          <p:cNvPr id="3" name="TextBox 2"/>
          <p:cNvSpPr txBox="1"/>
          <p:nvPr/>
        </p:nvSpPr>
        <p:spPr>
          <a:xfrm>
            <a:off x="1828800" y="7800974"/>
            <a:ext cx="10972800" cy="387798"/>
          </a:xfrm>
          <a:prstGeom prst="rect">
            <a:avLst/>
          </a:prstGeom>
          <a:noFill/>
        </p:spPr>
        <p:txBody>
          <a:bodyPr wrap="square" rtlCol="0">
            <a:spAutoFit/>
          </a:bodyPr>
          <a:lstStyle/>
          <a:p>
            <a:pPr algn="ctr"/>
            <a:r>
              <a:rPr lang="en-US" sz="1920" dirty="0">
                <a:solidFill>
                  <a:schemeClr val="bg1">
                    <a:lumMod val="65000"/>
                  </a:schemeClr>
                </a:solidFill>
                <a:latin typeface="Merriweather Light"/>
              </a:rPr>
              <a:t>Source: </a:t>
            </a:r>
            <a:r>
              <a:rPr lang="en-US" sz="1920" i="1" dirty="0">
                <a:solidFill>
                  <a:schemeClr val="bg1">
                    <a:lumMod val="65000"/>
                  </a:schemeClr>
                </a:solidFill>
                <a:latin typeface="Merriweather Light"/>
              </a:rPr>
              <a:t>The Big Book of Dashboards </a:t>
            </a:r>
            <a:r>
              <a:rPr lang="en-US" sz="1920" dirty="0">
                <a:solidFill>
                  <a:schemeClr val="bg1">
                    <a:lumMod val="65000"/>
                  </a:schemeClr>
                </a:solidFill>
                <a:latin typeface="Merriweather Light"/>
              </a:rPr>
              <a:t>(BigBookofDashboards.com)</a:t>
            </a:r>
          </a:p>
        </p:txBody>
      </p:sp>
    </p:spTree>
    <p:extLst>
      <p:ext uri="{BB962C8B-B14F-4D97-AF65-F5344CB8AC3E}">
        <p14:creationId xmlns:p14="http://schemas.microsoft.com/office/powerpoint/2010/main" val="177574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172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D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79" y="398014"/>
            <a:ext cx="12351026" cy="7710923"/>
          </a:xfrm>
          <a:prstGeom prst="rect">
            <a:avLst/>
          </a:prstGeom>
        </p:spPr>
      </p:pic>
      <p:sp>
        <p:nvSpPr>
          <p:cNvPr id="3" name="TextBox 2"/>
          <p:cNvSpPr txBox="1"/>
          <p:nvPr/>
        </p:nvSpPr>
        <p:spPr>
          <a:xfrm>
            <a:off x="1478679" y="7721139"/>
            <a:ext cx="9809764" cy="387798"/>
          </a:xfrm>
          <a:prstGeom prst="rect">
            <a:avLst/>
          </a:prstGeom>
          <a:noFill/>
        </p:spPr>
        <p:txBody>
          <a:bodyPr wrap="square" rtlCol="0">
            <a:spAutoFit/>
          </a:bodyPr>
          <a:lstStyle/>
          <a:p>
            <a:r>
              <a:rPr lang="en-US" sz="1920" dirty="0" smtClean="0">
                <a:solidFill>
                  <a:schemeClr val="bg1">
                    <a:lumMod val="65000"/>
                  </a:schemeClr>
                </a:solidFill>
                <a:latin typeface="Merriweather Light"/>
              </a:rPr>
              <a:t>Created by Jeffrey A. Shaffer | Source</a:t>
            </a:r>
            <a:r>
              <a:rPr lang="en-US" sz="1920" dirty="0">
                <a:solidFill>
                  <a:schemeClr val="bg1">
                    <a:lumMod val="65000"/>
                  </a:schemeClr>
                </a:solidFill>
                <a:latin typeface="Merriweather Light"/>
              </a:rPr>
              <a:t>: </a:t>
            </a:r>
            <a:r>
              <a:rPr lang="en-US" sz="1920" dirty="0" smtClean="0">
                <a:solidFill>
                  <a:schemeClr val="bg1">
                    <a:lumMod val="65000"/>
                  </a:schemeClr>
                </a:solidFill>
                <a:latin typeface="Merriweather Light"/>
              </a:rPr>
              <a:t>Tableau Public</a:t>
            </a:r>
            <a:endParaRPr lang="en-US" sz="1920" i="1" dirty="0">
              <a:solidFill>
                <a:schemeClr val="bg1">
                  <a:lumMod val="65000"/>
                </a:schemeClr>
              </a:solidFill>
              <a:latin typeface="Merriweather Light"/>
            </a:endParaRPr>
          </a:p>
        </p:txBody>
      </p:sp>
    </p:spTree>
    <p:extLst>
      <p:ext uri="{BB962C8B-B14F-4D97-AF65-F5344CB8AC3E}">
        <p14:creationId xmlns:p14="http://schemas.microsoft.com/office/powerpoint/2010/main" val="1481902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7651" y="511864"/>
            <a:ext cx="13040140" cy="7335079"/>
          </a:xfrm>
          <a:prstGeom prst="rect">
            <a:avLst/>
          </a:prstGeom>
        </p:spPr>
      </p:pic>
    </p:spTree>
    <p:extLst>
      <p:ext uri="{BB962C8B-B14F-4D97-AF65-F5344CB8AC3E}">
        <p14:creationId xmlns:p14="http://schemas.microsoft.com/office/powerpoint/2010/main" val="230544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rwIKe4glWc"/>
          <p:cNvPicPr>
            <a:picLocks noRot="1" noChangeAspect="1"/>
          </p:cNvPicPr>
          <p:nvPr>
            <a:videoFile r:link="rId1"/>
          </p:nvPr>
        </p:nvPicPr>
        <p:blipFill>
          <a:blip r:embed="rId4"/>
          <a:stretch>
            <a:fillRect/>
          </a:stretch>
        </p:blipFill>
        <p:spPr>
          <a:xfrm>
            <a:off x="203200" y="223044"/>
            <a:ext cx="14211300" cy="7993856"/>
          </a:xfrm>
          <a:prstGeom prst="rect">
            <a:avLst/>
          </a:prstGeom>
        </p:spPr>
      </p:pic>
    </p:spTree>
    <p:extLst>
      <p:ext uri="{BB962C8B-B14F-4D97-AF65-F5344CB8AC3E}">
        <p14:creationId xmlns:p14="http://schemas.microsoft.com/office/powerpoint/2010/main" val="3225949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7651" y="511864"/>
            <a:ext cx="13040140" cy="7335079"/>
          </a:xfrm>
          <a:prstGeom prst="rect">
            <a:avLst/>
          </a:prstGeom>
        </p:spPr>
      </p:pic>
    </p:spTree>
    <p:extLst>
      <p:ext uri="{BB962C8B-B14F-4D97-AF65-F5344CB8AC3E}">
        <p14:creationId xmlns:p14="http://schemas.microsoft.com/office/powerpoint/2010/main" val="312973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14399" y="631134"/>
            <a:ext cx="12960628" cy="7290353"/>
          </a:xfrm>
          <a:prstGeom prst="rect">
            <a:avLst/>
          </a:prstGeom>
        </p:spPr>
      </p:pic>
    </p:spTree>
    <p:extLst>
      <p:ext uri="{BB962C8B-B14F-4D97-AF65-F5344CB8AC3E}">
        <p14:creationId xmlns:p14="http://schemas.microsoft.com/office/powerpoint/2010/main" val="327954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366091"/>
            <a:ext cx="13556973" cy="7625797"/>
          </a:xfrm>
          <a:prstGeom prst="rect">
            <a:avLst/>
          </a:prstGeom>
        </p:spPr>
      </p:pic>
    </p:spTree>
    <p:extLst>
      <p:ext uri="{BB962C8B-B14F-4D97-AF65-F5344CB8AC3E}">
        <p14:creationId xmlns:p14="http://schemas.microsoft.com/office/powerpoint/2010/main" val="3563270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Template>
  <TotalTime>979</TotalTime>
  <Words>1526</Words>
  <Application>Microsoft Office PowerPoint</Application>
  <PresentationFormat>Custom</PresentationFormat>
  <Paragraphs>55</Paragraphs>
  <Slides>31</Slides>
  <Notes>30</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MS PGothic</vt:lpstr>
      <vt:lpstr>Arial</vt:lpstr>
      <vt:lpstr>BentonSans Book</vt:lpstr>
      <vt:lpstr>Calibri</vt:lpstr>
      <vt:lpstr>Gill Sans MT</vt:lpstr>
      <vt:lpstr>Merriweather Light</vt:lpstr>
      <vt:lpstr>Trebuchet MS</vt:lpstr>
      <vt:lpstr>PPT_Corporate_Template_BentonSans_16.9_c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Cat Cronk</dc:creator>
  <cp:keywords/>
  <dc:description/>
  <cp:lastModifiedBy>Jeffrey Shaffer</cp:lastModifiedBy>
  <cp:revision>122</cp:revision>
  <cp:lastPrinted>2015-11-05T23:58:20Z</cp:lastPrinted>
  <dcterms:created xsi:type="dcterms:W3CDTF">2017-05-11T09:54:05Z</dcterms:created>
  <dcterms:modified xsi:type="dcterms:W3CDTF">2017-07-01T17:43:30Z</dcterms:modified>
  <cp:category/>
</cp:coreProperties>
</file>