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4207" r:id="rId2"/>
  </p:sldMasterIdLst>
  <p:notesMasterIdLst>
    <p:notesMasterId r:id="rId27"/>
  </p:notesMasterIdLst>
  <p:handoutMasterIdLst>
    <p:handoutMasterId r:id="rId28"/>
  </p:handoutMasterIdLst>
  <p:sldIdLst>
    <p:sldId id="256" r:id="rId3"/>
    <p:sldId id="508" r:id="rId4"/>
    <p:sldId id="525" r:id="rId5"/>
    <p:sldId id="526" r:id="rId6"/>
    <p:sldId id="527" r:id="rId7"/>
    <p:sldId id="528" r:id="rId8"/>
    <p:sldId id="529" r:id="rId9"/>
    <p:sldId id="530" r:id="rId10"/>
    <p:sldId id="531" r:id="rId11"/>
    <p:sldId id="548" r:id="rId12"/>
    <p:sldId id="535" r:id="rId13"/>
    <p:sldId id="536" r:id="rId14"/>
    <p:sldId id="537" r:id="rId15"/>
    <p:sldId id="538" r:id="rId16"/>
    <p:sldId id="539" r:id="rId17"/>
    <p:sldId id="540" r:id="rId18"/>
    <p:sldId id="541" r:id="rId19"/>
    <p:sldId id="542" r:id="rId20"/>
    <p:sldId id="543" r:id="rId21"/>
    <p:sldId id="544" r:id="rId22"/>
    <p:sldId id="545" r:id="rId23"/>
    <p:sldId id="546" r:id="rId24"/>
    <p:sldId id="547" r:id="rId25"/>
    <p:sldId id="507" r:id="rId26"/>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y Cotgreave" initials="AC" lastIdx="7" clrIdx="0">
    <p:extLst>
      <p:ext uri="{19B8F6BF-5375-455C-9EA6-DF929625EA0E}">
        <p15:presenceInfo xmlns:p15="http://schemas.microsoft.com/office/powerpoint/2012/main" userId="S-1-5-21-1674886584-3431957878-314445162-94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591"/>
    <a:srgbClr val="E2E1FF"/>
    <a:srgbClr val="C1C0FF"/>
    <a:srgbClr val="FFFFFF"/>
    <a:srgbClr val="BE3600"/>
    <a:srgbClr val="000000"/>
    <a:srgbClr val="B2E4D7"/>
    <a:srgbClr val="E0E0E0"/>
    <a:srgbClr val="59879B"/>
    <a:srgbClr val="1F44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90" autoAdjust="0"/>
    <p:restoredTop sz="81206" autoAdjust="0"/>
  </p:normalViewPr>
  <p:slideViewPr>
    <p:cSldViewPr snapToGrid="0" showGuides="1">
      <p:cViewPr varScale="1">
        <p:scale>
          <a:sx n="50" d="100"/>
          <a:sy n="50" d="100"/>
        </p:scale>
        <p:origin x="462" y="60"/>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8/1/2017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8/1/2017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extLst>
      <p:ext uri="{BB962C8B-B14F-4D97-AF65-F5344CB8AC3E}">
        <p14:creationId xmlns:p14="http://schemas.microsoft.com/office/powerpoint/2010/main" val="2965945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highest level, we are trying to Attract</a:t>
            </a:r>
            <a:r>
              <a:rPr lang="en-US" baseline="0" dirty="0" smtClean="0"/>
              <a:t> the audience, Engage with the audience and deliver a Punchline.</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11</a:t>
            </a:fld>
            <a:endParaRPr lang="en-US"/>
          </a:p>
        </p:txBody>
      </p:sp>
    </p:spTree>
    <p:extLst>
      <p:ext uri="{BB962C8B-B14F-4D97-AF65-F5344CB8AC3E}">
        <p14:creationId xmlns:p14="http://schemas.microsoft.com/office/powerpoint/2010/main" val="2509813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Laws of Attraction:</a:t>
            </a:r>
          </a:p>
          <a:p>
            <a:endParaRPr lang="en-US" baseline="0" dirty="0" smtClean="0"/>
          </a:p>
          <a:p>
            <a:r>
              <a:rPr lang="en-US" baseline="0" dirty="0" smtClean="0"/>
              <a:t>Identify the theme. Who’s the audience and what’s the message? Set the tone and keep it as simple.</a:t>
            </a:r>
          </a:p>
        </p:txBody>
      </p:sp>
      <p:sp>
        <p:nvSpPr>
          <p:cNvPr id="4" name="Slide Number Placeholder 3"/>
          <p:cNvSpPr>
            <a:spLocks noGrp="1"/>
          </p:cNvSpPr>
          <p:nvPr>
            <p:ph type="sldNum" sz="quarter" idx="10"/>
          </p:nvPr>
        </p:nvSpPr>
        <p:spPr/>
        <p:txBody>
          <a:bodyPr/>
          <a:lstStyle/>
          <a:p>
            <a:fld id="{DCF2BB95-21D1-4429-94D8-3E79D5721B69}" type="slidenum">
              <a:rPr lang="en-US" smtClean="0"/>
              <a:t>12</a:t>
            </a:fld>
            <a:endParaRPr lang="en-US"/>
          </a:p>
        </p:txBody>
      </p:sp>
    </p:spTree>
    <p:extLst>
      <p:ext uri="{BB962C8B-B14F-4D97-AF65-F5344CB8AC3E}">
        <p14:creationId xmlns:p14="http://schemas.microsoft.com/office/powerpoint/2010/main" val="1535115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Rules of Engagement:</a:t>
            </a:r>
          </a:p>
          <a:p>
            <a:endParaRPr lang="en-US" dirty="0" smtClean="0"/>
          </a:p>
          <a:p>
            <a:r>
              <a:rPr lang="en-US" dirty="0" smtClean="0"/>
              <a:t>Is the </a:t>
            </a:r>
            <a:r>
              <a:rPr lang="en-US" dirty="0" err="1" smtClean="0"/>
              <a:t>viz</a:t>
            </a:r>
            <a:r>
              <a:rPr lang="en-US" dirty="0" smtClean="0"/>
              <a:t> interactive or static? For the final projects you will be creating an interactive visualization,</a:t>
            </a:r>
            <a:r>
              <a:rPr lang="en-US" baseline="0" dirty="0" smtClean="0"/>
              <a:t> but as you create visualizations in the future, keep this in mind. What is the best choice for the visualization to display the data? Pay close attention to the use of color, but also size and the use of space. Make sure the arrangement is purposeful.</a:t>
            </a:r>
          </a:p>
          <a:p>
            <a:endParaRPr lang="en-US" baseline="0" dirty="0" smtClean="0"/>
          </a:p>
          <a:p>
            <a:r>
              <a:rPr lang="en-US" baseline="0" dirty="0" smtClean="0"/>
              <a:t>Walk the audience through the story.</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13</a:t>
            </a:fld>
            <a:endParaRPr lang="en-US"/>
          </a:p>
        </p:txBody>
      </p:sp>
    </p:spTree>
    <p:extLst>
      <p:ext uri="{BB962C8B-B14F-4D97-AF65-F5344CB8AC3E}">
        <p14:creationId xmlns:p14="http://schemas.microsoft.com/office/powerpoint/2010/main" val="2228226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the purpose is clear. Step</a:t>
            </a:r>
            <a:r>
              <a:rPr lang="en-US" baseline="0" dirty="0" smtClean="0"/>
              <a:t> back from your visualization and ask yourself, so what? What is the user supposed to take from your visualization? What purpose did it server? Is that clear? Place your conclusions strategically and don’t be afraid to lead with the punchline. We want to make a lasting impression, but let’s try to do that in a good way.</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14</a:t>
            </a:fld>
            <a:endParaRPr lang="en-US"/>
          </a:p>
        </p:txBody>
      </p:sp>
    </p:spTree>
    <p:extLst>
      <p:ext uri="{BB962C8B-B14F-4D97-AF65-F5344CB8AC3E}">
        <p14:creationId xmlns:p14="http://schemas.microsoft.com/office/powerpoint/2010/main" val="1833406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Andrew Stanton, Director at Pixar, has a great TED talk “The Clues to a Great Story”. He says, “Don’t give them 4, give them 2+2”.</a:t>
            </a:r>
          </a:p>
        </p:txBody>
      </p:sp>
      <p:sp>
        <p:nvSpPr>
          <p:cNvPr id="4" name="Slide Number Placeholder 3"/>
          <p:cNvSpPr>
            <a:spLocks noGrp="1"/>
          </p:cNvSpPr>
          <p:nvPr>
            <p:ph type="sldNum" sz="quarter" idx="10"/>
          </p:nvPr>
        </p:nvSpPr>
        <p:spPr/>
        <p:txBody>
          <a:bodyPr/>
          <a:lstStyle/>
          <a:p>
            <a:fld id="{DCF2BB95-21D1-4429-94D8-3E79D5721B69}" type="slidenum">
              <a:rPr lang="en-US" smtClean="0"/>
              <a:t>15</a:t>
            </a:fld>
            <a:endParaRPr lang="en-US"/>
          </a:p>
        </p:txBody>
      </p:sp>
    </p:spTree>
    <p:extLst>
      <p:ext uri="{BB962C8B-B14F-4D97-AF65-F5344CB8AC3E}">
        <p14:creationId xmlns:p14="http://schemas.microsoft.com/office/powerpoint/2010/main" val="1866101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 one</a:t>
            </a:r>
            <a:r>
              <a:rPr lang="en-US" baseline="0" dirty="0" smtClean="0"/>
              <a:t> of Pixar’s tremendously successful movies, </a:t>
            </a:r>
            <a:r>
              <a:rPr lang="en-US" i="1" baseline="0" dirty="0" smtClean="0"/>
              <a:t>Finding Nemo</a:t>
            </a:r>
            <a:r>
              <a:rPr lang="en-US" i="0" baseline="0" dirty="0" smtClean="0"/>
              <a:t>, we see exactly that. The punchline is in the title of the movie. It’s about, “Finding Nemo”. But the movie doesn’t simply show Nemo lost and then found. Instead, it’s about the long journey it takes to find Nemo.</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16</a:t>
            </a:fld>
            <a:endParaRPr lang="en-US"/>
          </a:p>
        </p:txBody>
      </p:sp>
    </p:spTree>
    <p:extLst>
      <p:ext uri="{BB962C8B-B14F-4D97-AF65-F5344CB8AC3E}">
        <p14:creationId xmlns:p14="http://schemas.microsoft.com/office/powerpoint/2010/main" val="280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Module 7, we watch Hans </a:t>
            </a:r>
            <a:r>
              <a:rPr lang="en-US" dirty="0" err="1" smtClean="0"/>
              <a:t>Rolsing’s</a:t>
            </a:r>
            <a:r>
              <a:rPr lang="en-US" dirty="0" smtClean="0"/>
              <a:t> TED talk and we built his </a:t>
            </a:r>
            <a:r>
              <a:rPr lang="en-US" dirty="0" err="1" smtClean="0"/>
              <a:t>Gapminder</a:t>
            </a:r>
            <a:r>
              <a:rPr lang="en-US" dirty="0" smtClean="0"/>
              <a:t> </a:t>
            </a:r>
            <a:r>
              <a:rPr lang="en-US" dirty="0" err="1" smtClean="0"/>
              <a:t>viz</a:t>
            </a:r>
            <a:r>
              <a:rPr lang="en-US" dirty="0" smtClean="0"/>
              <a:t> in Tableau. Let’s breakdown this amazing</a:t>
            </a:r>
            <a:r>
              <a:rPr lang="en-US" baseline="0" dirty="0" smtClean="0"/>
              <a:t> talk.</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17</a:t>
            </a:fld>
            <a:endParaRPr lang="en-US"/>
          </a:p>
        </p:txBody>
      </p:sp>
    </p:spTree>
    <p:extLst>
      <p:ext uri="{BB962C8B-B14F-4D97-AF65-F5344CB8AC3E}">
        <p14:creationId xmlns:p14="http://schemas.microsoft.com/office/powerpoint/2010/main" val="465667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doubt that Hans Rosling attracts attention right from the beginning. He talks about the</a:t>
            </a:r>
            <a:r>
              <a:rPr lang="en-US" baseline="0" dirty="0" smtClean="0"/>
              <a:t> students and professors being on par with the chimpanzees and debunks third world myths. He explains that it’s not ignorance, but rather preconceived notions and brings data to the rescue.</a:t>
            </a:r>
          </a:p>
          <a:p>
            <a:endParaRPr lang="en-US" baseline="0" dirty="0" smtClean="0"/>
          </a:p>
          <a:p>
            <a:r>
              <a:rPr lang="en-US" baseline="0" dirty="0" smtClean="0"/>
              <a:t>He Engages the audience by using animations of the countries and walks us through the journey offering real-time commentary as the chart is animating, and he highlights important aspects of the data that people can relate to.</a:t>
            </a:r>
          </a:p>
          <a:p>
            <a:endParaRPr lang="en-US" baseline="0" dirty="0" smtClean="0"/>
          </a:p>
          <a:p>
            <a:r>
              <a:rPr lang="en-US" baseline="0" dirty="0" smtClean="0"/>
              <a:t>He states his punchline early, “I realized there was really a need to communicate the data.” And he continues to reference throughout his talk and wraps up the talk, discussing the importance and need for more open data and promoting a fact-based view of the world.</a:t>
            </a:r>
          </a:p>
          <a:p>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18</a:t>
            </a:fld>
            <a:endParaRPr lang="en-US"/>
          </a:p>
        </p:txBody>
      </p:sp>
    </p:spTree>
    <p:extLst>
      <p:ext uri="{BB962C8B-B14F-4D97-AF65-F5344CB8AC3E}">
        <p14:creationId xmlns:p14="http://schemas.microsoft.com/office/powerpoint/2010/main" val="3646083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Stephen Few said,</a:t>
            </a:r>
            <a:r>
              <a:rPr lang="en-US" baseline="0" dirty="0" smtClean="0"/>
              <a:t> “Numbers have an important story to tell. They rely on you to give them a clear and convincing voice.”</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19</a:t>
            </a:fld>
            <a:endParaRPr lang="en-US"/>
          </a:p>
        </p:txBody>
      </p:sp>
    </p:spTree>
    <p:extLst>
      <p:ext uri="{BB962C8B-B14F-4D97-AF65-F5344CB8AC3E}">
        <p14:creationId xmlns:p14="http://schemas.microsoft.com/office/powerpoint/2010/main" val="968571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go back and look at the wireless example from</a:t>
            </a:r>
            <a:r>
              <a:rPr lang="en-US" baseline="0" dirty="0" smtClean="0"/>
              <a:t> The Wall Street Journal.</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20</a:t>
            </a:fld>
            <a:endParaRPr lang="en-US"/>
          </a:p>
        </p:txBody>
      </p:sp>
    </p:spTree>
    <p:extLst>
      <p:ext uri="{BB962C8B-B14F-4D97-AF65-F5344CB8AC3E}">
        <p14:creationId xmlns:p14="http://schemas.microsoft.com/office/powerpoint/2010/main" val="90622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prepare for the final projects, consider</a:t>
            </a:r>
            <a:r>
              <a:rPr lang="en-US" baseline="0" dirty="0" smtClean="0"/>
              <a:t> these points in your visualizations and presentations.</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3</a:t>
            </a:fld>
            <a:endParaRPr lang="en-US"/>
          </a:p>
        </p:txBody>
      </p:sp>
    </p:spTree>
    <p:extLst>
      <p:ext uri="{BB962C8B-B14F-4D97-AF65-F5344CB8AC3E}">
        <p14:creationId xmlns:p14="http://schemas.microsoft.com/office/powerpoint/2010/main" val="1184244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the data in a table. We can see that the dollars go from $20 to $135, while the gigabyte plan goes from 1 gigabyte to 40 gigabytes. We can also calculate the average price per gigabyte.</a:t>
            </a:r>
          </a:p>
        </p:txBody>
      </p:sp>
      <p:sp>
        <p:nvSpPr>
          <p:cNvPr id="4" name="Slide Number Placeholder 3"/>
          <p:cNvSpPr>
            <a:spLocks noGrp="1"/>
          </p:cNvSpPr>
          <p:nvPr>
            <p:ph type="sldNum" sz="quarter" idx="10"/>
          </p:nvPr>
        </p:nvSpPr>
        <p:spPr/>
        <p:txBody>
          <a:bodyPr/>
          <a:lstStyle/>
          <a:p>
            <a:fld id="{DCF2BB95-21D1-4429-94D8-3E79D5721B69}" type="slidenum">
              <a:rPr lang="en-US" smtClean="0"/>
              <a:t>21</a:t>
            </a:fld>
            <a:endParaRPr lang="en-US"/>
          </a:p>
        </p:txBody>
      </p:sp>
    </p:spTree>
    <p:extLst>
      <p:ext uri="{BB962C8B-B14F-4D97-AF65-F5344CB8AC3E}">
        <p14:creationId xmlns:p14="http://schemas.microsoft.com/office/powerpoint/2010/main" val="1109878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redesign done by Angie Chen, a student at the University of Cincinnati. Angie has</a:t>
            </a:r>
            <a:r>
              <a:rPr lang="en-US" baseline="0" dirty="0" smtClean="0"/>
              <a:t> color coded the three carriers, keeping color consistent throughout all of the charts. The chart on the top left shows the pricing trend of the plans as the data allowance goes up. We can see that AT&amp;T and Verizon have a similar trend, but Sprint has a clear distinction. When calculating the average price per gigabyte, Sprint also comes in the lowest. In the bottom left corner, the dots show the price of each plan at the various levels of gigabytes. This makes it easy for a bargain hunter to pick the lowest dot at whatever data plan level they would like to see. At 30 gigabytes, a user might choose AT&amp;T, but at most other levels they would be best with Sprint. The bottom right hand chart calculates the plans based on average consumption for users.</a:t>
            </a:r>
          </a:p>
          <a:p>
            <a:endParaRPr lang="en-US" baseline="0" dirty="0" smtClean="0"/>
          </a:p>
          <a:p>
            <a:r>
              <a:rPr lang="en-US" baseline="0" dirty="0" smtClean="0"/>
              <a:t>Notice the dashboard title, the chart titles and subtitles throughout. Angie could take this a step further and give you the punchline.</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22</a:t>
            </a:fld>
            <a:endParaRPr lang="en-US"/>
          </a:p>
        </p:txBody>
      </p:sp>
    </p:spTree>
    <p:extLst>
      <p:ext uri="{BB962C8B-B14F-4D97-AF65-F5344CB8AC3E}">
        <p14:creationId xmlns:p14="http://schemas.microsoft.com/office/powerpoint/2010/main" val="3519557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version, she sets up the question</a:t>
            </a:r>
            <a:r>
              <a:rPr lang="en-US" baseline="0" dirty="0" smtClean="0"/>
              <a:t> and </a:t>
            </a:r>
            <a:r>
              <a:rPr lang="en-US" dirty="0" smtClean="0"/>
              <a:t>then answers it. And by</a:t>
            </a:r>
            <a:r>
              <a:rPr lang="en-US" baseline="0" dirty="0" smtClean="0"/>
              <a:t> highlighting the carrier, it’s easy to see where Sprint lines up versus the other carriers and why it’s the best choice for the cheapest plan.</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23</a:t>
            </a:fld>
            <a:endParaRPr lang="en-US"/>
          </a:p>
        </p:txBody>
      </p:sp>
    </p:spTree>
    <p:extLst>
      <p:ext uri="{BB962C8B-B14F-4D97-AF65-F5344CB8AC3E}">
        <p14:creationId xmlns:p14="http://schemas.microsoft.com/office/powerpoint/2010/main" val="315885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create your final projects, please keep these concepts in mind. Consider the audience and the message</a:t>
            </a:r>
            <a:r>
              <a:rPr lang="en-US" baseline="0" dirty="0" smtClean="0"/>
              <a:t> and how that is communicated in both the visualizations and the presentations.</a:t>
            </a:r>
            <a:endParaRPr lang="en-US" dirty="0"/>
          </a:p>
        </p:txBody>
      </p:sp>
    </p:spTree>
    <p:extLst>
      <p:ext uri="{BB962C8B-B14F-4D97-AF65-F5344CB8AC3E}">
        <p14:creationId xmlns:p14="http://schemas.microsoft.com/office/powerpoint/2010/main" val="3184852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started this</a:t>
            </a:r>
            <a:r>
              <a:rPr lang="en-US" baseline="0" dirty="0" smtClean="0"/>
              <a:t> class we talked about the world being filled with data. We process huge amounts of data, but in a recent survey, they found that we throw away most of the information without reading it. So there is a finite amount of data that someone will consume and we are competing to attention with our visualizations.</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4</a:t>
            </a:fld>
            <a:endParaRPr lang="en-US"/>
          </a:p>
        </p:txBody>
      </p:sp>
    </p:spTree>
    <p:extLst>
      <p:ext uri="{BB962C8B-B14F-4D97-AF65-F5344CB8AC3E}">
        <p14:creationId xmlns:p14="http://schemas.microsoft.com/office/powerpoint/2010/main" val="226705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looks at this example from the Wall Street Journal. They are attempting to compare the costs and GB usage for the top three wireless carriers. Unfortunately this is very difficult to process. Readers will likely give up on this quickly and there’s a risk of coming away with the wrong conclusions. The y-axis</a:t>
            </a:r>
            <a:r>
              <a:rPr lang="en-US" baseline="0" dirty="0" smtClean="0"/>
              <a:t> labels are not aligned with the bars and the distance between 1 and 2 GB seems to be the same as the distance between 30 and 40 GB. What’s the best deal for a consumer?  Can you tell? </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5</a:t>
            </a:fld>
            <a:endParaRPr lang="en-US"/>
          </a:p>
        </p:txBody>
      </p:sp>
    </p:spTree>
    <p:extLst>
      <p:ext uri="{BB962C8B-B14F-4D97-AF65-F5344CB8AC3E}">
        <p14:creationId xmlns:p14="http://schemas.microsoft.com/office/powerpoint/2010/main" val="576851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Edward Tufte said, there’s no such thing as information overload. There is only bad design. We’ll come back to the wireless example and see if we can redesign</a:t>
            </a:r>
            <a:r>
              <a:rPr lang="en-US" baseline="0" dirty="0" smtClean="0"/>
              <a:t> it to tell a better story.</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6</a:t>
            </a:fld>
            <a:endParaRPr lang="en-US"/>
          </a:p>
        </p:txBody>
      </p:sp>
    </p:spTree>
    <p:extLst>
      <p:ext uri="{BB962C8B-B14F-4D97-AF65-F5344CB8AC3E}">
        <p14:creationId xmlns:p14="http://schemas.microsoft.com/office/powerpoint/2010/main" val="1793664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let’s talk about Storytelling. In this course you were introduced to Cole </a:t>
            </a:r>
            <a:r>
              <a:rPr lang="en-US" baseline="0" dirty="0" err="1" smtClean="0"/>
              <a:t>Nussbaumer</a:t>
            </a:r>
            <a:r>
              <a:rPr lang="en-US" baseline="0" dirty="0" smtClean="0"/>
              <a:t> who wrote </a:t>
            </a:r>
            <a:r>
              <a:rPr lang="en-US" i="1" baseline="0" dirty="0" smtClean="0"/>
              <a:t>Storytelling with Data</a:t>
            </a:r>
            <a:r>
              <a:rPr lang="en-US" i="0" baseline="0" dirty="0" smtClean="0"/>
              <a:t>. I would encourage you to check out her book and her website, storytellingwithdata.com. But why is storytelling important?</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7</a:t>
            </a:fld>
            <a:endParaRPr lang="en-US"/>
          </a:p>
        </p:txBody>
      </p:sp>
    </p:spTree>
    <p:extLst>
      <p:ext uri="{BB962C8B-B14F-4D97-AF65-F5344CB8AC3E}">
        <p14:creationId xmlns:p14="http://schemas.microsoft.com/office/powerpoint/2010/main" val="75998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often hear</a:t>
            </a:r>
            <a:r>
              <a:rPr lang="en-US" baseline="0" dirty="0" smtClean="0"/>
              <a:t> about the left brain and right brain, a mental separation between a “math brain” and a “creative brain”. But it’s more complicated than that.</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8</a:t>
            </a:fld>
            <a:endParaRPr lang="en-US"/>
          </a:p>
        </p:txBody>
      </p:sp>
    </p:spTree>
    <p:extLst>
      <p:ext uri="{BB962C8B-B14F-4D97-AF65-F5344CB8AC3E}">
        <p14:creationId xmlns:p14="http://schemas.microsoft.com/office/powerpoint/2010/main" val="1733914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have been scientific studies that have shown that storytelling</a:t>
            </a:r>
            <a:r>
              <a:rPr lang="en-US" baseline="0" dirty="0" smtClean="0"/>
              <a:t> affects the brain. A story activates parts of the brain that allow the listener to turn the story into their own ideas and experience.  Listeners will experience similar brain activity as others and the speaker. In addition, the brain releases dopamine when experiences an emotionally charged event, making it easier to remember and with greater accuracy. And finally, when processing facts, the brain is activated in two primary areas, but when engaged in a well-told story there are many more areas of the brain activated.</a:t>
            </a:r>
            <a:endParaRPr lang="en-US" dirty="0"/>
          </a:p>
        </p:txBody>
      </p:sp>
      <p:sp>
        <p:nvSpPr>
          <p:cNvPr id="4" name="Slide Number Placeholder 3"/>
          <p:cNvSpPr>
            <a:spLocks noGrp="1"/>
          </p:cNvSpPr>
          <p:nvPr>
            <p:ph type="sldNum" sz="quarter" idx="10"/>
          </p:nvPr>
        </p:nvSpPr>
        <p:spPr/>
        <p:txBody>
          <a:bodyPr/>
          <a:lstStyle/>
          <a:p>
            <a:fld id="{DCF2BB95-21D1-4429-94D8-3E79D5721B69}" type="slidenum">
              <a:rPr lang="en-US" smtClean="0"/>
              <a:t>9</a:t>
            </a:fld>
            <a:endParaRPr lang="en-US"/>
          </a:p>
        </p:txBody>
      </p:sp>
    </p:spTree>
    <p:extLst>
      <p:ext uri="{BB962C8B-B14F-4D97-AF65-F5344CB8AC3E}">
        <p14:creationId xmlns:p14="http://schemas.microsoft.com/office/powerpoint/2010/main" val="3204768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elements</a:t>
            </a:r>
            <a:r>
              <a:rPr lang="en-US" baseline="0" dirty="0" smtClean="0"/>
              <a:t> of storytelling.</a:t>
            </a:r>
            <a:endParaRPr lang="en-US" dirty="0"/>
          </a:p>
        </p:txBody>
      </p:sp>
    </p:spTree>
    <p:extLst>
      <p:ext uri="{BB962C8B-B14F-4D97-AF65-F5344CB8AC3E}">
        <p14:creationId xmlns:p14="http://schemas.microsoft.com/office/powerpoint/2010/main" val="2734296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Tree>
    <p:extLst>
      <p:ext uri="{BB962C8B-B14F-4D97-AF65-F5344CB8AC3E}">
        <p14:creationId xmlns:p14="http://schemas.microsoft.com/office/powerpoint/2010/main" val="4110817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rmat Blank S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39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6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3275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346836"/>
            <a:ext cx="1243584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7A5A3-3104-47FA-8711-B264DD835C83}" type="datetimeFigureOut">
              <a:rPr lang="en-US" smtClean="0">
                <a:solidFill>
                  <a:prstClr val="black">
                    <a:tint val="75000"/>
                  </a:prstClr>
                </a:solidFill>
              </a:rPr>
              <a:pPr/>
              <a:t>8/1/2017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DE6BF65-5B03-405A-A475-A9522EE86E7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558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a:xfrm>
            <a:off x="731520" y="1920240"/>
            <a:ext cx="13167360" cy="543115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44876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0652868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155458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546907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a:prstGeom prst="rect">
            <a:avLst/>
          </a:prstGeo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3888550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23901229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Format Blank S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5333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1676892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428701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Final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3385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0097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2788" y="601314"/>
            <a:ext cx="13244512" cy="55399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1941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2788" y="601314"/>
            <a:ext cx="13244512" cy="553998"/>
          </a:xfrm>
        </p:spPr>
        <p:txBody>
          <a:bodyPr/>
          <a:lstStyle/>
          <a:p>
            <a:r>
              <a:rPr lang="en-US"/>
              <a:t>Click to edit Master title style</a:t>
            </a:r>
          </a:p>
        </p:txBody>
      </p:sp>
    </p:spTree>
    <p:extLst>
      <p:ext uri="{BB962C8B-B14F-4D97-AF65-F5344CB8AC3E}">
        <p14:creationId xmlns:p14="http://schemas.microsoft.com/office/powerpoint/2010/main" val="37374681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31520" y="182880"/>
            <a:ext cx="10607040" cy="553998"/>
          </a:xfrm>
        </p:spPr>
        <p:txBody>
          <a:bodyPr/>
          <a:lstStyle/>
          <a:p>
            <a:r>
              <a:rPr lang="en-US"/>
              <a:t>Click to edit Master title style</a:t>
            </a:r>
          </a:p>
        </p:txBody>
      </p:sp>
      <p:sp>
        <p:nvSpPr>
          <p:cNvPr id="3" name="Table Placeholder 2"/>
          <p:cNvSpPr>
            <a:spLocks noGrp="1"/>
          </p:cNvSpPr>
          <p:nvPr>
            <p:ph type="tbl" idx="1"/>
          </p:nvPr>
        </p:nvSpPr>
        <p:spPr>
          <a:xfrm>
            <a:off x="731520" y="1920240"/>
            <a:ext cx="13167360" cy="5431156"/>
          </a:xfrm>
        </p:spPr>
        <p:txBody>
          <a:bodyPr/>
          <a:lstStyle/>
          <a:p>
            <a:endParaRPr lang="en-US" dirty="0"/>
          </a:p>
        </p:txBody>
      </p:sp>
      <p:sp>
        <p:nvSpPr>
          <p:cNvPr id="4" name="Date Placeholder 3"/>
          <p:cNvSpPr>
            <a:spLocks noGrp="1"/>
          </p:cNvSpPr>
          <p:nvPr>
            <p:ph type="dt" sz="half" idx="10"/>
          </p:nvPr>
        </p:nvSpPr>
        <p:spPr>
          <a:xfrm>
            <a:off x="731520" y="7494270"/>
            <a:ext cx="3413760" cy="571500"/>
          </a:xfrm>
          <a:prstGeom prst="rect">
            <a:avLst/>
          </a:prstGeom>
        </p:spPr>
        <p:txBody>
          <a:bodyPr/>
          <a:lstStyle>
            <a:lvl1pPr>
              <a:defRPr/>
            </a:lvl1pPr>
          </a:lstStyle>
          <a:p>
            <a:endParaRPr lang="en-US" dirty="0"/>
          </a:p>
        </p:txBody>
      </p:sp>
      <p:sp>
        <p:nvSpPr>
          <p:cNvPr id="5" name="Footer Placeholder 4"/>
          <p:cNvSpPr>
            <a:spLocks noGrp="1"/>
          </p:cNvSpPr>
          <p:nvPr>
            <p:ph type="ftr" sz="quarter" idx="11"/>
          </p:nvPr>
        </p:nvSpPr>
        <p:spPr>
          <a:xfrm>
            <a:off x="4998720" y="7494270"/>
            <a:ext cx="4632960" cy="571500"/>
          </a:xfrm>
          <a:prstGeom prst="rect">
            <a:avLst/>
          </a:prstGeom>
        </p:spPr>
        <p:txBody>
          <a:bodyPr/>
          <a:lstStyle>
            <a:lvl1pPr>
              <a:defRPr/>
            </a:lvl1pPr>
          </a:lstStyle>
          <a:p>
            <a:endParaRPr lang="en-US" dirty="0"/>
          </a:p>
          <a:p>
            <a:endParaRPr lang="en-US" dirty="0"/>
          </a:p>
          <a:p>
            <a:r>
              <a:rPr lang="en-US" dirty="0"/>
              <a:t>©  LÛCRUM Incorporated</a:t>
            </a:r>
          </a:p>
        </p:txBody>
      </p:sp>
      <p:sp>
        <p:nvSpPr>
          <p:cNvPr id="6" name="Slide Number Placeholder 5"/>
          <p:cNvSpPr>
            <a:spLocks noGrp="1"/>
          </p:cNvSpPr>
          <p:nvPr>
            <p:ph type="sldNum" sz="quarter" idx="12"/>
          </p:nvPr>
        </p:nvSpPr>
        <p:spPr>
          <a:xfrm>
            <a:off x="10485120" y="7494270"/>
            <a:ext cx="3413760" cy="571500"/>
          </a:xfrm>
          <a:prstGeom prst="rect">
            <a:avLst/>
          </a:prstGeom>
        </p:spPr>
        <p:txBody>
          <a:bodyPr/>
          <a:lstStyle>
            <a:lvl1pPr>
              <a:defRPr/>
            </a:lvl1pPr>
          </a:lstStyle>
          <a:p>
            <a:endParaRPr lang="en-US" dirty="0"/>
          </a:p>
          <a:p>
            <a:fld id="{BF6CA94B-6FDD-E242-8A7A-64FD4ADCE4C5}" type="slidenum">
              <a:rPr lang="en-US"/>
              <a:pPr/>
              <a:t>‹#›</a:t>
            </a:fld>
            <a:endParaRPr lang="en-US" dirty="0"/>
          </a:p>
        </p:txBody>
      </p:sp>
    </p:spTree>
    <p:extLst>
      <p:ext uri="{BB962C8B-B14F-4D97-AF65-F5344CB8AC3E}">
        <p14:creationId xmlns:p14="http://schemas.microsoft.com/office/powerpoint/2010/main" val="11542457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097280" y="182880"/>
            <a:ext cx="12192000" cy="685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87951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19743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98154" y="2146145"/>
            <a:ext cx="10033475" cy="2517871"/>
          </a:xfrm>
        </p:spPr>
        <p:txBody>
          <a:bodyPr anchor="b">
            <a:noAutofit/>
          </a:bodyPr>
          <a:lstStyle>
            <a:lvl1pPr algn="ctr">
              <a:defRPr sz="5400" cap="all" baseline="0">
                <a:solidFill>
                  <a:schemeClr val="tx2"/>
                </a:solidFill>
                <a:latin typeface="BentonSans Book"/>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215888" y="4747536"/>
            <a:ext cx="8198008" cy="1303484"/>
          </a:xfrm>
        </p:spPr>
        <p:txBody>
          <a:bodyPr>
            <a:normAutofit/>
          </a:bodyPr>
          <a:lstStyle>
            <a:lvl1pPr marL="0" indent="0" algn="ctr">
              <a:lnSpc>
                <a:spcPct val="112000"/>
              </a:lnSpc>
              <a:spcBef>
                <a:spcPts val="0"/>
              </a:spcBef>
              <a:spcAft>
                <a:spcPts val="0"/>
              </a:spcAft>
              <a:buNone/>
              <a:defRPr sz="2760">
                <a:latin typeface="Merriweather Light"/>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dirty="0" smtClean="0"/>
              <a:t>Click to edit Master subtitle style</a:t>
            </a:r>
            <a:endParaRPr lang="en-US" dirty="0"/>
          </a:p>
        </p:txBody>
      </p:sp>
      <p:grpSp>
        <p:nvGrpSpPr>
          <p:cNvPr id="7" name="Group 6"/>
          <p:cNvGrpSpPr/>
          <p:nvPr/>
        </p:nvGrpSpPr>
        <p:grpSpPr>
          <a:xfrm>
            <a:off x="903430" y="893364"/>
            <a:ext cx="12808940" cy="6419605"/>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992424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8031" y="1561633"/>
            <a:ext cx="11535565" cy="3423284"/>
          </a:xfrm>
        </p:spPr>
        <p:txBody>
          <a:bodyPr anchor="b">
            <a:normAutofit/>
          </a:bodyPr>
          <a:lstStyle>
            <a:lvl1pPr algn="r">
              <a:defRPr sz="6600" cap="all" baseline="0">
                <a:solidFill>
                  <a:schemeClr val="tx2"/>
                </a:solidFill>
                <a:latin typeface="BentonSans Book"/>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18031" y="5059594"/>
            <a:ext cx="11535565" cy="1371989"/>
          </a:xfrm>
        </p:spPr>
        <p:txBody>
          <a:bodyPr/>
          <a:lstStyle>
            <a:lvl1pPr marL="0" indent="0" algn="r">
              <a:lnSpc>
                <a:spcPct val="112000"/>
              </a:lnSpc>
              <a:spcBef>
                <a:spcPts val="0"/>
              </a:spcBef>
              <a:spcAft>
                <a:spcPts val="0"/>
              </a:spcAft>
              <a:buNone/>
              <a:defRPr sz="2880">
                <a:solidFill>
                  <a:schemeClr val="tx2"/>
                </a:solidFill>
                <a:latin typeface="Merriweather Light"/>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dirty="0" smtClean="0"/>
              <a:t>Edit Master text styles</a:t>
            </a:r>
          </a:p>
        </p:txBody>
      </p:sp>
      <p:sp>
        <p:nvSpPr>
          <p:cNvPr id="7" name="Freeform 6" title="Crop Mark"/>
          <p:cNvSpPr/>
          <p:nvPr/>
        </p:nvSpPr>
        <p:spPr bwMode="auto">
          <a:xfrm>
            <a:off x="9782355" y="2022782"/>
            <a:ext cx="3930016" cy="529018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lumMod val="65000"/>
              <a:lumOff val="35000"/>
            </a:schemeClr>
          </a:solidFill>
          <a:ln w="0">
            <a:noFill/>
            <a:prstDash val="solid"/>
            <a:round/>
            <a:headEnd/>
            <a:tailEnd/>
          </a:ln>
        </p:spPr>
      </p:sp>
    </p:spTree>
    <p:extLst>
      <p:ext uri="{BB962C8B-B14F-4D97-AF65-F5344CB8AC3E}">
        <p14:creationId xmlns:p14="http://schemas.microsoft.com/office/powerpoint/2010/main" val="30996901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1056507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225430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47655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theme" Target="../theme/theme2.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2.png"/>
          <p:cNvPicPr>
            <a:picLocks noChangeAspect="1"/>
          </p:cNvPicPr>
          <p:nvPr/>
        </p:nvPicPr>
        <p:blipFill rotWithShape="1">
          <a:blip r:embed="rId37" cstate="email">
            <a:extLst>
              <a:ext uri="{28A0092B-C50C-407E-A947-70E740481C1C}">
                <a14:useLocalDpi xmlns:a14="http://schemas.microsoft.com/office/drawing/2010/main" val="0"/>
              </a:ext>
            </a:extLst>
          </a:blip>
          <a:srcRect b="18483"/>
          <a:stretch/>
        </p:blipFill>
        <p:spPr>
          <a:xfrm flipH="1">
            <a:off x="0" y="6932613"/>
            <a:ext cx="14630400" cy="1296987"/>
          </a:xfrm>
          <a:prstGeom prst="rect">
            <a:avLst/>
          </a:prstGeom>
        </p:spPr>
      </p:pic>
      <p:pic>
        <p:nvPicPr>
          <p:cNvPr id="1027" name="Picture 7" descr="tableau_white.eps"/>
          <p:cNvPicPr>
            <a:picLocks noChangeAspect="1"/>
          </p:cNvPicPr>
          <p:nvPr/>
        </p:nvPicPr>
        <p:blipFill>
          <a:blip r:embed="rId38" cstate="email">
            <a:extLst>
              <a:ext uri="{28A0092B-C50C-407E-A947-70E740481C1C}">
                <a14:useLocalDpi xmlns:a14="http://schemas.microsoft.com/office/drawing/2010/main" val="0"/>
              </a:ext>
            </a:extLst>
          </a:blip>
          <a:srcRect/>
          <a:stretch>
            <a:fillRect/>
          </a:stretch>
        </p:blipFill>
        <p:spPr bwMode="auto">
          <a:xfrm>
            <a:off x="12669838" y="7724775"/>
            <a:ext cx="1727200" cy="360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712788" y="601314"/>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50" r:id="rId4"/>
    <p:sldLayoutId id="2147484152"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9" r:id="rId17"/>
    <p:sldLayoutId id="2147484154" r:id="rId18"/>
    <p:sldLayoutId id="2147484153" r:id="rId19"/>
    <p:sldLayoutId id="2147484162" r:id="rId20"/>
    <p:sldLayoutId id="2147484163" r:id="rId21"/>
    <p:sldLayoutId id="2147484176" r:id="rId22"/>
    <p:sldLayoutId id="2147484192" r:id="rId23"/>
    <p:sldLayoutId id="2147484193" r:id="rId24"/>
    <p:sldLayoutId id="2147484194" r:id="rId25"/>
    <p:sldLayoutId id="2147484196" r:id="rId26"/>
    <p:sldLayoutId id="2147484197" r:id="rId27"/>
    <p:sldLayoutId id="2147484199" r:id="rId28"/>
    <p:sldLayoutId id="2147484200" r:id="rId29"/>
    <p:sldLayoutId id="2147484201" r:id="rId30"/>
    <p:sldLayoutId id="2147484189" r:id="rId31"/>
    <p:sldLayoutId id="2147484202" r:id="rId32"/>
    <p:sldLayoutId id="2147484203" r:id="rId33"/>
    <p:sldLayoutId id="2147484204" r:id="rId34"/>
    <p:sldLayoutId id="2147484206" r:id="rId3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620942"/>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effreyShaff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0.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5.xml"/><Relationship Id="rId1" Type="http://schemas.openxmlformats.org/officeDocument/2006/relationships/slideLayout" Target="../slideLayouts/slideLayout39.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jbkSRLYSojo&amp;t=60s" TargetMode="External"/><Relationship Id="rId2" Type="http://schemas.openxmlformats.org/officeDocument/2006/relationships/notesSlide" Target="../notesSlides/notesSlide16.xml"/><Relationship Id="rId1" Type="http://schemas.openxmlformats.org/officeDocument/2006/relationships/slideLayout" Target="../slideLayouts/slideLayout39.x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39.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9.xml"/><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1.xml"/><Relationship Id="rId1" Type="http://schemas.openxmlformats.org/officeDocument/2006/relationships/slideLayout" Target="../slideLayouts/slideLayout39.xml"/><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22.xml"/><Relationship Id="rId1" Type="http://schemas.openxmlformats.org/officeDocument/2006/relationships/slideLayout" Target="../slideLayouts/slideLayout39.xml"/><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39.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9.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254823" y="2381445"/>
            <a:ext cx="10527147" cy="677108"/>
          </a:xfrm>
          <a:prstGeom prst="rect">
            <a:avLst/>
          </a:prstGeom>
        </p:spPr>
        <p:txBody>
          <a:bodyPr/>
          <a:lstStyle/>
          <a:p>
            <a:pPr algn="ctr" defTabSz="1306221" fontAlgn="auto">
              <a:spcAft>
                <a:spcPts val="0"/>
              </a:spcAft>
              <a:buFont typeface="Arial" panose="020B0604020202020204" pitchFamily="34" charset="0"/>
              <a:buNone/>
              <a:defRPr/>
            </a:pPr>
            <a:r>
              <a:rPr lang="en-US" sz="5500" dirty="0" smtClean="0">
                <a:ea typeface="+mn-ea"/>
              </a:rPr>
              <a:t>Owning Your Data Story</a:t>
            </a:r>
            <a:endParaRPr lang="en-US" sz="2400" dirty="0">
              <a:latin typeface="Merriweather Light"/>
              <a:ea typeface="+mn-ea"/>
              <a:cs typeface="Merriweather Light"/>
            </a:endParaRPr>
          </a:p>
        </p:txBody>
      </p:sp>
      <p:sp>
        <p:nvSpPr>
          <p:cNvPr id="2" name="Rectangle 1"/>
          <p:cNvSpPr/>
          <p:nvPr/>
        </p:nvSpPr>
        <p:spPr>
          <a:xfrm>
            <a:off x="2438397" y="4415275"/>
            <a:ext cx="10160001" cy="3410164"/>
          </a:xfrm>
          <a:prstGeom prst="rect">
            <a:avLst/>
          </a:prstGeom>
        </p:spPr>
        <p:txBody>
          <a:bodyPr wrap="square">
            <a:spAutoFit/>
          </a:bodyPr>
          <a:lstStyle/>
          <a:p>
            <a:pPr algn="ctr" defTabSz="1306221" fontAlgn="auto">
              <a:lnSpc>
                <a:spcPct val="110000"/>
              </a:lnSpc>
              <a:spcBef>
                <a:spcPts val="1776"/>
              </a:spcBef>
              <a:spcAft>
                <a:spcPts val="0"/>
              </a:spcAft>
              <a:defRPr/>
            </a:pPr>
            <a:r>
              <a:rPr lang="en-US" sz="2800" dirty="0">
                <a:latin typeface="Merriweather Light"/>
                <a:cs typeface="Merriweather Light"/>
              </a:rPr>
              <a:t>Created By: Jeffrey A. Shaffer </a:t>
            </a:r>
            <a:br>
              <a:rPr lang="en-US" sz="2800" dirty="0">
                <a:latin typeface="Merriweather Light"/>
                <a:cs typeface="Merriweather Light"/>
              </a:rPr>
            </a:br>
            <a:r>
              <a:rPr lang="en-US" sz="2800" dirty="0">
                <a:latin typeface="Merriweather Light"/>
                <a:cs typeface="Merriweather Light"/>
              </a:rPr>
              <a:t> Vice President, </a:t>
            </a:r>
            <a:r>
              <a:rPr lang="en-US" sz="2800" dirty="0" err="1">
                <a:latin typeface="Merriweather Light"/>
                <a:cs typeface="Merriweather Light"/>
              </a:rPr>
              <a:t>Unifund</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 Adjunct Faculty, University of Cincinnati</a:t>
            </a:r>
            <a:br>
              <a:rPr lang="en-US" sz="2800" dirty="0">
                <a:latin typeface="Merriweather Light"/>
                <a:cs typeface="Merriweather Light"/>
              </a:rPr>
            </a:br>
            <a:r>
              <a:rPr lang="en-US" sz="2800" dirty="0">
                <a:latin typeface="Merriweather Light"/>
                <a:cs typeface="Merriweather Light"/>
              </a:rPr>
              <a:t>(513</a:t>
            </a:r>
            <a:r>
              <a:rPr lang="en-US" sz="2800">
                <a:latin typeface="Merriweather Light"/>
                <a:cs typeface="Merriweather Light"/>
              </a:rPr>
              <a:t>) </a:t>
            </a:r>
            <a:r>
              <a:rPr lang="en-US" sz="2800" smtClean="0">
                <a:latin typeface="Merriweather Light"/>
                <a:cs typeface="Merriweather Light"/>
              </a:rPr>
              <a:t>615-0001 </a:t>
            </a:r>
            <a:r>
              <a:rPr lang="en-US" sz="2800">
                <a:latin typeface="Merriweather Light"/>
                <a:cs typeface="Merriweather Light"/>
              </a:rPr>
              <a:t>| </a:t>
            </a:r>
            <a:r>
              <a:rPr lang="en-US" sz="2800">
                <a:latin typeface="Merriweather Light"/>
                <a:cs typeface="Merriweather Light"/>
                <a:hlinkClick r:id="rId3"/>
              </a:rPr>
              <a:t>JeffreyShaffer@gmail.com</a:t>
            </a:r>
            <a:r>
              <a:rPr lang="en-US" sz="2800">
                <a:latin typeface="Merriweather Light"/>
                <a:cs typeface="Merriweather Light"/>
              </a:rPr>
              <a:t> </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a:t>
            </a:r>
            <a:r>
              <a:rPr lang="en-US" sz="2800" dirty="0" err="1">
                <a:latin typeface="Merriweather Light"/>
                <a:cs typeface="Merriweather Light"/>
              </a:rPr>
              <a:t>HighVizAbility</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
            </a:r>
            <a:br>
              <a:rPr lang="en-US" sz="2800" dirty="0">
                <a:latin typeface="Merriweather Light"/>
                <a:cs typeface="Merriweather Light"/>
              </a:rPr>
            </a:br>
            <a:endParaRPr lang="en-US" sz="2800" dirty="0">
              <a:latin typeface="Merriweather Light"/>
              <a:cs typeface="Merriweather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05985" y="1891756"/>
            <a:ext cx="13245156" cy="664797"/>
          </a:xfrm>
        </p:spPr>
        <p:txBody>
          <a:bodyPr/>
          <a:lstStyle/>
          <a:p>
            <a:r>
              <a:rPr lang="en-US" sz="5400" dirty="0" smtClean="0"/>
              <a:t>Elements of Storytelling</a:t>
            </a:r>
            <a:endParaRPr lang="en-US" sz="5400" dirty="0"/>
          </a:p>
        </p:txBody>
      </p:sp>
    </p:spTree>
    <p:extLst>
      <p:ext uri="{BB962C8B-B14F-4D97-AF65-F5344CB8AC3E}">
        <p14:creationId xmlns:p14="http://schemas.microsoft.com/office/powerpoint/2010/main" val="809903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30591" y="1673007"/>
            <a:ext cx="11969219" cy="4328472"/>
            <a:chOff x="1126053" y="2166469"/>
            <a:chExt cx="9974349" cy="3607060"/>
          </a:xfrm>
        </p:grpSpPr>
        <p:pic>
          <p:nvPicPr>
            <p:cNvPr id="14338" name="Picture 2" descr="Image result for doodle 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00955" y="2166469"/>
              <a:ext cx="2373313" cy="237331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4881960" y="2166469"/>
              <a:ext cx="2689222" cy="2409031"/>
              <a:chOff x="4940300" y="2382043"/>
              <a:chExt cx="2689222" cy="2409031"/>
            </a:xfrm>
          </p:grpSpPr>
          <p:pic>
            <p:nvPicPr>
              <p:cNvPr id="14342" name="Picture 6" descr="Image result for doodle png "/>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232400" y="2382043"/>
                <a:ext cx="1222374" cy="12223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doodle png "/>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940300" y="3886200"/>
                <a:ext cx="904874" cy="9048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doodle png "/>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6022974" y="3167065"/>
                <a:ext cx="1606548" cy="1606548"/>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itle 1"/>
            <p:cNvSpPr txBox="1">
              <a:spLocks/>
            </p:cNvSpPr>
            <p:nvPr/>
          </p:nvSpPr>
          <p:spPr>
            <a:xfrm>
              <a:off x="1126053" y="4791074"/>
              <a:ext cx="2772328" cy="982455"/>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4320" dirty="0">
                  <a:latin typeface="BentonSans Book"/>
                </a:rPr>
                <a:t>Attract</a:t>
              </a:r>
            </a:p>
          </p:txBody>
        </p:sp>
        <p:sp>
          <p:nvSpPr>
            <p:cNvPr id="9" name="Title 1"/>
            <p:cNvSpPr txBox="1">
              <a:spLocks/>
            </p:cNvSpPr>
            <p:nvPr/>
          </p:nvSpPr>
          <p:spPr>
            <a:xfrm>
              <a:off x="4636810" y="4791074"/>
              <a:ext cx="2772328" cy="982455"/>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4320" dirty="0">
                  <a:latin typeface="BentonSans Book"/>
                </a:rPr>
                <a:t>Engage</a:t>
              </a:r>
            </a:p>
          </p:txBody>
        </p:sp>
        <p:pic>
          <p:nvPicPr>
            <p:cNvPr id="14344" name="Picture 8" descr="Image result for doodle 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686800" y="2527300"/>
              <a:ext cx="2012482" cy="2012482"/>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8328074" y="4794249"/>
              <a:ext cx="2772328" cy="65405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4320" dirty="0">
                  <a:latin typeface="BentonSans Book"/>
                </a:rPr>
                <a:t>Punchline</a:t>
              </a:r>
            </a:p>
          </p:txBody>
        </p:sp>
        <p:pic>
          <p:nvPicPr>
            <p:cNvPr id="12" name="Picture 8" descr="Image result for doodle png"/>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9274432" y="3164609"/>
              <a:ext cx="879613" cy="8796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80582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4294967295"/>
          </p:nvPr>
        </p:nvSpPr>
        <p:spPr>
          <a:xfrm>
            <a:off x="7513638" y="2803525"/>
            <a:ext cx="7116762" cy="4298950"/>
          </a:xfrm>
        </p:spPr>
        <p:txBody>
          <a:bodyPr>
            <a:normAutofit/>
          </a:bodyPr>
          <a:lstStyle/>
          <a:p>
            <a:r>
              <a:rPr lang="en-US" sz="3360" dirty="0">
                <a:latin typeface="BentonSans Book"/>
              </a:rPr>
              <a:t>Identify theme</a:t>
            </a:r>
          </a:p>
          <a:p>
            <a:r>
              <a:rPr lang="en-US" sz="3360" dirty="0">
                <a:latin typeface="BentonSans Book"/>
              </a:rPr>
              <a:t>Know your audience</a:t>
            </a:r>
          </a:p>
          <a:p>
            <a:r>
              <a:rPr lang="en-US" sz="3360" dirty="0">
                <a:latin typeface="BentonSans Book"/>
              </a:rPr>
              <a:t>Determine purpose</a:t>
            </a:r>
          </a:p>
          <a:p>
            <a:r>
              <a:rPr lang="en-US" sz="3360" dirty="0">
                <a:latin typeface="BentonSans Book"/>
              </a:rPr>
              <a:t>Set the tone</a:t>
            </a:r>
          </a:p>
          <a:p>
            <a:r>
              <a:rPr lang="en-US" sz="3360" dirty="0">
                <a:latin typeface="BentonSans Book"/>
              </a:rPr>
              <a:t>Keep it simple</a:t>
            </a:r>
          </a:p>
          <a:p>
            <a:endParaRPr lang="en-US" sz="3360" dirty="0">
              <a:latin typeface="BentonSans Book"/>
            </a:endParaRPr>
          </a:p>
          <a:p>
            <a:pPr marL="636422" lvl="1" indent="0">
              <a:buNone/>
            </a:pPr>
            <a:endParaRPr lang="en-US" sz="3360" dirty="0">
              <a:latin typeface="BentonSans Book"/>
            </a:endParaRPr>
          </a:p>
        </p:txBody>
      </p:sp>
      <p:pic>
        <p:nvPicPr>
          <p:cNvPr id="5" name="Picture 2" descr="Image result for doodle 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94459" y="2926081"/>
            <a:ext cx="3596640" cy="359664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bwMode="auto">
          <a:xfrm>
            <a:off x="3109913" y="822325"/>
            <a:ext cx="11520487"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a:lstStyle>
          <a:p>
            <a:r>
              <a:rPr lang="en-US" dirty="0"/>
              <a:t>Laws of Attraction</a:t>
            </a:r>
          </a:p>
        </p:txBody>
      </p:sp>
    </p:spTree>
    <p:extLst>
      <p:ext uri="{BB962C8B-B14F-4D97-AF65-F5344CB8AC3E}">
        <p14:creationId xmlns:p14="http://schemas.microsoft.com/office/powerpoint/2010/main" val="2706491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645920" y="2606041"/>
            <a:ext cx="3681888" cy="3252397"/>
            <a:chOff x="1491060" y="2483969"/>
            <a:chExt cx="2689222" cy="2409031"/>
          </a:xfrm>
        </p:grpSpPr>
        <p:pic>
          <p:nvPicPr>
            <p:cNvPr id="6" name="Picture 6" descr="Image result for doodle png "/>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83160" y="2483969"/>
              <a:ext cx="1222374" cy="12223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doodle png "/>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491060" y="3988126"/>
              <a:ext cx="904874" cy="9048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Image result for doodle png "/>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H="1">
              <a:off x="2573734" y="3268991"/>
              <a:ext cx="1606548" cy="1606548"/>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itle 1"/>
          <p:cNvSpPr>
            <a:spLocks noGrp="1"/>
          </p:cNvSpPr>
          <p:nvPr>
            <p:ph type="title" idx="4294967295"/>
          </p:nvPr>
        </p:nvSpPr>
        <p:spPr>
          <a:xfrm>
            <a:off x="3109913" y="822325"/>
            <a:ext cx="11520487" cy="1784350"/>
          </a:xfrm>
        </p:spPr>
        <p:txBody>
          <a:bodyPr/>
          <a:lstStyle/>
          <a:p>
            <a:r>
              <a:rPr lang="en-US" dirty="0" smtClean="0">
                <a:latin typeface="BentonSans Book"/>
              </a:rPr>
              <a:t>Rules of Engagement</a:t>
            </a:r>
            <a:endParaRPr lang="en-US" dirty="0">
              <a:latin typeface="BentonSans Book"/>
            </a:endParaRPr>
          </a:p>
        </p:txBody>
      </p:sp>
      <p:sp>
        <p:nvSpPr>
          <p:cNvPr id="10" name="Content Placeholder 2"/>
          <p:cNvSpPr>
            <a:spLocks noGrp="1"/>
          </p:cNvSpPr>
          <p:nvPr>
            <p:ph idx="4294967295"/>
          </p:nvPr>
        </p:nvSpPr>
        <p:spPr>
          <a:xfrm>
            <a:off x="7513638" y="2803525"/>
            <a:ext cx="7116762" cy="4298950"/>
          </a:xfrm>
        </p:spPr>
        <p:txBody>
          <a:bodyPr>
            <a:normAutofit/>
          </a:bodyPr>
          <a:lstStyle/>
          <a:p>
            <a:r>
              <a:rPr lang="en-US" sz="3360" dirty="0">
                <a:latin typeface="BentonSans Book"/>
              </a:rPr>
              <a:t>Interactive vs. non-interactive</a:t>
            </a:r>
          </a:p>
          <a:p>
            <a:r>
              <a:rPr lang="en-US" sz="3360" dirty="0">
                <a:latin typeface="BentonSans Book"/>
              </a:rPr>
              <a:t>Choice of visualizations</a:t>
            </a:r>
          </a:p>
          <a:p>
            <a:r>
              <a:rPr lang="en-US" sz="3360" dirty="0">
                <a:latin typeface="BentonSans Book"/>
              </a:rPr>
              <a:t>Pay attention to size, colors, space</a:t>
            </a:r>
          </a:p>
          <a:p>
            <a:r>
              <a:rPr lang="en-US" sz="3360" dirty="0">
                <a:latin typeface="BentonSans Book"/>
              </a:rPr>
              <a:t>Purposeful arrangement</a:t>
            </a:r>
          </a:p>
          <a:p>
            <a:r>
              <a:rPr lang="en-US" sz="3360" dirty="0">
                <a:latin typeface="BentonSans Book"/>
              </a:rPr>
              <a:t>Walk audience through the story (how you deliver)</a:t>
            </a:r>
          </a:p>
          <a:p>
            <a:pPr marL="636422" lvl="1" indent="0">
              <a:buNone/>
            </a:pPr>
            <a:endParaRPr lang="en-US" sz="3360" dirty="0">
              <a:latin typeface="BentonSans Book"/>
            </a:endParaRPr>
          </a:p>
        </p:txBody>
      </p:sp>
    </p:spTree>
    <p:extLst>
      <p:ext uri="{BB962C8B-B14F-4D97-AF65-F5344CB8AC3E}">
        <p14:creationId xmlns:p14="http://schemas.microsoft.com/office/powerpoint/2010/main" val="1286546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idx="4294967295"/>
          </p:nvPr>
        </p:nvSpPr>
        <p:spPr>
          <a:xfrm>
            <a:off x="3109913" y="822325"/>
            <a:ext cx="11520487" cy="1784350"/>
          </a:xfrm>
        </p:spPr>
        <p:txBody>
          <a:bodyPr/>
          <a:lstStyle/>
          <a:p>
            <a:r>
              <a:rPr lang="en-US" dirty="0" smtClean="0">
                <a:latin typeface="BentonSans Book"/>
              </a:rPr>
              <a:t>Give ‘</a:t>
            </a:r>
            <a:r>
              <a:rPr lang="en-US" dirty="0" err="1" smtClean="0">
                <a:latin typeface="BentonSans Book"/>
              </a:rPr>
              <a:t>Em</a:t>
            </a:r>
            <a:r>
              <a:rPr lang="en-US" dirty="0" smtClean="0">
                <a:latin typeface="BentonSans Book"/>
              </a:rPr>
              <a:t> the Punchline</a:t>
            </a:r>
            <a:endParaRPr lang="en-US" dirty="0">
              <a:latin typeface="BentonSans Book"/>
            </a:endParaRPr>
          </a:p>
        </p:txBody>
      </p:sp>
      <p:sp>
        <p:nvSpPr>
          <p:cNvPr id="11" name="Content Placeholder 2"/>
          <p:cNvSpPr>
            <a:spLocks noGrp="1"/>
          </p:cNvSpPr>
          <p:nvPr>
            <p:ph idx="4294967295"/>
          </p:nvPr>
        </p:nvSpPr>
        <p:spPr>
          <a:xfrm>
            <a:off x="7513638" y="2803525"/>
            <a:ext cx="7116762" cy="4298950"/>
          </a:xfrm>
        </p:spPr>
        <p:txBody>
          <a:bodyPr>
            <a:normAutofit/>
          </a:bodyPr>
          <a:lstStyle/>
          <a:p>
            <a:r>
              <a:rPr lang="en-US" sz="3360" dirty="0">
                <a:latin typeface="BentonSans Book"/>
              </a:rPr>
              <a:t>Conclude clearly</a:t>
            </a:r>
          </a:p>
          <a:p>
            <a:r>
              <a:rPr lang="en-US" sz="3360" dirty="0">
                <a:latin typeface="BentonSans Book"/>
              </a:rPr>
              <a:t>Place your conclusion strategically</a:t>
            </a:r>
          </a:p>
          <a:p>
            <a:pPr lvl="1"/>
            <a:r>
              <a:rPr lang="en-US" sz="3360" dirty="0">
                <a:latin typeface="BentonSans Book"/>
              </a:rPr>
              <a:t>Chronologically</a:t>
            </a:r>
          </a:p>
          <a:p>
            <a:pPr lvl="1"/>
            <a:r>
              <a:rPr lang="en-US" sz="3360" dirty="0">
                <a:latin typeface="BentonSans Book"/>
              </a:rPr>
              <a:t>Lead with the punchline</a:t>
            </a:r>
          </a:p>
          <a:p>
            <a:r>
              <a:rPr lang="en-US" sz="3360" dirty="0">
                <a:latin typeface="BentonSans Book"/>
              </a:rPr>
              <a:t>Make a lasting impression</a:t>
            </a:r>
          </a:p>
          <a:p>
            <a:endParaRPr lang="en-US" sz="3360" dirty="0">
              <a:latin typeface="BentonSans Book"/>
            </a:endParaRPr>
          </a:p>
          <a:p>
            <a:endParaRPr lang="en-US" sz="3360" dirty="0">
              <a:latin typeface="BentonSans Book"/>
            </a:endParaRPr>
          </a:p>
          <a:p>
            <a:endParaRPr lang="en-US" sz="3360" dirty="0">
              <a:latin typeface="BentonSans Book"/>
            </a:endParaRPr>
          </a:p>
          <a:p>
            <a:pPr marL="636422" lvl="1" indent="0">
              <a:buNone/>
            </a:pPr>
            <a:endParaRPr lang="en-US" sz="3360" dirty="0">
              <a:latin typeface="BentonSans Book"/>
            </a:endParaRPr>
          </a:p>
        </p:txBody>
      </p:sp>
      <p:grpSp>
        <p:nvGrpSpPr>
          <p:cNvPr id="10" name="Group 9"/>
          <p:cNvGrpSpPr/>
          <p:nvPr/>
        </p:nvGrpSpPr>
        <p:grpSpPr>
          <a:xfrm>
            <a:off x="1386840" y="2926080"/>
            <a:ext cx="3444240" cy="3307080"/>
            <a:chOff x="8928100" y="2527300"/>
            <a:chExt cx="2012482" cy="2012482"/>
          </a:xfrm>
        </p:grpSpPr>
        <p:pic>
          <p:nvPicPr>
            <p:cNvPr id="8" name="Picture 8" descr="Image result for doodle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8100" y="2527300"/>
              <a:ext cx="2012482" cy="20124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doodle 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515732" y="3164609"/>
              <a:ext cx="879613" cy="8796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83918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65000"/>
                    <a:lumOff val="35000"/>
                  </a:schemeClr>
                </a:solidFill>
              </a:rPr>
              <a:t>Don’t give them 4, give them 2+2</a:t>
            </a:r>
            <a:endParaRPr lang="en-US" dirty="0">
              <a:solidFill>
                <a:schemeClr val="bg1">
                  <a:lumMod val="65000"/>
                  <a:lumOff val="35000"/>
                </a:schemeClr>
              </a:solidFill>
            </a:endParaRPr>
          </a:p>
        </p:txBody>
      </p:sp>
      <p:sp>
        <p:nvSpPr>
          <p:cNvPr id="3" name="Text Placeholder 2"/>
          <p:cNvSpPr>
            <a:spLocks noGrp="1"/>
          </p:cNvSpPr>
          <p:nvPr>
            <p:ph type="body" idx="1"/>
          </p:nvPr>
        </p:nvSpPr>
        <p:spPr/>
        <p:txBody>
          <a:bodyPr>
            <a:normAutofit/>
          </a:bodyPr>
          <a:lstStyle/>
          <a:p>
            <a:r>
              <a:rPr lang="en-US" sz="2400" dirty="0">
                <a:solidFill>
                  <a:schemeClr val="bg1">
                    <a:lumMod val="65000"/>
                    <a:lumOff val="35000"/>
                  </a:schemeClr>
                </a:solidFill>
              </a:rPr>
              <a:t>Andrew Stanton - Pixar Director, Screenwriter, and Producer</a:t>
            </a:r>
          </a:p>
          <a:p>
            <a:r>
              <a:rPr lang="en-US" sz="2400" dirty="0">
                <a:solidFill>
                  <a:schemeClr val="bg1">
                    <a:lumMod val="65000"/>
                    <a:lumOff val="35000"/>
                  </a:schemeClr>
                </a:solidFill>
              </a:rPr>
              <a:t>Ted Talk: “The Clues to a Great Story”</a:t>
            </a:r>
          </a:p>
        </p:txBody>
      </p:sp>
    </p:spTree>
    <p:extLst>
      <p:ext uri="{BB962C8B-B14F-4D97-AF65-F5344CB8AC3E}">
        <p14:creationId xmlns:p14="http://schemas.microsoft.com/office/powerpoint/2010/main" val="762465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Image result for bubbles oc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630400" cy="824247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nemo 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671166" y="3594175"/>
            <a:ext cx="2617470" cy="179630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dory transparen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467600" y="2950960"/>
            <a:ext cx="2078713" cy="308273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marlin transparen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9941663" y="3749041"/>
            <a:ext cx="2723134" cy="210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04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 calcmode="lin" valueType="num">
                                      <p:cBhvr additive="base">
                                        <p:cTn id="7" dur="500" fill="hold"/>
                                        <p:tgtEl>
                                          <p:spTgt spid="2060"/>
                                        </p:tgtEl>
                                        <p:attrNameLst>
                                          <p:attrName>ppt_x</p:attrName>
                                        </p:attrNameLst>
                                      </p:cBhvr>
                                      <p:tavLst>
                                        <p:tav tm="0">
                                          <p:val>
                                            <p:strVal val="0-#ppt_w/2"/>
                                          </p:val>
                                        </p:tav>
                                        <p:tav tm="100000">
                                          <p:val>
                                            <p:strVal val="#ppt_x"/>
                                          </p:val>
                                        </p:tav>
                                      </p:tavLst>
                                    </p:anim>
                                    <p:anim calcmode="lin" valueType="num">
                                      <p:cBhvr additive="base">
                                        <p:cTn id="8" dur="500" fill="hold"/>
                                        <p:tgtEl>
                                          <p:spTgt spid="20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12" fill="hold" nodeType="clickEffect">
                                  <p:stCondLst>
                                    <p:cond delay="0"/>
                                  </p:stCondLst>
                                  <p:childTnLst>
                                    <p:anim calcmode="lin" valueType="num">
                                      <p:cBhvr additive="base">
                                        <p:cTn id="12" dur="500"/>
                                        <p:tgtEl>
                                          <p:spTgt spid="2060"/>
                                        </p:tgtEl>
                                        <p:attrNameLst>
                                          <p:attrName>ppt_x</p:attrName>
                                        </p:attrNameLst>
                                      </p:cBhvr>
                                      <p:tavLst>
                                        <p:tav tm="0">
                                          <p:val>
                                            <p:strVal val="ppt_x"/>
                                          </p:val>
                                        </p:tav>
                                        <p:tav tm="100000">
                                          <p:val>
                                            <p:strVal val="0-ppt_w/2"/>
                                          </p:val>
                                        </p:tav>
                                      </p:tavLst>
                                    </p:anim>
                                    <p:anim calcmode="lin" valueType="num">
                                      <p:cBhvr additive="base">
                                        <p:cTn id="13" dur="500"/>
                                        <p:tgtEl>
                                          <p:spTgt spid="2060"/>
                                        </p:tgtEl>
                                        <p:attrNameLst>
                                          <p:attrName>ppt_y</p:attrName>
                                        </p:attrNameLst>
                                      </p:cBhvr>
                                      <p:tavLst>
                                        <p:tav tm="0">
                                          <p:val>
                                            <p:strVal val="ppt_y"/>
                                          </p:val>
                                        </p:tav>
                                        <p:tav tm="100000">
                                          <p:val>
                                            <p:strVal val="1+ppt_h/2"/>
                                          </p:val>
                                        </p:tav>
                                      </p:tavLst>
                                    </p:anim>
                                    <p:set>
                                      <p:cBhvr>
                                        <p:cTn id="14" dur="1" fill="hold">
                                          <p:stCondLst>
                                            <p:cond delay="499"/>
                                          </p:stCondLst>
                                        </p:cTn>
                                        <p:tgtEl>
                                          <p:spTgt spid="206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2064"/>
                                        </p:tgtEl>
                                        <p:attrNameLst>
                                          <p:attrName>style.visibility</p:attrName>
                                        </p:attrNameLst>
                                      </p:cBhvr>
                                      <p:to>
                                        <p:strVal val="visible"/>
                                      </p:to>
                                    </p:set>
                                    <p:anim calcmode="lin" valueType="num">
                                      <p:cBhvr additive="base">
                                        <p:cTn id="19" dur="500" fill="hold"/>
                                        <p:tgtEl>
                                          <p:spTgt spid="2064"/>
                                        </p:tgtEl>
                                        <p:attrNameLst>
                                          <p:attrName>ppt_x</p:attrName>
                                        </p:attrNameLst>
                                      </p:cBhvr>
                                      <p:tavLst>
                                        <p:tav tm="0">
                                          <p:val>
                                            <p:strVal val="1+#ppt_w/2"/>
                                          </p:val>
                                        </p:tav>
                                        <p:tav tm="100000">
                                          <p:val>
                                            <p:strVal val="#ppt_x"/>
                                          </p:val>
                                        </p:tav>
                                      </p:tavLst>
                                    </p:anim>
                                    <p:anim calcmode="lin" valueType="num">
                                      <p:cBhvr additive="base">
                                        <p:cTn id="20" dur="500" fill="hold"/>
                                        <p:tgtEl>
                                          <p:spTgt spid="206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2066"/>
                                        </p:tgtEl>
                                        <p:attrNameLst>
                                          <p:attrName>style.visibility</p:attrName>
                                        </p:attrNameLst>
                                      </p:cBhvr>
                                      <p:to>
                                        <p:strVal val="visible"/>
                                      </p:to>
                                    </p:set>
                                    <p:anim calcmode="lin" valueType="num">
                                      <p:cBhvr additive="base">
                                        <p:cTn id="25" dur="500" fill="hold"/>
                                        <p:tgtEl>
                                          <p:spTgt spid="2066"/>
                                        </p:tgtEl>
                                        <p:attrNameLst>
                                          <p:attrName>ppt_x</p:attrName>
                                        </p:attrNameLst>
                                      </p:cBhvr>
                                      <p:tavLst>
                                        <p:tav tm="0">
                                          <p:val>
                                            <p:strVal val="1+#ppt_w/2"/>
                                          </p:val>
                                        </p:tav>
                                        <p:tav tm="100000">
                                          <p:val>
                                            <p:strVal val="#ppt_x"/>
                                          </p:val>
                                        </p:tav>
                                      </p:tavLst>
                                    </p:anim>
                                    <p:anim calcmode="lin" valueType="num">
                                      <p:cBhvr additive="base">
                                        <p:cTn id="26" dur="500" fill="hold"/>
                                        <p:tgtEl>
                                          <p:spTgt spid="20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gapminder png">
            <a:hlinkClick r:id="rId3"/>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332008" y="2392681"/>
            <a:ext cx="10149264" cy="535086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idx="4294967295"/>
          </p:nvPr>
        </p:nvSpPr>
        <p:spPr>
          <a:xfrm>
            <a:off x="3109913" y="822325"/>
            <a:ext cx="11520487" cy="1784350"/>
          </a:xfrm>
        </p:spPr>
        <p:txBody>
          <a:bodyPr/>
          <a:lstStyle/>
          <a:p>
            <a:r>
              <a:rPr lang="en-US" dirty="0" smtClean="0">
                <a:solidFill>
                  <a:schemeClr val="tx1">
                    <a:lumMod val="75000"/>
                    <a:lumOff val="25000"/>
                  </a:schemeClr>
                </a:solidFill>
                <a:latin typeface="BentonSans Book"/>
              </a:rPr>
              <a:t>“The Best Stats You’ve Ever Seen”</a:t>
            </a:r>
            <a:endParaRPr lang="en-US" dirty="0">
              <a:solidFill>
                <a:schemeClr val="tx1">
                  <a:lumMod val="75000"/>
                  <a:lumOff val="25000"/>
                </a:schemeClr>
              </a:solidFill>
              <a:latin typeface="BentonSans Book"/>
            </a:endParaRPr>
          </a:p>
        </p:txBody>
      </p:sp>
    </p:spTree>
    <p:extLst>
      <p:ext uri="{BB962C8B-B14F-4D97-AF65-F5344CB8AC3E}">
        <p14:creationId xmlns:p14="http://schemas.microsoft.com/office/powerpoint/2010/main" val="1856188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1554957" y="822325"/>
            <a:ext cx="11520487" cy="782831"/>
          </a:xfrm>
        </p:spPr>
        <p:txBody>
          <a:bodyPr/>
          <a:lstStyle/>
          <a:p>
            <a:pPr algn="ctr"/>
            <a:r>
              <a:rPr lang="en-US" dirty="0" smtClean="0">
                <a:latin typeface="BentonSans Book"/>
              </a:rPr>
              <a:t>Hans Rosling Presentation Breakdown</a:t>
            </a:r>
            <a:endParaRPr lang="en-US" dirty="0">
              <a:latin typeface="BentonSans Book"/>
            </a:endParaRPr>
          </a:p>
        </p:txBody>
      </p:sp>
      <p:grpSp>
        <p:nvGrpSpPr>
          <p:cNvPr id="9" name="Group 8"/>
          <p:cNvGrpSpPr/>
          <p:nvPr/>
        </p:nvGrpSpPr>
        <p:grpSpPr>
          <a:xfrm>
            <a:off x="1533893" y="1986047"/>
            <a:ext cx="11749608" cy="2323214"/>
            <a:chOff x="1351660" y="2160035"/>
            <a:chExt cx="9326953" cy="3631597"/>
          </a:xfrm>
        </p:grpSpPr>
        <p:pic>
          <p:nvPicPr>
            <p:cNvPr id="10" name="Picture 2" descr="Image result for doodle 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6562" y="2166469"/>
              <a:ext cx="1582739" cy="237331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4987689" y="2160035"/>
              <a:ext cx="2123959" cy="2523253"/>
              <a:chOff x="5046029" y="2375609"/>
              <a:chExt cx="2123959" cy="2523253"/>
            </a:xfrm>
          </p:grpSpPr>
          <p:pic>
            <p:nvPicPr>
              <p:cNvPr id="17" name="Picture 6" descr="Image result for doodle png "/>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43569" y="2375609"/>
                <a:ext cx="919700" cy="142010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Image result for doodle png "/>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046029" y="3534652"/>
                <a:ext cx="703095" cy="125642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Image result for doodle png "/>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flipH="1">
                <a:off x="5857293" y="3292314"/>
                <a:ext cx="1312695" cy="1606548"/>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itle 1"/>
            <p:cNvSpPr txBox="1">
              <a:spLocks/>
            </p:cNvSpPr>
            <p:nvPr/>
          </p:nvSpPr>
          <p:spPr>
            <a:xfrm>
              <a:off x="1351660" y="4791075"/>
              <a:ext cx="1757641" cy="982454"/>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4320" dirty="0">
                  <a:latin typeface="BentonSans Book"/>
                </a:rPr>
                <a:t>Attract</a:t>
              </a:r>
            </a:p>
          </p:txBody>
        </p:sp>
        <p:sp>
          <p:nvSpPr>
            <p:cNvPr id="13" name="Title 1"/>
            <p:cNvSpPr txBox="1">
              <a:spLocks/>
            </p:cNvSpPr>
            <p:nvPr/>
          </p:nvSpPr>
          <p:spPr>
            <a:xfrm>
              <a:off x="4967833" y="4809178"/>
              <a:ext cx="1954490" cy="982454"/>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4320" dirty="0">
                  <a:latin typeface="BentonSans Book"/>
                </a:rPr>
                <a:t>Engage</a:t>
              </a:r>
            </a:p>
          </p:txBody>
        </p:sp>
        <p:pic>
          <p:nvPicPr>
            <p:cNvPr id="14" name="Picture 8" descr="Image result for doodle 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767772" y="2605092"/>
              <a:ext cx="1555282" cy="2012481"/>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8451991" y="4794249"/>
              <a:ext cx="2226622" cy="979279"/>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4320" dirty="0">
                  <a:latin typeface="BentonSans Book"/>
                </a:rPr>
                <a:t>Punchline</a:t>
              </a:r>
            </a:p>
          </p:txBody>
        </p:sp>
        <p:pic>
          <p:nvPicPr>
            <p:cNvPr id="16" name="Picture 8" descr="Image result for doodle png"/>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9193866" y="3319078"/>
              <a:ext cx="703095" cy="703094"/>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Content Placeholder 2"/>
          <p:cNvSpPr txBox="1">
            <a:spLocks/>
          </p:cNvSpPr>
          <p:nvPr/>
        </p:nvSpPr>
        <p:spPr>
          <a:xfrm>
            <a:off x="1249681" y="4594415"/>
            <a:ext cx="12982914" cy="3042126"/>
          </a:xfrm>
          <a:prstGeom prst="rect">
            <a:avLst/>
          </a:prstGeom>
        </p:spPr>
        <p:txBody>
          <a:bodyPr numCol="3" spcCol="45720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2640" dirty="0">
                <a:solidFill>
                  <a:schemeClr val="tx1">
                    <a:lumMod val="65000"/>
                    <a:lumOff val="35000"/>
                  </a:schemeClr>
                </a:solidFill>
                <a:latin typeface="BentonSans Book"/>
              </a:rPr>
              <a:t>Are we really not smarter than chimpanzees? </a:t>
            </a:r>
          </a:p>
          <a:p>
            <a:pPr marL="0" indent="0">
              <a:buNone/>
            </a:pPr>
            <a:r>
              <a:rPr lang="en-US" sz="2640" dirty="0">
                <a:solidFill>
                  <a:schemeClr val="tx1">
                    <a:lumMod val="65000"/>
                    <a:lumOff val="35000"/>
                  </a:schemeClr>
                </a:solidFill>
                <a:latin typeface="BentonSans Book"/>
              </a:rPr>
              <a:t>Debunk third world myths</a:t>
            </a:r>
          </a:p>
          <a:p>
            <a:pPr marL="0" indent="0">
              <a:buNone/>
            </a:pPr>
            <a:r>
              <a:rPr lang="en-US" sz="2640" dirty="0">
                <a:solidFill>
                  <a:schemeClr val="tx1">
                    <a:lumMod val="65000"/>
                    <a:lumOff val="35000"/>
                  </a:schemeClr>
                </a:solidFill>
                <a:latin typeface="BentonSans Book"/>
              </a:rPr>
              <a:t>Show why preconceived notions are wrong</a:t>
            </a:r>
          </a:p>
          <a:p>
            <a:pPr marL="0" indent="0">
              <a:buNone/>
            </a:pPr>
            <a:endParaRPr lang="en-US" sz="2640" dirty="0">
              <a:solidFill>
                <a:schemeClr val="tx1">
                  <a:lumMod val="65000"/>
                  <a:lumOff val="35000"/>
                </a:schemeClr>
              </a:solidFill>
              <a:latin typeface="BentonSans Book"/>
            </a:endParaRPr>
          </a:p>
          <a:p>
            <a:pPr marL="0" indent="0">
              <a:buNone/>
            </a:pPr>
            <a:endParaRPr lang="en-US" sz="2640" dirty="0">
              <a:solidFill>
                <a:schemeClr val="tx1">
                  <a:lumMod val="65000"/>
                  <a:lumOff val="35000"/>
                </a:schemeClr>
              </a:solidFill>
              <a:latin typeface="BentonSans Book"/>
            </a:endParaRPr>
          </a:p>
          <a:p>
            <a:pPr marL="0" indent="0">
              <a:buNone/>
            </a:pPr>
            <a:endParaRPr lang="en-US" sz="2640" dirty="0">
              <a:solidFill>
                <a:schemeClr val="tx1">
                  <a:lumMod val="65000"/>
                  <a:lumOff val="35000"/>
                </a:schemeClr>
              </a:solidFill>
              <a:latin typeface="BentonSans Book"/>
            </a:endParaRPr>
          </a:p>
          <a:p>
            <a:pPr marL="0" indent="0">
              <a:buNone/>
            </a:pPr>
            <a:endParaRPr lang="en-US" sz="2640" dirty="0">
              <a:solidFill>
                <a:schemeClr val="tx1">
                  <a:lumMod val="65000"/>
                  <a:lumOff val="35000"/>
                </a:schemeClr>
              </a:solidFill>
              <a:latin typeface="BentonSans Book"/>
            </a:endParaRPr>
          </a:p>
          <a:p>
            <a:pPr marL="0" indent="0">
              <a:buNone/>
            </a:pPr>
            <a:r>
              <a:rPr lang="en-US" sz="2640" dirty="0">
                <a:solidFill>
                  <a:schemeClr val="tx1">
                    <a:lumMod val="65000"/>
                    <a:lumOff val="35000"/>
                  </a:schemeClr>
                </a:solidFill>
                <a:latin typeface="BentonSans Book"/>
              </a:rPr>
              <a:t>Animation of countries’ progress over the course of 200 years</a:t>
            </a:r>
          </a:p>
          <a:p>
            <a:pPr marL="0" indent="0">
              <a:buNone/>
            </a:pPr>
            <a:r>
              <a:rPr lang="en-US" sz="2640" dirty="0">
                <a:solidFill>
                  <a:schemeClr val="tx1">
                    <a:lumMod val="65000"/>
                    <a:lumOff val="35000"/>
                  </a:schemeClr>
                </a:solidFill>
                <a:latin typeface="BentonSans Book"/>
              </a:rPr>
              <a:t>Walks us through journey</a:t>
            </a:r>
          </a:p>
          <a:p>
            <a:pPr marL="0" indent="0">
              <a:buNone/>
            </a:pPr>
            <a:r>
              <a:rPr lang="en-US" sz="2640" dirty="0">
                <a:solidFill>
                  <a:schemeClr val="tx1">
                    <a:lumMod val="65000"/>
                    <a:lumOff val="35000"/>
                  </a:schemeClr>
                </a:solidFill>
                <a:latin typeface="BentonSans Book"/>
              </a:rPr>
              <a:t>Highlight key historical events that audience may relate to</a:t>
            </a:r>
          </a:p>
          <a:p>
            <a:pPr marL="0" indent="0">
              <a:buNone/>
            </a:pPr>
            <a:endParaRPr lang="en-US" sz="2640" dirty="0">
              <a:solidFill>
                <a:schemeClr val="tx1">
                  <a:lumMod val="65000"/>
                  <a:lumOff val="35000"/>
                </a:schemeClr>
              </a:solidFill>
              <a:latin typeface="BentonSans Book"/>
            </a:endParaRPr>
          </a:p>
          <a:p>
            <a:pPr marL="0" indent="0">
              <a:buNone/>
            </a:pPr>
            <a:endParaRPr lang="en-US" sz="2640" dirty="0">
              <a:solidFill>
                <a:schemeClr val="tx1">
                  <a:lumMod val="65000"/>
                  <a:lumOff val="35000"/>
                </a:schemeClr>
              </a:solidFill>
              <a:latin typeface="BentonSans Book"/>
            </a:endParaRPr>
          </a:p>
          <a:p>
            <a:pPr marL="0" indent="0">
              <a:buNone/>
            </a:pPr>
            <a:r>
              <a:rPr lang="en-US" sz="2640" dirty="0">
                <a:solidFill>
                  <a:schemeClr val="tx1">
                    <a:lumMod val="65000"/>
                    <a:lumOff val="35000"/>
                  </a:schemeClr>
                </a:solidFill>
                <a:latin typeface="BentonSans Book"/>
              </a:rPr>
              <a:t>We need to have open, searchable databases to allow people to see reality</a:t>
            </a:r>
          </a:p>
          <a:p>
            <a:pPr marL="0" indent="0">
              <a:buNone/>
            </a:pPr>
            <a:r>
              <a:rPr lang="en-US" sz="2640" dirty="0">
                <a:solidFill>
                  <a:schemeClr val="tx1">
                    <a:lumMod val="65000"/>
                    <a:lumOff val="35000"/>
                  </a:schemeClr>
                </a:solidFill>
                <a:latin typeface="BentonSans Book"/>
              </a:rPr>
              <a:t>Promote a fact-based view of the world</a:t>
            </a:r>
          </a:p>
          <a:p>
            <a:pPr marL="0" indent="0">
              <a:buNone/>
            </a:pPr>
            <a:endParaRPr lang="en-US" sz="2640" dirty="0">
              <a:solidFill>
                <a:schemeClr val="tx1">
                  <a:lumMod val="65000"/>
                  <a:lumOff val="35000"/>
                </a:schemeClr>
              </a:solidFill>
              <a:latin typeface="BentonSans Book"/>
            </a:endParaRPr>
          </a:p>
          <a:p>
            <a:pPr marL="0" indent="0">
              <a:buNone/>
            </a:pPr>
            <a:endParaRPr lang="en-US" sz="2640" dirty="0">
              <a:solidFill>
                <a:schemeClr val="tx1">
                  <a:lumMod val="65000"/>
                  <a:lumOff val="35000"/>
                </a:schemeClr>
              </a:solidFill>
              <a:latin typeface="BentonSans Book"/>
            </a:endParaRPr>
          </a:p>
          <a:p>
            <a:pPr marL="0" indent="0">
              <a:buNone/>
            </a:pPr>
            <a:endParaRPr lang="en-US" sz="2640" dirty="0">
              <a:solidFill>
                <a:schemeClr val="tx1">
                  <a:lumMod val="65000"/>
                  <a:lumOff val="35000"/>
                </a:schemeClr>
              </a:solidFill>
              <a:latin typeface="BentonSans Book"/>
            </a:endParaRPr>
          </a:p>
        </p:txBody>
      </p:sp>
    </p:spTree>
    <p:extLst>
      <p:ext uri="{BB962C8B-B14F-4D97-AF65-F5344CB8AC3E}">
        <p14:creationId xmlns:p14="http://schemas.microsoft.com/office/powerpoint/2010/main" val="1985991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mage result for person doodle 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24167" y="2275399"/>
            <a:ext cx="9164947"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1645920" y="616225"/>
            <a:ext cx="11521440" cy="178308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3840" dirty="0">
                <a:latin typeface="BentonSans Book"/>
              </a:rPr>
              <a:t>“Numbers have an important story to tell. They rely on you to give them a clear and convincing voice.”</a:t>
            </a:r>
          </a:p>
          <a:p>
            <a:pPr algn="r"/>
            <a:r>
              <a:rPr lang="en-US" sz="3840" dirty="0">
                <a:latin typeface="BentonSans Book"/>
              </a:rPr>
              <a:t>				</a:t>
            </a:r>
            <a:r>
              <a:rPr lang="en-US" sz="3120" dirty="0">
                <a:latin typeface="BentonSans Book"/>
              </a:rPr>
              <a:t>Stephen Few</a:t>
            </a:r>
          </a:p>
        </p:txBody>
      </p:sp>
    </p:spTree>
    <p:extLst>
      <p:ext uri="{BB962C8B-B14F-4D97-AF65-F5344CB8AC3E}">
        <p14:creationId xmlns:p14="http://schemas.microsoft.com/office/powerpoint/2010/main" val="402887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49393" y="2559665"/>
            <a:ext cx="13245156" cy="1126462"/>
          </a:xfrm>
        </p:spPr>
        <p:txBody>
          <a:bodyPr/>
          <a:lstStyle/>
          <a:p>
            <a:r>
              <a:rPr lang="en-US" sz="5400" dirty="0" smtClean="0"/>
              <a:t>Owning Your Data Story</a:t>
            </a:r>
            <a:endParaRPr lang="en-US" sz="5400" dirty="0"/>
          </a:p>
          <a:p>
            <a:r>
              <a:rPr lang="en-US" sz="3000" i="1" dirty="0" smtClean="0"/>
              <a:t>Storytelling with Data</a:t>
            </a:r>
            <a:endParaRPr lang="en-US" sz="3000" i="1" dirty="0"/>
          </a:p>
        </p:txBody>
      </p:sp>
    </p:spTree>
    <p:extLst>
      <p:ext uri="{BB962C8B-B14F-4D97-AF65-F5344CB8AC3E}">
        <p14:creationId xmlns:p14="http://schemas.microsoft.com/office/powerpoint/2010/main" val="1107155228"/>
      </p:ext>
    </p:extLst>
  </p:cSld>
  <p:clrMapOvr>
    <a:masterClrMapping/>
  </p:clrMapOvr>
  <mc:AlternateContent xmlns:mc="http://schemas.openxmlformats.org/markup-compatibility/2006" xmlns:p14="http://schemas.microsoft.com/office/powerpoint/2010/main">
    <mc:Choice Requires="p14">
      <p:transition spd="slow" p14:dur="2000" advTm="48238"/>
    </mc:Choice>
    <mc:Fallback xmlns="">
      <p:transition xmlns:p14="http://schemas.microsoft.com/office/powerpoint/2010/main" spd="slow" advTm="48238"/>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idx="4294967295"/>
          </p:nvPr>
        </p:nvSpPr>
        <p:spPr>
          <a:xfrm>
            <a:off x="0" y="822325"/>
            <a:ext cx="3184525" cy="1784350"/>
          </a:xfrm>
        </p:spPr>
        <p:txBody>
          <a:bodyPr/>
          <a:lstStyle/>
          <a:p>
            <a:r>
              <a:rPr lang="en-US" dirty="0" smtClean="0">
                <a:latin typeface="BentonSans Book"/>
              </a:rPr>
              <a:t>Let’s </a:t>
            </a:r>
            <a:br>
              <a:rPr lang="en-US" dirty="0" smtClean="0">
                <a:latin typeface="BentonSans Book"/>
              </a:rPr>
            </a:br>
            <a:r>
              <a:rPr lang="en-US" dirty="0" smtClean="0">
                <a:latin typeface="BentonSans Book"/>
              </a:rPr>
              <a:t>Re-Design! </a:t>
            </a:r>
            <a:endParaRPr lang="en-US" dirty="0">
              <a:latin typeface="BentonSans Book"/>
            </a:endParaRPr>
          </a:p>
        </p:txBody>
      </p:sp>
      <p:pic>
        <p:nvPicPr>
          <p:cNvPr id="4" name="Picture 4" descr="No, comparison is not easy…"/>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09267" y="454343"/>
            <a:ext cx="6447131" cy="7561565"/>
          </a:xfrm>
          <a:prstGeom prst="rect">
            <a:avLst/>
          </a:prstGeom>
          <a:noFill/>
          <a:extLst>
            <a:ext uri="{909E8E84-426E-40DD-AFC4-6F175D3DCCD1}">
              <a14:hiddenFill xmlns:a14="http://schemas.microsoft.com/office/drawing/2010/main">
                <a:solidFill>
                  <a:srgbClr val="FFFFFF"/>
                </a:solidFill>
              </a14:hiddenFill>
            </a:ext>
          </a:extLst>
        </p:spPr>
      </p:pic>
      <p:pic>
        <p:nvPicPr>
          <p:cNvPr id="21518" name="Picture 14" descr="Related image"/>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03588" y="3463151"/>
            <a:ext cx="3027493" cy="302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676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146880" y="546599"/>
            <a:ext cx="7024040" cy="6931655"/>
          </a:xfrm>
          <a:prstGeom prst="rect">
            <a:avLst/>
          </a:prstGeom>
        </p:spPr>
      </p:pic>
    </p:spTree>
    <p:extLst>
      <p:ext uri="{BB962C8B-B14F-4D97-AF65-F5344CB8AC3E}">
        <p14:creationId xmlns:p14="http://schemas.microsoft.com/office/powerpoint/2010/main" val="2360919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45080" y="110490"/>
            <a:ext cx="9540240" cy="800862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811" y="175260"/>
            <a:ext cx="11681460" cy="7879080"/>
          </a:xfrm>
          <a:prstGeom prst="rect">
            <a:avLst/>
          </a:prstGeom>
        </p:spPr>
      </p:pic>
    </p:spTree>
    <p:extLst>
      <p:ext uri="{BB962C8B-B14F-4D97-AF65-F5344CB8AC3E}">
        <p14:creationId xmlns:p14="http://schemas.microsoft.com/office/powerpoint/2010/main" val="1363770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33650" y="110490"/>
            <a:ext cx="9563100" cy="800862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811" y="175260"/>
            <a:ext cx="11681460" cy="7879080"/>
          </a:xfrm>
          <a:prstGeom prst="rect">
            <a:avLst/>
          </a:prstGeom>
        </p:spPr>
      </p:pic>
    </p:spTree>
    <p:extLst>
      <p:ext uri="{BB962C8B-B14F-4D97-AF65-F5344CB8AC3E}">
        <p14:creationId xmlns:p14="http://schemas.microsoft.com/office/powerpoint/2010/main" val="2892287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605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298700" y="1347788"/>
            <a:ext cx="10033000" cy="709105"/>
          </a:xfrm>
        </p:spPr>
        <p:txBody>
          <a:bodyPr/>
          <a:lstStyle/>
          <a:p>
            <a:pPr algn="ctr"/>
            <a:r>
              <a:rPr lang="en-US" sz="5760" dirty="0">
                <a:latin typeface="BentonSans Book"/>
              </a:rPr>
              <a:t>owning your data story</a:t>
            </a:r>
          </a:p>
        </p:txBody>
      </p:sp>
      <p:pic>
        <p:nvPicPr>
          <p:cNvPr id="1028" name="Picture 4" descr="Image result for storytelling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732" y="2450780"/>
            <a:ext cx="5554980" cy="31089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en 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9054278" y="3314439"/>
            <a:ext cx="1323660" cy="690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441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Information Glut</a:t>
            </a:r>
            <a:endParaRPr lang="en-US" sz="2160" dirty="0"/>
          </a:p>
        </p:txBody>
      </p:sp>
      <p:sp>
        <p:nvSpPr>
          <p:cNvPr id="4" name="Text Placeholder 3"/>
          <p:cNvSpPr>
            <a:spLocks noGrp="1"/>
          </p:cNvSpPr>
          <p:nvPr>
            <p:ph type="body" sz="quarter" idx="10"/>
          </p:nvPr>
        </p:nvSpPr>
        <p:spPr/>
        <p:txBody>
          <a:bodyPr/>
          <a:lstStyle/>
          <a:p>
            <a:r>
              <a:rPr lang="en-US" sz="4000" dirty="0"/>
              <a:t>90% of surveyed professionals admit to having </a:t>
            </a:r>
            <a:br>
              <a:rPr lang="en-US" sz="4000" dirty="0"/>
            </a:br>
            <a:r>
              <a:rPr lang="en-US" sz="4000" dirty="0"/>
              <a:t>thrown away information without reading it.</a:t>
            </a:r>
            <a:br>
              <a:rPr lang="en-US" sz="4000" dirty="0"/>
            </a:br>
            <a:r>
              <a:rPr lang="en-US" sz="4000" dirty="0"/>
              <a:t/>
            </a:r>
            <a:br>
              <a:rPr lang="en-US" sz="4000" dirty="0"/>
            </a:br>
            <a:r>
              <a:rPr lang="en-US" sz="4000" dirty="0"/>
              <a:t>The average consumer processes </a:t>
            </a:r>
            <a:br>
              <a:rPr lang="en-US" sz="4000" dirty="0"/>
            </a:br>
            <a:r>
              <a:rPr lang="en-US" sz="4000" dirty="0"/>
              <a:t>100,500 digital words daily</a:t>
            </a:r>
            <a:r>
              <a:rPr lang="en-US" sz="4800" dirty="0"/>
              <a:t/>
            </a:r>
            <a:br>
              <a:rPr lang="en-US" sz="4800" dirty="0"/>
            </a:br>
            <a:r>
              <a:rPr lang="en-US" sz="4800" dirty="0"/>
              <a:t/>
            </a:r>
            <a:br>
              <a:rPr lang="en-US" sz="4800" dirty="0"/>
            </a:br>
            <a:r>
              <a:rPr lang="en-US" sz="1600" dirty="0"/>
              <a:t>Source: measuring consumer Information </a:t>
            </a:r>
            <a:br>
              <a:rPr lang="en-US" sz="1600" dirty="0"/>
            </a:br>
            <a:r>
              <a:rPr lang="en-US" sz="1600" dirty="0"/>
              <a:t>(International Journal of Communication</a:t>
            </a:r>
            <a:r>
              <a:rPr lang="en-US" sz="1600" dirty="0" smtClean="0"/>
              <a:t>)</a:t>
            </a:r>
            <a:endParaRPr lang="en-US" sz="1600" dirty="0"/>
          </a:p>
        </p:txBody>
      </p:sp>
    </p:spTree>
    <p:extLst>
      <p:ext uri="{BB962C8B-B14F-4D97-AF65-F5344CB8AC3E}">
        <p14:creationId xmlns:p14="http://schemas.microsoft.com/office/powerpoint/2010/main" val="1450891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No, comparison is not easy…"/>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76707" y="347663"/>
            <a:ext cx="6447131" cy="7561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648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mage result for math sketch"/>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238000"/>
                    </a14:imgEffect>
                    <a14:imgEffect>
                      <a14:brightnessContrast contrast="27000"/>
                    </a14:imgEffect>
                  </a14:imgLayer>
                </a14:imgProps>
              </a:ext>
              <a:ext uri="{28A0092B-C50C-407E-A947-70E740481C1C}">
                <a14:useLocalDpi xmlns:a14="http://schemas.microsoft.com/office/drawing/2010/main" val="0"/>
              </a:ext>
            </a:extLst>
          </a:blip>
          <a:srcRect r="2145"/>
          <a:stretch/>
        </p:blipFill>
        <p:spPr bwMode="auto">
          <a:xfrm flipH="1">
            <a:off x="887075" y="3106015"/>
            <a:ext cx="3442848" cy="27706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204368" y="3560803"/>
            <a:ext cx="221664" cy="1107996"/>
          </a:xfrm>
          <a:prstGeom prst="rect">
            <a:avLst/>
          </a:prstGeom>
          <a:noFill/>
        </p:spPr>
        <p:txBody>
          <a:bodyPr wrap="none" lIns="109728" tIns="54864" rIns="109728" bIns="54864">
            <a:spAutoFit/>
          </a:bodyPr>
          <a:lstStyle/>
          <a:p>
            <a:pPr algn="ctr"/>
            <a:endParaRPr lang="en-US" sz="6480" b="1" dirty="0">
              <a:ln w="9525">
                <a:solidFill>
                  <a:schemeClr val="bg1"/>
                </a:solidFill>
                <a:prstDash val="solid"/>
              </a:ln>
              <a:effectLst>
                <a:outerShdw blurRad="12700" dist="38100" dir="2700000" algn="tl" rotWithShape="0">
                  <a:schemeClr val="bg1">
                    <a:lumMod val="50000"/>
                  </a:schemeClr>
                </a:outerShdw>
              </a:effectLst>
              <a:latin typeface="Bauhaus 93" panose="04030905020B02020C02" pitchFamily="82" charset="0"/>
            </a:endParaRPr>
          </a:p>
        </p:txBody>
      </p:sp>
      <p:grpSp>
        <p:nvGrpSpPr>
          <p:cNvPr id="20" name="Group 19"/>
          <p:cNvGrpSpPr/>
          <p:nvPr/>
        </p:nvGrpSpPr>
        <p:grpSpPr>
          <a:xfrm>
            <a:off x="9543177" y="2440509"/>
            <a:ext cx="4144912" cy="4607962"/>
            <a:chOff x="7602149" y="1148108"/>
            <a:chExt cx="4143375" cy="4595057"/>
          </a:xfrm>
        </p:grpSpPr>
        <p:pic>
          <p:nvPicPr>
            <p:cNvPr id="13322" name="Picture 10" descr="Image result for graph doodle"/>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02149" y="1386425"/>
              <a:ext cx="4143375" cy="4143375"/>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Image result for stars doodle"/>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l="10730" t="59617" r="65531" b="17030"/>
            <a:stretch/>
          </p:blipFill>
          <p:spPr bwMode="auto">
            <a:xfrm>
              <a:off x="7725839" y="4820501"/>
              <a:ext cx="495300" cy="584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Image result for stars doodle"/>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l="35612" t="41466" r="33533" b="36958"/>
            <a:stretch/>
          </p:blipFill>
          <p:spPr bwMode="auto">
            <a:xfrm>
              <a:off x="10760367" y="5020375"/>
              <a:ext cx="634884" cy="5323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Image result for stars doodle"/>
            <p:cNvPicPr>
              <a:picLocks noChangeAspect="1" noChangeArrowheads="1"/>
            </p:cNvPicPr>
            <p:nvPr/>
          </p:nvPicPr>
          <p:blipFill rotWithShape="1">
            <a:blip r:embed="rId8" cstate="email">
              <a:extLst>
                <a:ext uri="{28A0092B-C50C-407E-A947-70E740481C1C}">
                  <a14:useLocalDpi xmlns:a14="http://schemas.microsoft.com/office/drawing/2010/main" val="0"/>
                </a:ext>
              </a:extLst>
            </a:blip>
            <a:srcRect l="71743" t="68134" r="8434" b="14922"/>
            <a:stretch/>
          </p:blipFill>
          <p:spPr bwMode="auto">
            <a:xfrm>
              <a:off x="10667851" y="1414264"/>
              <a:ext cx="524258" cy="5372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Image result for stars doodle"/>
            <p:cNvPicPr>
              <a:picLocks noChangeAspect="1" noChangeArrowheads="1"/>
            </p:cNvPicPr>
            <p:nvPr/>
          </p:nvPicPr>
          <p:blipFill rotWithShape="1">
            <a:blip r:embed="rId9" cstate="email">
              <a:extLst>
                <a:ext uri="{28A0092B-C50C-407E-A947-70E740481C1C}">
                  <a14:useLocalDpi xmlns:a14="http://schemas.microsoft.com/office/drawing/2010/main" val="0"/>
                </a:ext>
              </a:extLst>
            </a:blip>
            <a:srcRect l="9578" t="18437" r="59273" b="56841"/>
            <a:stretch/>
          </p:blipFill>
          <p:spPr bwMode="auto">
            <a:xfrm>
              <a:off x="7876958" y="1414264"/>
              <a:ext cx="688361" cy="655053"/>
            </a:xfrm>
            <a:prstGeom prst="rect">
              <a:avLst/>
            </a:prstGeom>
            <a:noFill/>
            <a:extLst>
              <a:ext uri="{909E8E84-426E-40DD-AFC4-6F175D3DCCD1}">
                <a14:hiddenFill xmlns:a14="http://schemas.microsoft.com/office/drawing/2010/main">
                  <a:solidFill>
                    <a:srgbClr val="FFFFFF"/>
                  </a:solidFill>
                </a14:hiddenFill>
              </a:ext>
            </a:extLst>
          </p:spPr>
        </p:pic>
        <p:pic>
          <p:nvPicPr>
            <p:cNvPr id="13330" name="Picture 18" descr="Image result for doodle png"/>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7788429" y="1508787"/>
              <a:ext cx="3770814" cy="37708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4" descr="Image result for stars doodle"/>
            <p:cNvPicPr>
              <a:picLocks noChangeAspect="1" noChangeArrowheads="1"/>
            </p:cNvPicPr>
            <p:nvPr/>
          </p:nvPicPr>
          <p:blipFill rotWithShape="1">
            <a:blip r:embed="rId8" cstate="email">
              <a:extLst>
                <a:ext uri="{28A0092B-C50C-407E-A947-70E740481C1C}">
                  <a14:useLocalDpi xmlns:a14="http://schemas.microsoft.com/office/drawing/2010/main" val="0"/>
                </a:ext>
              </a:extLst>
            </a:blip>
            <a:srcRect l="71743" t="68134" r="8434" b="14922"/>
            <a:stretch/>
          </p:blipFill>
          <p:spPr bwMode="auto">
            <a:xfrm rot="19864041">
              <a:off x="9096321" y="5205885"/>
              <a:ext cx="524258" cy="5372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Image result for stars doodle"/>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l="35612" t="41466" r="33533" b="36958"/>
            <a:stretch/>
          </p:blipFill>
          <p:spPr bwMode="auto">
            <a:xfrm rot="20382432">
              <a:off x="9080897" y="1148108"/>
              <a:ext cx="634884" cy="5323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4171512" y="2799060"/>
            <a:ext cx="5207494" cy="3442748"/>
            <a:chOff x="4221444" y="1951544"/>
            <a:chExt cx="4339578" cy="2868957"/>
          </a:xfrm>
        </p:grpSpPr>
        <p:pic>
          <p:nvPicPr>
            <p:cNvPr id="13324" name="Picture 12" descr="Image result for funnel carto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6200000">
              <a:off x="5120885" y="2318257"/>
              <a:ext cx="2847975" cy="21145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urved Connector 5"/>
            <p:cNvCxnSpPr/>
            <p:nvPr/>
          </p:nvCxnSpPr>
          <p:spPr>
            <a:xfrm>
              <a:off x="4509988" y="2069317"/>
              <a:ext cx="791328" cy="343683"/>
            </a:xfrm>
            <a:prstGeom prst="curvedConnector3">
              <a:avLst>
                <a:gd name="adj1" fmla="val 50000"/>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23" name="Curved Connector 22"/>
            <p:cNvCxnSpPr/>
            <p:nvPr/>
          </p:nvCxnSpPr>
          <p:spPr>
            <a:xfrm flipV="1">
              <a:off x="4519732" y="4531615"/>
              <a:ext cx="804544" cy="288886"/>
            </a:xfrm>
            <a:prstGeom prst="curvedConnector3">
              <a:avLst>
                <a:gd name="adj1" fmla="val 50000"/>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27" name="Curved Connector 26"/>
            <p:cNvCxnSpPr/>
            <p:nvPr/>
          </p:nvCxnSpPr>
          <p:spPr>
            <a:xfrm>
              <a:off x="4221444" y="2967335"/>
              <a:ext cx="1008135" cy="108487"/>
            </a:xfrm>
            <a:prstGeom prst="curvedConnector3">
              <a:avLst>
                <a:gd name="adj1" fmla="val 50000"/>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29" name="Curved Connector 28"/>
            <p:cNvCxnSpPr/>
            <p:nvPr/>
          </p:nvCxnSpPr>
          <p:spPr>
            <a:xfrm flipV="1">
              <a:off x="4509988" y="3778559"/>
              <a:ext cx="715031" cy="112107"/>
            </a:xfrm>
            <a:prstGeom prst="curvedConnector3">
              <a:avLst>
                <a:gd name="adj1" fmla="val 50000"/>
              </a:avLst>
            </a:prstGeom>
            <a:ln w="285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22" name="Freeform 21"/>
            <p:cNvSpPr/>
            <p:nvPr/>
          </p:nvSpPr>
          <p:spPr>
            <a:xfrm>
              <a:off x="7670800" y="3238463"/>
              <a:ext cx="889000" cy="127037"/>
            </a:xfrm>
            <a:custGeom>
              <a:avLst/>
              <a:gdLst>
                <a:gd name="connsiteX0" fmla="*/ 0 w 889000"/>
                <a:gd name="connsiteY0" fmla="*/ 127037 h 127037"/>
                <a:gd name="connsiteX1" fmla="*/ 177800 w 889000"/>
                <a:gd name="connsiteY1" fmla="*/ 12737 h 127037"/>
                <a:gd name="connsiteX2" fmla="*/ 355600 w 889000"/>
                <a:gd name="connsiteY2" fmla="*/ 88937 h 127037"/>
                <a:gd name="connsiteX3" fmla="*/ 533400 w 889000"/>
                <a:gd name="connsiteY3" fmla="*/ 37 h 127037"/>
                <a:gd name="connsiteX4" fmla="*/ 762000 w 889000"/>
                <a:gd name="connsiteY4" fmla="*/ 101637 h 127037"/>
                <a:gd name="connsiteX5" fmla="*/ 889000 w 889000"/>
                <a:gd name="connsiteY5" fmla="*/ 12737 h 1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127037">
                  <a:moveTo>
                    <a:pt x="0" y="127037"/>
                  </a:moveTo>
                  <a:cubicBezTo>
                    <a:pt x="59266" y="73062"/>
                    <a:pt x="118533" y="19087"/>
                    <a:pt x="177800" y="12737"/>
                  </a:cubicBezTo>
                  <a:cubicBezTo>
                    <a:pt x="237067" y="6387"/>
                    <a:pt x="296333" y="91054"/>
                    <a:pt x="355600" y="88937"/>
                  </a:cubicBezTo>
                  <a:cubicBezTo>
                    <a:pt x="414867" y="86820"/>
                    <a:pt x="465667" y="-2080"/>
                    <a:pt x="533400" y="37"/>
                  </a:cubicBezTo>
                  <a:cubicBezTo>
                    <a:pt x="601133" y="2154"/>
                    <a:pt x="702733" y="99520"/>
                    <a:pt x="762000" y="101637"/>
                  </a:cubicBezTo>
                  <a:cubicBezTo>
                    <a:pt x="821267" y="103754"/>
                    <a:pt x="855133" y="58245"/>
                    <a:pt x="889000" y="12737"/>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35" name="Freeform 34"/>
            <p:cNvSpPr/>
            <p:nvPr/>
          </p:nvSpPr>
          <p:spPr>
            <a:xfrm>
              <a:off x="7672022" y="3416300"/>
              <a:ext cx="889000" cy="113749"/>
            </a:xfrm>
            <a:custGeom>
              <a:avLst/>
              <a:gdLst>
                <a:gd name="connsiteX0" fmla="*/ 0 w 889000"/>
                <a:gd name="connsiteY0" fmla="*/ 127037 h 127037"/>
                <a:gd name="connsiteX1" fmla="*/ 177800 w 889000"/>
                <a:gd name="connsiteY1" fmla="*/ 12737 h 127037"/>
                <a:gd name="connsiteX2" fmla="*/ 355600 w 889000"/>
                <a:gd name="connsiteY2" fmla="*/ 88937 h 127037"/>
                <a:gd name="connsiteX3" fmla="*/ 533400 w 889000"/>
                <a:gd name="connsiteY3" fmla="*/ 37 h 127037"/>
                <a:gd name="connsiteX4" fmla="*/ 762000 w 889000"/>
                <a:gd name="connsiteY4" fmla="*/ 101637 h 127037"/>
                <a:gd name="connsiteX5" fmla="*/ 889000 w 889000"/>
                <a:gd name="connsiteY5" fmla="*/ 12737 h 1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127037">
                  <a:moveTo>
                    <a:pt x="0" y="127037"/>
                  </a:moveTo>
                  <a:cubicBezTo>
                    <a:pt x="59266" y="73062"/>
                    <a:pt x="118533" y="19087"/>
                    <a:pt x="177800" y="12737"/>
                  </a:cubicBezTo>
                  <a:cubicBezTo>
                    <a:pt x="237067" y="6387"/>
                    <a:pt x="296333" y="91054"/>
                    <a:pt x="355600" y="88937"/>
                  </a:cubicBezTo>
                  <a:cubicBezTo>
                    <a:pt x="414867" y="86820"/>
                    <a:pt x="465667" y="-2080"/>
                    <a:pt x="533400" y="37"/>
                  </a:cubicBezTo>
                  <a:cubicBezTo>
                    <a:pt x="601133" y="2154"/>
                    <a:pt x="702733" y="99520"/>
                    <a:pt x="762000" y="101637"/>
                  </a:cubicBezTo>
                  <a:cubicBezTo>
                    <a:pt x="821267" y="103754"/>
                    <a:pt x="855133" y="58245"/>
                    <a:pt x="889000" y="12737"/>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45" name="Title 1"/>
            <p:cNvSpPr txBox="1">
              <a:spLocks/>
            </p:cNvSpPr>
            <p:nvPr/>
          </p:nvSpPr>
          <p:spPr>
            <a:xfrm>
              <a:off x="5494078" y="3139908"/>
              <a:ext cx="2388501" cy="578183"/>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3840" dirty="0">
                  <a:latin typeface="BentonSans Book"/>
                </a:rPr>
                <a:t>Tableau</a:t>
              </a:r>
            </a:p>
          </p:txBody>
        </p:sp>
      </p:grpSp>
      <p:sp>
        <p:nvSpPr>
          <p:cNvPr id="47" name="Title 1"/>
          <p:cNvSpPr txBox="1">
            <a:spLocks/>
          </p:cNvSpPr>
          <p:nvPr/>
        </p:nvSpPr>
        <p:spPr>
          <a:xfrm>
            <a:off x="1655805" y="246451"/>
            <a:ext cx="11115315" cy="166709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3840" dirty="0">
                <a:latin typeface="BentonSans Book"/>
              </a:rPr>
              <a:t>“</a:t>
            </a:r>
            <a:r>
              <a:rPr lang="en-US" sz="3840" dirty="0">
                <a:solidFill>
                  <a:schemeClr val="tx1"/>
                </a:solidFill>
                <a:latin typeface="BentonSans Book"/>
              </a:rPr>
              <a:t>There is no such thing as information overload. There is only bad design.”</a:t>
            </a:r>
          </a:p>
          <a:p>
            <a:pPr algn="r"/>
            <a:r>
              <a:rPr lang="en-US" sz="3120" dirty="0" smtClean="0">
                <a:solidFill>
                  <a:schemeClr val="tx1"/>
                </a:solidFill>
                <a:latin typeface="BentonSans Book"/>
              </a:rPr>
              <a:t>-Edward </a:t>
            </a:r>
            <a:r>
              <a:rPr lang="en-US" sz="3120" dirty="0">
                <a:solidFill>
                  <a:schemeClr val="tx1"/>
                </a:solidFill>
                <a:latin typeface="BentonSans Book"/>
              </a:rPr>
              <a:t>Tufte</a:t>
            </a:r>
            <a:endParaRPr lang="en-US" sz="3120" dirty="0">
              <a:latin typeface="BentonSans Book"/>
            </a:endParaRPr>
          </a:p>
        </p:txBody>
      </p:sp>
    </p:spTree>
    <p:extLst>
      <p:ext uri="{BB962C8B-B14F-4D97-AF65-F5344CB8AC3E}">
        <p14:creationId xmlns:p14="http://schemas.microsoft.com/office/powerpoint/2010/main" val="636250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Image result for doodle 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878469" y="4800416"/>
            <a:ext cx="2762249" cy="276224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mage result for doodle 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20936610">
            <a:off x="10841954" y="3594378"/>
            <a:ext cx="1268730" cy="128222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2525367" y="2954537"/>
            <a:ext cx="10033475" cy="1178946"/>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8640" dirty="0">
                <a:latin typeface="BentonSans Book"/>
              </a:rPr>
              <a:t>Storytelling!</a:t>
            </a:r>
          </a:p>
        </p:txBody>
      </p:sp>
      <p:pic>
        <p:nvPicPr>
          <p:cNvPr id="9226" name="Picture 10" descr="Related image"/>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33443" y="1021080"/>
            <a:ext cx="1417320" cy="141732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Image result for doodle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3103" y="4337503"/>
            <a:ext cx="6858000" cy="925830"/>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descr="Image result for doodle book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2863" y="5263332"/>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795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49" y="5276851"/>
            <a:ext cx="3074670" cy="30746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0729" y="5276851"/>
            <a:ext cx="3074670" cy="307467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9724483" y="4431128"/>
            <a:ext cx="2896681" cy="1162050"/>
            <a:chOff x="8103735" y="3692606"/>
            <a:chExt cx="2413901" cy="968375"/>
          </a:xfrm>
        </p:grpSpPr>
        <p:sp>
          <p:nvSpPr>
            <p:cNvPr id="5" name="Title 1"/>
            <p:cNvSpPr txBox="1">
              <a:spLocks/>
            </p:cNvSpPr>
            <p:nvPr/>
          </p:nvSpPr>
          <p:spPr>
            <a:xfrm>
              <a:off x="8129135" y="3924299"/>
              <a:ext cx="2388501" cy="504991"/>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3840" dirty="0">
                  <a:latin typeface="BentonSans Book"/>
                </a:rPr>
                <a:t>STORIES</a:t>
              </a:r>
            </a:p>
          </p:txBody>
        </p:sp>
        <p:sp>
          <p:nvSpPr>
            <p:cNvPr id="7" name="Flowchart: Alternate Process 6"/>
            <p:cNvSpPr/>
            <p:nvPr/>
          </p:nvSpPr>
          <p:spPr>
            <a:xfrm>
              <a:off x="8103735" y="3692606"/>
              <a:ext cx="2375017" cy="968375"/>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grpSp>
      <p:grpSp>
        <p:nvGrpSpPr>
          <p:cNvPr id="6" name="Group 5"/>
          <p:cNvGrpSpPr/>
          <p:nvPr/>
        </p:nvGrpSpPr>
        <p:grpSpPr>
          <a:xfrm>
            <a:off x="6826153" y="1428070"/>
            <a:ext cx="1611634" cy="6801530"/>
            <a:chOff x="5612261" y="1190058"/>
            <a:chExt cx="1343028" cy="5667942"/>
          </a:xfrm>
        </p:grpSpPr>
        <p:pic>
          <p:nvPicPr>
            <p:cNvPr id="15364" name="Picture 4" descr="Image result for brick wall drawing"/>
            <p:cNvPicPr>
              <a:picLocks noChangeAspect="1" noChangeArrowheads="1"/>
            </p:cNvPicPr>
            <p:nvPr/>
          </p:nvPicPr>
          <p:blipFill rotWithShape="1">
            <a:blip r:embed="rId4" cstate="email">
              <a:biLevel thresh="75000"/>
              <a:extLst>
                <a:ext uri="{28A0092B-C50C-407E-A947-70E740481C1C}">
                  <a14:useLocalDpi xmlns:a14="http://schemas.microsoft.com/office/drawing/2010/main" val="0"/>
                </a:ext>
              </a:extLst>
            </a:blip>
            <a:srcRect r="64750"/>
            <a:stretch/>
          </p:blipFill>
          <p:spPr bwMode="auto">
            <a:xfrm>
              <a:off x="5612261" y="1190058"/>
              <a:ext cx="1343028" cy="2833971"/>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9" name="Picture 4" descr="Image result for brick wall drawing"/>
            <p:cNvPicPr>
              <a:picLocks noChangeAspect="1" noChangeArrowheads="1"/>
            </p:cNvPicPr>
            <p:nvPr/>
          </p:nvPicPr>
          <p:blipFill rotWithShape="1">
            <a:blip r:embed="rId5" cstate="email">
              <a:biLevel thresh="75000"/>
              <a:extLst>
                <a:ext uri="{28A0092B-C50C-407E-A947-70E740481C1C}">
                  <a14:useLocalDpi xmlns:a14="http://schemas.microsoft.com/office/drawing/2010/main" val="0"/>
                </a:ext>
              </a:extLst>
            </a:blip>
            <a:srcRect r="64750"/>
            <a:stretch/>
          </p:blipFill>
          <p:spPr bwMode="auto">
            <a:xfrm>
              <a:off x="5612261" y="4024029"/>
              <a:ext cx="1343028" cy="2833971"/>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2712721" y="3357594"/>
            <a:ext cx="2866201" cy="2224057"/>
            <a:chOff x="2247900" y="2543994"/>
            <a:chExt cx="2388501" cy="1853381"/>
          </a:xfrm>
        </p:grpSpPr>
        <p:sp>
          <p:nvSpPr>
            <p:cNvPr id="4" name="Title 1"/>
            <p:cNvSpPr txBox="1">
              <a:spLocks/>
            </p:cNvSpPr>
            <p:nvPr/>
          </p:nvSpPr>
          <p:spPr>
            <a:xfrm>
              <a:off x="2247900" y="3657599"/>
              <a:ext cx="2388501" cy="504991"/>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3840" dirty="0">
                  <a:latin typeface="BentonSans Book"/>
                </a:rPr>
                <a:t>MATH</a:t>
              </a:r>
            </a:p>
          </p:txBody>
        </p:sp>
        <p:sp>
          <p:nvSpPr>
            <p:cNvPr id="2" name="Flowchart: Alternate Process 1"/>
            <p:cNvSpPr/>
            <p:nvPr/>
          </p:nvSpPr>
          <p:spPr>
            <a:xfrm>
              <a:off x="2247900" y="3429000"/>
              <a:ext cx="2375017" cy="968375"/>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pic>
          <p:nvPicPr>
            <p:cNvPr id="15366" name="Picture 6" descr="Image result for stick figure leaning"/>
            <p:cNvPicPr>
              <a:picLocks noChangeAspect="1" noChangeArrowheads="1"/>
            </p:cNvPicPr>
            <p:nvPr/>
          </p:nvPicPr>
          <p:blipFill rotWithShape="1">
            <a:blip r:embed="rId6" cstate="email">
              <a:biLevel thresh="75000"/>
              <a:extLst>
                <a:ext uri="{28A0092B-C50C-407E-A947-70E740481C1C}">
                  <a14:useLocalDpi xmlns:a14="http://schemas.microsoft.com/office/drawing/2010/main" val="0"/>
                </a:ext>
              </a:extLst>
            </a:blip>
            <a:srcRect l="34663" t="23716" r="36003" b="31951"/>
            <a:stretch/>
          </p:blipFill>
          <p:spPr bwMode="auto">
            <a:xfrm>
              <a:off x="3177948" y="2543994"/>
              <a:ext cx="581475" cy="8788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75078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Image result for storytelling affects brain whiteboard ani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49" y="567689"/>
            <a:ext cx="12531119" cy="70675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686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Corporate_Template_BentonSans_16.9_c">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PPT_Corporate_Template_BentonSans_16.9_c</Template>
  <TotalTime>1063</TotalTime>
  <Words>1506</Words>
  <Application>Microsoft Office PowerPoint</Application>
  <PresentationFormat>Custom</PresentationFormat>
  <Paragraphs>118</Paragraphs>
  <Slides>24</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ＭＳ Ｐゴシック</vt:lpstr>
      <vt:lpstr>Arial</vt:lpstr>
      <vt:lpstr>Bauhaus 93</vt:lpstr>
      <vt:lpstr>BentonSans Book</vt:lpstr>
      <vt:lpstr>Calibri</vt:lpstr>
      <vt:lpstr>Franklin Gothic Book</vt:lpstr>
      <vt:lpstr>Gill Sans MT</vt:lpstr>
      <vt:lpstr>Merriweather Light</vt:lpstr>
      <vt:lpstr>PPT_Corporate_Template_BentonSans_16.9_c</vt:lpstr>
      <vt:lpstr>Custom Design</vt:lpstr>
      <vt:lpstr>PowerPoint Presentation</vt:lpstr>
      <vt:lpstr>PowerPoint Presentation</vt:lpstr>
      <vt:lpstr>owning your data story</vt:lpstr>
      <vt:lpstr>Information Glut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Rules of Engagement</vt:lpstr>
      <vt:lpstr>Give ‘Em the Punchline</vt:lpstr>
      <vt:lpstr>Don’t give them 4, give them 2+2</vt:lpstr>
      <vt:lpstr>PowerPoint Presentation</vt:lpstr>
      <vt:lpstr>“The Best Stats You’ve Ever Seen”</vt:lpstr>
      <vt:lpstr>Hans Rosling Presentation Breakdown</vt:lpstr>
      <vt:lpstr>PowerPoint Presentation</vt:lpstr>
      <vt:lpstr>Let’s  Re-Design! </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Cat Cronk</dc:creator>
  <cp:keywords/>
  <dc:description/>
  <cp:lastModifiedBy>Jeff Shaffer</cp:lastModifiedBy>
  <cp:revision>136</cp:revision>
  <cp:lastPrinted>2015-11-05T23:58:20Z</cp:lastPrinted>
  <dcterms:created xsi:type="dcterms:W3CDTF">2017-05-11T09:54:05Z</dcterms:created>
  <dcterms:modified xsi:type="dcterms:W3CDTF">2017-08-01T21:14:18Z</dcterms:modified>
  <cp:category/>
</cp:coreProperties>
</file>