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16"/>
  </p:notesMasterIdLst>
  <p:handoutMasterIdLst>
    <p:handoutMasterId r:id="rId17"/>
  </p:handoutMasterIdLst>
  <p:sldIdLst>
    <p:sldId id="279" r:id="rId2"/>
    <p:sldId id="331" r:id="rId3"/>
    <p:sldId id="330" r:id="rId4"/>
    <p:sldId id="333" r:id="rId5"/>
    <p:sldId id="334" r:id="rId6"/>
    <p:sldId id="336" r:id="rId7"/>
    <p:sldId id="337" r:id="rId8"/>
    <p:sldId id="338" r:id="rId9"/>
    <p:sldId id="339" r:id="rId10"/>
    <p:sldId id="340" r:id="rId11"/>
    <p:sldId id="341" r:id="rId12"/>
    <p:sldId id="342" r:id="rId13"/>
    <p:sldId id="343" r:id="rId14"/>
    <p:sldId id="344" r:id="rId15"/>
  </p:sldIdLst>
  <p:sldSz cx="9144000" cy="6858000" type="screen4x3"/>
  <p:notesSz cx="6858000" cy="9144000"/>
  <p:defaultTextStyle>
    <a:defPPr>
      <a:defRPr lang="en-AU"/>
    </a:defPPr>
    <a:lvl1pPr algn="l" rtl="0" eaLnBrk="0" fontAlgn="base" hangingPunct="0">
      <a:spcBef>
        <a:spcPct val="0"/>
      </a:spcBef>
      <a:spcAft>
        <a:spcPct val="0"/>
      </a:spcAft>
      <a:defRPr sz="2200" kern="1200">
        <a:solidFill>
          <a:schemeClr val="hlink"/>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200" kern="1200">
        <a:solidFill>
          <a:schemeClr val="hlink"/>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200" kern="1200">
        <a:solidFill>
          <a:schemeClr val="hlink"/>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200" kern="1200">
        <a:solidFill>
          <a:schemeClr val="hlink"/>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200" kern="1200">
        <a:solidFill>
          <a:schemeClr val="hlink"/>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3300"/>
    <a:srgbClr val="2D7AB3"/>
    <a:srgbClr val="CCECFF"/>
    <a:srgbClr val="99CC00"/>
    <a:srgbClr val="99FF66"/>
    <a:srgbClr val="CCFF99"/>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22" autoAdjust="0"/>
  </p:normalViewPr>
  <p:slideViewPr>
    <p:cSldViewPr>
      <p:cViewPr varScale="1">
        <p:scale>
          <a:sx n="50" d="100"/>
          <a:sy n="50" d="100"/>
        </p:scale>
        <p:origin x="1956" y="4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93ED9E-FE61-45D0-B5D0-1FCD28BF3762}"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0E0AE29A-09ED-4C1E-BA33-F401923CE30A}">
      <dgm:prSet phldrT="[Text]"/>
      <dgm:spPr>
        <a:solidFill>
          <a:srgbClr val="FF9900"/>
        </a:solidFill>
      </dgm:spPr>
      <dgm:t>
        <a:bodyPr/>
        <a:lstStyle/>
        <a:p>
          <a:r>
            <a:rPr lang="en-US" dirty="0" smtClean="0"/>
            <a:t>SPSS Modeler</a:t>
          </a:r>
          <a:endParaRPr lang="en-US" dirty="0"/>
        </a:p>
      </dgm:t>
    </dgm:pt>
    <dgm:pt modelId="{0AEFB4D0-F089-4CC0-8DBC-E9343661B087}" type="parTrans" cxnId="{AA03AD5F-916C-40F0-8FD7-85980C269717}">
      <dgm:prSet/>
      <dgm:spPr/>
      <dgm:t>
        <a:bodyPr/>
        <a:lstStyle/>
        <a:p>
          <a:endParaRPr lang="en-US"/>
        </a:p>
      </dgm:t>
    </dgm:pt>
    <dgm:pt modelId="{775385AA-1D5A-4619-AEEA-715386C2992E}" type="sibTrans" cxnId="{AA03AD5F-916C-40F0-8FD7-85980C269717}">
      <dgm:prSet/>
      <dgm:spPr/>
      <dgm:t>
        <a:bodyPr/>
        <a:lstStyle/>
        <a:p>
          <a:endParaRPr lang="en-US"/>
        </a:p>
      </dgm:t>
    </dgm:pt>
    <dgm:pt modelId="{F9AFEE0C-9B82-4FF9-A924-E1873944BA8C}">
      <dgm:prSet phldrT="[Text]"/>
      <dgm:spPr>
        <a:solidFill>
          <a:srgbClr val="C00000"/>
        </a:solidFill>
      </dgm:spPr>
      <dgm:t>
        <a:bodyPr/>
        <a:lstStyle/>
        <a:p>
          <a:r>
            <a:rPr lang="en-US" dirty="0" smtClean="0"/>
            <a:t>SPSS Statistics</a:t>
          </a:r>
          <a:endParaRPr lang="en-US" dirty="0"/>
        </a:p>
      </dgm:t>
    </dgm:pt>
    <dgm:pt modelId="{4E835F0E-4B1E-42B1-BE6F-D9951F4E6BE1}" type="parTrans" cxnId="{C00DB116-4DDD-4FED-89E3-7A3F12B58FF8}">
      <dgm:prSet/>
      <dgm:spPr/>
      <dgm:t>
        <a:bodyPr/>
        <a:lstStyle/>
        <a:p>
          <a:endParaRPr lang="en-US"/>
        </a:p>
      </dgm:t>
    </dgm:pt>
    <dgm:pt modelId="{1279A03C-1DE2-42A6-BE15-D05152F6D386}" type="sibTrans" cxnId="{C00DB116-4DDD-4FED-89E3-7A3F12B58FF8}">
      <dgm:prSet/>
      <dgm:spPr/>
      <dgm:t>
        <a:bodyPr/>
        <a:lstStyle/>
        <a:p>
          <a:endParaRPr lang="en-US"/>
        </a:p>
      </dgm:t>
    </dgm:pt>
    <dgm:pt modelId="{5766BF6C-38E1-40A3-A03D-5D4C77F50328}">
      <dgm:prSet phldrT="[Text]"/>
      <dgm:spPr>
        <a:solidFill>
          <a:srgbClr val="003300"/>
        </a:solidFill>
      </dgm:spPr>
      <dgm:t>
        <a:bodyPr/>
        <a:lstStyle/>
        <a:p>
          <a:r>
            <a:rPr lang="en-US" dirty="0" smtClean="0"/>
            <a:t>Watson Analytics</a:t>
          </a:r>
          <a:endParaRPr lang="en-US" dirty="0"/>
        </a:p>
      </dgm:t>
    </dgm:pt>
    <dgm:pt modelId="{5683552E-6110-4A8F-BDCB-DAC1D80C2DA9}" type="parTrans" cxnId="{6D54C219-6CB1-4370-A5A1-F4E4CBFF6AC8}">
      <dgm:prSet/>
      <dgm:spPr/>
      <dgm:t>
        <a:bodyPr/>
        <a:lstStyle/>
        <a:p>
          <a:endParaRPr lang="en-US"/>
        </a:p>
      </dgm:t>
    </dgm:pt>
    <dgm:pt modelId="{622B37CE-FCB0-4FB9-B3E3-E8FC0D0A789C}" type="sibTrans" cxnId="{6D54C219-6CB1-4370-A5A1-F4E4CBFF6AC8}">
      <dgm:prSet/>
      <dgm:spPr/>
      <dgm:t>
        <a:bodyPr/>
        <a:lstStyle/>
        <a:p>
          <a:endParaRPr lang="en-US"/>
        </a:p>
      </dgm:t>
    </dgm:pt>
    <dgm:pt modelId="{C823D09D-6C02-4E07-8C40-CEE20BE31B7D}">
      <dgm:prSet phldrT="[Text]"/>
      <dgm:spPr>
        <a:solidFill>
          <a:srgbClr val="0070C0"/>
        </a:solidFill>
      </dgm:spPr>
      <dgm:t>
        <a:bodyPr/>
        <a:lstStyle/>
        <a:p>
          <a:r>
            <a:rPr lang="en-US" dirty="0" err="1" smtClean="0"/>
            <a:t>Bluemix</a:t>
          </a:r>
          <a:endParaRPr lang="en-US" dirty="0"/>
        </a:p>
      </dgm:t>
    </dgm:pt>
    <dgm:pt modelId="{E44EDDF7-094C-4DAB-95C5-E11E4E43ACDA}" type="parTrans" cxnId="{DCE1A2D4-132C-4249-A226-DC15ABF331B1}">
      <dgm:prSet/>
      <dgm:spPr/>
      <dgm:t>
        <a:bodyPr/>
        <a:lstStyle/>
        <a:p>
          <a:endParaRPr lang="en-US"/>
        </a:p>
      </dgm:t>
    </dgm:pt>
    <dgm:pt modelId="{B040C77F-0346-43BC-B211-29BCBBBDA43C}" type="sibTrans" cxnId="{DCE1A2D4-132C-4249-A226-DC15ABF331B1}">
      <dgm:prSet/>
      <dgm:spPr/>
      <dgm:t>
        <a:bodyPr/>
        <a:lstStyle/>
        <a:p>
          <a:endParaRPr lang="en-US"/>
        </a:p>
      </dgm:t>
    </dgm:pt>
    <dgm:pt modelId="{4629254D-85EB-49AB-B207-70F39B000943}" type="pres">
      <dgm:prSet presAssocID="{1193ED9E-FE61-45D0-B5D0-1FCD28BF3762}" presName="matrix" presStyleCnt="0">
        <dgm:presLayoutVars>
          <dgm:chMax val="1"/>
          <dgm:dir/>
          <dgm:resizeHandles val="exact"/>
        </dgm:presLayoutVars>
      </dgm:prSet>
      <dgm:spPr/>
      <dgm:t>
        <a:bodyPr/>
        <a:lstStyle/>
        <a:p>
          <a:endParaRPr lang="en-CA"/>
        </a:p>
      </dgm:t>
    </dgm:pt>
    <dgm:pt modelId="{0699AE16-FE7D-4AE6-8161-80BE13D99E71}" type="pres">
      <dgm:prSet presAssocID="{1193ED9E-FE61-45D0-B5D0-1FCD28BF3762}" presName="diamond" presStyleLbl="bgShp" presStyleIdx="0" presStyleCnt="1"/>
      <dgm:spPr/>
    </dgm:pt>
    <dgm:pt modelId="{280BAEEA-21A2-4CE6-A4C8-61268BA8C784}" type="pres">
      <dgm:prSet presAssocID="{1193ED9E-FE61-45D0-B5D0-1FCD28BF3762}" presName="quad1" presStyleLbl="node1" presStyleIdx="0" presStyleCnt="4">
        <dgm:presLayoutVars>
          <dgm:chMax val="0"/>
          <dgm:chPref val="0"/>
          <dgm:bulletEnabled val="1"/>
        </dgm:presLayoutVars>
      </dgm:prSet>
      <dgm:spPr/>
      <dgm:t>
        <a:bodyPr/>
        <a:lstStyle/>
        <a:p>
          <a:endParaRPr lang="en-US"/>
        </a:p>
      </dgm:t>
    </dgm:pt>
    <dgm:pt modelId="{5869D1BC-4F47-4659-B5DC-5AE6A108F6FB}" type="pres">
      <dgm:prSet presAssocID="{1193ED9E-FE61-45D0-B5D0-1FCD28BF3762}" presName="quad2" presStyleLbl="node1" presStyleIdx="1" presStyleCnt="4">
        <dgm:presLayoutVars>
          <dgm:chMax val="0"/>
          <dgm:chPref val="0"/>
          <dgm:bulletEnabled val="1"/>
        </dgm:presLayoutVars>
      </dgm:prSet>
      <dgm:spPr/>
      <dgm:t>
        <a:bodyPr/>
        <a:lstStyle/>
        <a:p>
          <a:endParaRPr lang="en-CA"/>
        </a:p>
      </dgm:t>
    </dgm:pt>
    <dgm:pt modelId="{AF7147CC-1CF7-4B84-B671-1D733966537B}" type="pres">
      <dgm:prSet presAssocID="{1193ED9E-FE61-45D0-B5D0-1FCD28BF3762}" presName="quad3" presStyleLbl="node1" presStyleIdx="2" presStyleCnt="4">
        <dgm:presLayoutVars>
          <dgm:chMax val="0"/>
          <dgm:chPref val="0"/>
          <dgm:bulletEnabled val="1"/>
        </dgm:presLayoutVars>
      </dgm:prSet>
      <dgm:spPr/>
      <dgm:t>
        <a:bodyPr/>
        <a:lstStyle/>
        <a:p>
          <a:endParaRPr lang="en-CA"/>
        </a:p>
      </dgm:t>
    </dgm:pt>
    <dgm:pt modelId="{A0C327DF-8163-4F5E-8D78-4C3ADC4FC9A2}" type="pres">
      <dgm:prSet presAssocID="{1193ED9E-FE61-45D0-B5D0-1FCD28BF3762}" presName="quad4" presStyleLbl="node1" presStyleIdx="3" presStyleCnt="4">
        <dgm:presLayoutVars>
          <dgm:chMax val="0"/>
          <dgm:chPref val="0"/>
          <dgm:bulletEnabled val="1"/>
        </dgm:presLayoutVars>
      </dgm:prSet>
      <dgm:spPr/>
      <dgm:t>
        <a:bodyPr/>
        <a:lstStyle/>
        <a:p>
          <a:endParaRPr lang="en-CA"/>
        </a:p>
      </dgm:t>
    </dgm:pt>
  </dgm:ptLst>
  <dgm:cxnLst>
    <dgm:cxn modelId="{6D54C219-6CB1-4370-A5A1-F4E4CBFF6AC8}" srcId="{1193ED9E-FE61-45D0-B5D0-1FCD28BF3762}" destId="{5766BF6C-38E1-40A3-A03D-5D4C77F50328}" srcOrd="2" destOrd="0" parTransId="{5683552E-6110-4A8F-BDCB-DAC1D80C2DA9}" sibTransId="{622B37CE-FCB0-4FB9-B3E3-E8FC0D0A789C}"/>
    <dgm:cxn modelId="{DCE1A2D4-132C-4249-A226-DC15ABF331B1}" srcId="{1193ED9E-FE61-45D0-B5D0-1FCD28BF3762}" destId="{C823D09D-6C02-4E07-8C40-CEE20BE31B7D}" srcOrd="3" destOrd="0" parTransId="{E44EDDF7-094C-4DAB-95C5-E11E4E43ACDA}" sibTransId="{B040C77F-0346-43BC-B211-29BCBBBDA43C}"/>
    <dgm:cxn modelId="{83EA4762-501A-464B-A389-75D8EBB394DD}" type="presOf" srcId="{5766BF6C-38E1-40A3-A03D-5D4C77F50328}" destId="{AF7147CC-1CF7-4B84-B671-1D733966537B}" srcOrd="0" destOrd="0" presId="urn:microsoft.com/office/officeart/2005/8/layout/matrix3"/>
    <dgm:cxn modelId="{AA03AD5F-916C-40F0-8FD7-85980C269717}" srcId="{1193ED9E-FE61-45D0-B5D0-1FCD28BF3762}" destId="{0E0AE29A-09ED-4C1E-BA33-F401923CE30A}" srcOrd="0" destOrd="0" parTransId="{0AEFB4D0-F089-4CC0-8DBC-E9343661B087}" sibTransId="{775385AA-1D5A-4619-AEEA-715386C2992E}"/>
    <dgm:cxn modelId="{3C2F0C69-3EE8-4B98-B6CF-954A9C281300}" type="presOf" srcId="{1193ED9E-FE61-45D0-B5D0-1FCD28BF3762}" destId="{4629254D-85EB-49AB-B207-70F39B000943}" srcOrd="0" destOrd="0" presId="urn:microsoft.com/office/officeart/2005/8/layout/matrix3"/>
    <dgm:cxn modelId="{AC70DDF4-45A2-4402-BC0F-9F557CF69DE8}" type="presOf" srcId="{C823D09D-6C02-4E07-8C40-CEE20BE31B7D}" destId="{A0C327DF-8163-4F5E-8D78-4C3ADC4FC9A2}" srcOrd="0" destOrd="0" presId="urn:microsoft.com/office/officeart/2005/8/layout/matrix3"/>
    <dgm:cxn modelId="{678C4657-AA65-4D8F-A42E-6953C169D870}" type="presOf" srcId="{0E0AE29A-09ED-4C1E-BA33-F401923CE30A}" destId="{280BAEEA-21A2-4CE6-A4C8-61268BA8C784}" srcOrd="0" destOrd="0" presId="urn:microsoft.com/office/officeart/2005/8/layout/matrix3"/>
    <dgm:cxn modelId="{E8FD325F-CA0E-49F2-99B7-76BB4AA24B5F}" type="presOf" srcId="{F9AFEE0C-9B82-4FF9-A924-E1873944BA8C}" destId="{5869D1BC-4F47-4659-B5DC-5AE6A108F6FB}" srcOrd="0" destOrd="0" presId="urn:microsoft.com/office/officeart/2005/8/layout/matrix3"/>
    <dgm:cxn modelId="{C00DB116-4DDD-4FED-89E3-7A3F12B58FF8}" srcId="{1193ED9E-FE61-45D0-B5D0-1FCD28BF3762}" destId="{F9AFEE0C-9B82-4FF9-A924-E1873944BA8C}" srcOrd="1" destOrd="0" parTransId="{4E835F0E-4B1E-42B1-BE6F-D9951F4E6BE1}" sibTransId="{1279A03C-1DE2-42A6-BE15-D05152F6D386}"/>
    <dgm:cxn modelId="{248818B3-7BE1-4EA7-9D69-37CB13525F6E}" type="presParOf" srcId="{4629254D-85EB-49AB-B207-70F39B000943}" destId="{0699AE16-FE7D-4AE6-8161-80BE13D99E71}" srcOrd="0" destOrd="0" presId="urn:microsoft.com/office/officeart/2005/8/layout/matrix3"/>
    <dgm:cxn modelId="{96CFF7A3-92C8-4C44-BDC8-751DF1FEF98A}" type="presParOf" srcId="{4629254D-85EB-49AB-B207-70F39B000943}" destId="{280BAEEA-21A2-4CE6-A4C8-61268BA8C784}" srcOrd="1" destOrd="0" presId="urn:microsoft.com/office/officeart/2005/8/layout/matrix3"/>
    <dgm:cxn modelId="{1D0AA834-342A-4D19-A05F-0F96EEDB3E38}" type="presParOf" srcId="{4629254D-85EB-49AB-B207-70F39B000943}" destId="{5869D1BC-4F47-4659-B5DC-5AE6A108F6FB}" srcOrd="2" destOrd="0" presId="urn:microsoft.com/office/officeart/2005/8/layout/matrix3"/>
    <dgm:cxn modelId="{76FE13C5-9A91-4062-B603-E0172C5D733B}" type="presParOf" srcId="{4629254D-85EB-49AB-B207-70F39B000943}" destId="{AF7147CC-1CF7-4B84-B671-1D733966537B}" srcOrd="3" destOrd="0" presId="urn:microsoft.com/office/officeart/2005/8/layout/matrix3"/>
    <dgm:cxn modelId="{EC03D773-2A51-42CF-9896-8FA5918A2BDE}" type="presParOf" srcId="{4629254D-85EB-49AB-B207-70F39B000943}" destId="{A0C327DF-8163-4F5E-8D78-4C3ADC4FC9A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AE16-FE7D-4AE6-8161-80BE13D99E71}">
      <dsp:nvSpPr>
        <dsp:cNvPr id="0" name=""/>
        <dsp:cNvSpPr/>
      </dsp:nvSpPr>
      <dsp:spPr>
        <a:xfrm>
          <a:off x="1016000" y="0"/>
          <a:ext cx="4064000" cy="40640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BAEEA-21A2-4CE6-A4C8-61268BA8C784}">
      <dsp:nvSpPr>
        <dsp:cNvPr id="0" name=""/>
        <dsp:cNvSpPr/>
      </dsp:nvSpPr>
      <dsp:spPr>
        <a:xfrm>
          <a:off x="1402080" y="386080"/>
          <a:ext cx="1584960" cy="1584960"/>
        </a:xfrm>
        <a:prstGeom prst="roundRect">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SPSS Modeler</a:t>
          </a:r>
          <a:endParaRPr lang="en-US" sz="2400" kern="1200" dirty="0"/>
        </a:p>
      </dsp:txBody>
      <dsp:txXfrm>
        <a:off x="1479451" y="463451"/>
        <a:ext cx="1430218" cy="1430218"/>
      </dsp:txXfrm>
    </dsp:sp>
    <dsp:sp modelId="{5869D1BC-4F47-4659-B5DC-5AE6A108F6FB}">
      <dsp:nvSpPr>
        <dsp:cNvPr id="0" name=""/>
        <dsp:cNvSpPr/>
      </dsp:nvSpPr>
      <dsp:spPr>
        <a:xfrm>
          <a:off x="3108960" y="386080"/>
          <a:ext cx="1584960" cy="158496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SPSS Statistics</a:t>
          </a:r>
          <a:endParaRPr lang="en-US" sz="2400" kern="1200" dirty="0"/>
        </a:p>
      </dsp:txBody>
      <dsp:txXfrm>
        <a:off x="3186331" y="463451"/>
        <a:ext cx="1430218" cy="1430218"/>
      </dsp:txXfrm>
    </dsp:sp>
    <dsp:sp modelId="{AF7147CC-1CF7-4B84-B671-1D733966537B}">
      <dsp:nvSpPr>
        <dsp:cNvPr id="0" name=""/>
        <dsp:cNvSpPr/>
      </dsp:nvSpPr>
      <dsp:spPr>
        <a:xfrm>
          <a:off x="1402080" y="2092960"/>
          <a:ext cx="1584960" cy="1584960"/>
        </a:xfrm>
        <a:prstGeom prst="roundRect">
          <a:avLst/>
        </a:prstGeom>
        <a:solidFill>
          <a:srgbClr val="0033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Watson Analytics</a:t>
          </a:r>
          <a:endParaRPr lang="en-US" sz="2400" kern="1200" dirty="0"/>
        </a:p>
      </dsp:txBody>
      <dsp:txXfrm>
        <a:off x="1479451" y="2170331"/>
        <a:ext cx="1430218" cy="1430218"/>
      </dsp:txXfrm>
    </dsp:sp>
    <dsp:sp modelId="{A0C327DF-8163-4F5E-8D78-4C3ADC4FC9A2}">
      <dsp:nvSpPr>
        <dsp:cNvPr id="0" name=""/>
        <dsp:cNvSpPr/>
      </dsp:nvSpPr>
      <dsp:spPr>
        <a:xfrm>
          <a:off x="3108960" y="2092960"/>
          <a:ext cx="1584960" cy="1584960"/>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Bluemix</a:t>
          </a:r>
          <a:endParaRPr lang="en-US" sz="2400" kern="1200" dirty="0"/>
        </a:p>
      </dsp:txBody>
      <dsp:txXfrm>
        <a:off x="3186331" y="2170331"/>
        <a:ext cx="1430218" cy="143021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lnSpc>
                <a:spcPct val="90000"/>
              </a:lnSpc>
              <a:defRPr sz="1200"/>
            </a:lvl1pPr>
          </a:lstStyle>
          <a:p>
            <a:pPr>
              <a:defRPr/>
            </a:pPr>
            <a:endParaRPr lang="en-US"/>
          </a:p>
        </p:txBody>
      </p:sp>
      <p:sp>
        <p:nvSpPr>
          <p:cNvPr id="1075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lnSpc>
                <a:spcPct val="90000"/>
              </a:lnSpc>
              <a:defRPr sz="1200"/>
            </a:lvl1pPr>
          </a:lstStyle>
          <a:p>
            <a:pPr>
              <a:defRPr/>
            </a:pPr>
            <a:fld id="{2ACC4FBF-7ECA-4B3E-A85D-B9FF3B4AA853}" type="datetimeFigureOut">
              <a:rPr lang="en-US"/>
              <a:pPr>
                <a:defRPr/>
              </a:pPr>
              <a:t>1/10/2017</a:t>
            </a:fld>
            <a:endParaRPr lang="en-US"/>
          </a:p>
        </p:txBody>
      </p:sp>
      <p:sp>
        <p:nvSpPr>
          <p:cNvPr id="1075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lnSpc>
                <a:spcPct val="90000"/>
              </a:lnSpc>
              <a:defRPr sz="1200"/>
            </a:lvl1pPr>
          </a:lstStyle>
          <a:p>
            <a:pPr>
              <a:defRPr/>
            </a:pPr>
            <a:endParaRPr lang="en-US"/>
          </a:p>
        </p:txBody>
      </p:sp>
      <p:sp>
        <p:nvSpPr>
          <p:cNvPr id="1075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lnSpc>
                <a:spcPct val="90000"/>
              </a:lnSpc>
              <a:defRPr sz="1200"/>
            </a:lvl1pPr>
          </a:lstStyle>
          <a:p>
            <a:pPr>
              <a:defRPr/>
            </a:pPr>
            <a:fld id="{BD4B21EC-C97E-4643-BE91-8C4FC5EA94CA}" type="slidenum">
              <a:rPr lang="en-US"/>
              <a:pPr>
                <a:defRPr/>
              </a:pPr>
              <a:t>‹#›</a:t>
            </a:fld>
            <a:endParaRPr lang="en-US"/>
          </a:p>
        </p:txBody>
      </p:sp>
    </p:spTree>
    <p:extLst>
      <p:ext uri="{BB962C8B-B14F-4D97-AF65-F5344CB8AC3E}">
        <p14:creationId xmlns:p14="http://schemas.microsoft.com/office/powerpoint/2010/main" val="1736756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solidFill>
                  <a:schemeClr val="tx1"/>
                </a:solidFill>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a:solidFill>
                  <a:schemeClr val="tx1"/>
                </a:solidFill>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solidFill>
                  <a:schemeClr val="tx1"/>
                </a:solidFill>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a:solidFill>
                  <a:schemeClr val="tx1"/>
                </a:solidFill>
              </a:defRPr>
            </a:lvl1pPr>
          </a:lstStyle>
          <a:p>
            <a:pPr>
              <a:defRPr/>
            </a:pPr>
            <a:fld id="{5D4027D3-3936-46ED-8CC1-5B3B627760A9}" type="slidenum">
              <a:rPr lang="en-AU"/>
              <a:pPr>
                <a:defRPr/>
              </a:pPr>
              <a:t>‹#›</a:t>
            </a:fld>
            <a:endParaRPr lang="en-AU"/>
          </a:p>
        </p:txBody>
      </p:sp>
    </p:spTree>
    <p:extLst>
      <p:ext uri="{BB962C8B-B14F-4D97-AF65-F5344CB8AC3E}">
        <p14:creationId xmlns:p14="http://schemas.microsoft.com/office/powerpoint/2010/main" val="757123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idx="5"/>
          </p:nvPr>
        </p:nvSpPr>
        <p:spPr>
          <a:xfrm>
            <a:off x="0" y="0"/>
            <a:ext cx="1588" cy="1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E6B7BE28-4DF0-451F-9FB4-ACE9E81119CF}" type="slidenum">
              <a:rPr lang="en-GB" altLang="en-US" smtClean="0"/>
              <a:pPr>
                <a:spcBef>
                  <a:spcPct val="0"/>
                </a:spcBef>
              </a:pPr>
              <a:t>1</a:t>
            </a:fld>
            <a:endParaRPr lang="en-GB" altLang="en-US" smtClean="0"/>
          </a:p>
        </p:txBody>
      </p:sp>
      <p:sp>
        <p:nvSpPr>
          <p:cNvPr id="16387" name="Rectangle 1"/>
          <p:cNvSpPr>
            <a:spLocks noGrp="1" noRot="1" noChangeAspect="1" noChangeArrowheads="1" noTextEdit="1"/>
          </p:cNvSpPr>
          <p:nvPr>
            <p:ph type="sldImg"/>
          </p:nvPr>
        </p:nvSpPr>
        <p:spPr>
          <a:ln/>
        </p:spPr>
      </p:sp>
      <p:sp>
        <p:nvSpPr>
          <p:cNvPr id="16388" name="Text Box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50000"/>
              </a:spcBef>
            </a:pPr>
            <a:endParaRPr lang="en-US" altLang="en-US" sz="1000" smtClean="0">
              <a:latin typeface="Century Gothic" panose="020B0502020202020204" pitchFamily="34" charset="0"/>
              <a:ea typeface="ＭＳ Ｐゴシック" panose="020B0600070205080204" pitchFamily="34" charset="-128"/>
              <a:cs typeface="ＭＳ Ｐゴシック" panose="020B0600070205080204" pitchFamily="34" charset="-128"/>
            </a:endParaRPr>
          </a:p>
        </p:txBody>
      </p:sp>
    </p:spTree>
    <p:extLst>
      <p:ext uri="{BB962C8B-B14F-4D97-AF65-F5344CB8AC3E}">
        <p14:creationId xmlns:p14="http://schemas.microsoft.com/office/powerpoint/2010/main" val="391611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23555" name="Notes Placeholder 1"/>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smtClean="0"/>
              <a:t>Now let’s focus our attention on IBM’s platform for advanced analytics – which is a set of integrated capabilities that are part of the IBM SPSS portfolio</a:t>
            </a:r>
          </a:p>
          <a:p>
            <a:pPr>
              <a:defRPr/>
            </a:pPr>
            <a:endParaRPr lang="en-US" altLang="en-US" dirty="0" smtClean="0"/>
          </a:p>
          <a:p>
            <a:pPr>
              <a:defRPr/>
            </a:pPr>
            <a:r>
              <a:rPr lang="en-US" altLang="en-US" dirty="0" smtClean="0"/>
              <a:t>This powerful analytical foundation provides the predictive engine that drives Watson – but is also a core component of analytical solutions – some of which have been packaged, and others that can be configured to suite the need of any organization that has data.</a:t>
            </a:r>
          </a:p>
          <a:p>
            <a:pPr>
              <a:defRPr/>
            </a:pPr>
            <a:endParaRPr lang="en-US" altLang="en-US" dirty="0" smtClean="0"/>
          </a:p>
          <a:p>
            <a:pPr>
              <a:defRPr/>
            </a:pPr>
            <a:r>
              <a:rPr lang="en-US" altLang="en-US" dirty="0" smtClean="0"/>
              <a:t>The products here provide the following capabilities:</a:t>
            </a:r>
          </a:p>
          <a:p>
            <a:pPr marL="171450" indent="-171450">
              <a:buFont typeface="Arial" panose="020B0604020202020204" pitchFamily="34" charset="0"/>
              <a:buChar char="•"/>
              <a:defRPr/>
            </a:pPr>
            <a:r>
              <a:rPr lang="en-US" altLang="en-US" dirty="0" smtClean="0"/>
              <a:t>Data Collection – for creating powerful surveys that people want to complete, capturing the opinions, preferences and attitudes of people that is often not available through any other means</a:t>
            </a:r>
          </a:p>
          <a:p>
            <a:pPr marL="171450" indent="-171450">
              <a:buFont typeface="Arial" panose="020B0604020202020204" pitchFamily="34" charset="0"/>
              <a:buChar char="•"/>
              <a:defRPr/>
            </a:pPr>
            <a:r>
              <a:rPr lang="en-US" altLang="en-US" dirty="0" smtClean="0"/>
              <a:t>Statistics – for ad-hoc data analysis and data preparation </a:t>
            </a:r>
          </a:p>
          <a:p>
            <a:pPr marL="171450" indent="-171450">
              <a:buFont typeface="Arial" panose="020B0604020202020204" pitchFamily="34" charset="0"/>
              <a:buChar char="•"/>
              <a:defRPr/>
            </a:pPr>
            <a:r>
              <a:rPr lang="en-US" altLang="en-US" dirty="0" smtClean="0"/>
              <a:t>Modeler (with Analytic Decision Management) – for creating repeatable, deployed predictive analytics</a:t>
            </a:r>
          </a:p>
          <a:p>
            <a:pPr marL="171450" indent="-171450">
              <a:buFont typeface="Arial" panose="020B0604020202020204" pitchFamily="34" charset="0"/>
              <a:buChar char="•"/>
              <a:defRPr/>
            </a:pPr>
            <a:r>
              <a:rPr lang="en-US" altLang="en-US" dirty="0" smtClean="0"/>
              <a:t>Analytic Server – for taking predictive power to Big Data</a:t>
            </a:r>
          </a:p>
          <a:p>
            <a:pPr marL="171450" indent="-171450">
              <a:buFont typeface="Arial" panose="020B0604020202020204" pitchFamily="34" charset="0"/>
              <a:buChar char="•"/>
              <a:defRPr/>
            </a:pPr>
            <a:r>
              <a:rPr lang="en-US" altLang="en-US" dirty="0" smtClean="0"/>
              <a:t>Decision Optimization – for finding the best decision when faced with complexity of choice</a:t>
            </a:r>
          </a:p>
          <a:p>
            <a:pPr>
              <a:defRPr/>
            </a:pPr>
            <a:endParaRPr lang="en-US" altLang="en-US" dirty="0" smtClean="0"/>
          </a:p>
          <a:p>
            <a:pPr>
              <a:defRPr/>
            </a:pPr>
            <a:r>
              <a:rPr lang="en-US" altLang="en-US" dirty="0" smtClean="0"/>
              <a:t>..and the glue of </a:t>
            </a:r>
            <a:r>
              <a:rPr lang="en-US" altLang="en-US" dirty="0" err="1" smtClean="0"/>
              <a:t>Collaboraiton</a:t>
            </a:r>
            <a:r>
              <a:rPr lang="en-US" altLang="en-US" dirty="0" smtClean="0"/>
              <a:t> and Deployment Services that can tie these capabilities together and further connect them to the broader IBM ecosystem</a:t>
            </a:r>
          </a:p>
          <a:p>
            <a:pPr>
              <a:defRPr/>
            </a:pPr>
            <a:endParaRPr lang="en-US" altLang="en-US" dirty="0" smtClean="0"/>
          </a:p>
          <a:p>
            <a:pPr>
              <a:defRPr/>
            </a:pPr>
            <a:r>
              <a:rPr lang="en-US" altLang="en-US" dirty="0" smtClean="0"/>
              <a:t>Now…for those not familiar with the </a:t>
            </a:r>
            <a:r>
              <a:rPr lang="en-US" altLang="en-US" dirty="0" err="1" smtClean="0"/>
              <a:t>porfolio</a:t>
            </a:r>
            <a:r>
              <a:rPr lang="en-US" altLang="en-US" dirty="0" smtClean="0"/>
              <a:t>, let’s dive deeper into the key products.</a:t>
            </a:r>
          </a:p>
        </p:txBody>
      </p:sp>
      <p:sp>
        <p:nvSpPr>
          <p:cNvPr id="3482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6125" indent="-285750">
              <a:defRPr sz="2200">
                <a:solidFill>
                  <a:schemeClr val="hlink"/>
                </a:solidFill>
                <a:latin typeface="Arial" panose="020B0604020202020204" pitchFamily="34" charset="0"/>
                <a:ea typeface="ＭＳ Ｐゴシック" panose="020B0600070205080204" pitchFamily="34" charset="-128"/>
              </a:defRPr>
            </a:lvl2pPr>
            <a:lvl3pPr marL="1147763" indent="-228600">
              <a:defRPr sz="2200">
                <a:solidFill>
                  <a:schemeClr val="hlink"/>
                </a:solidFill>
                <a:latin typeface="Arial" panose="020B0604020202020204" pitchFamily="34" charset="0"/>
                <a:ea typeface="ＭＳ Ｐゴシック" panose="020B0600070205080204" pitchFamily="34" charset="-128"/>
              </a:defRPr>
            </a:lvl3pPr>
            <a:lvl4pPr marL="1608138" indent="-228600">
              <a:defRPr sz="2200">
                <a:solidFill>
                  <a:schemeClr val="hlink"/>
                </a:solidFill>
                <a:latin typeface="Arial" panose="020B0604020202020204" pitchFamily="34" charset="0"/>
                <a:ea typeface="ＭＳ Ｐゴシック" panose="020B0600070205080204" pitchFamily="34" charset="-128"/>
              </a:defRPr>
            </a:lvl4pPr>
            <a:lvl5pPr marL="2066925" indent="-228600">
              <a:defRPr sz="2200">
                <a:solidFill>
                  <a:schemeClr val="hlink"/>
                </a:solidFill>
                <a:latin typeface="Arial" panose="020B0604020202020204" pitchFamily="34" charset="0"/>
                <a:ea typeface="ＭＳ Ｐゴシック" panose="020B0600070205080204" pitchFamily="34" charset="-128"/>
              </a:defRPr>
            </a:lvl5pPr>
            <a:lvl6pPr marL="25241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813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385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957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AF6D3086-C7A7-4692-B20D-0FE5F93D1B41}" type="slidenum">
              <a:rPr lang="en-US" altLang="en-US" sz="1200" smtClean="0">
                <a:solidFill>
                  <a:schemeClr val="tx1"/>
                </a:solidFill>
              </a:rPr>
              <a:pPr/>
              <a:t>10</a:t>
            </a:fld>
            <a:endParaRPr lang="en-US" altLang="en-US" sz="1200" smtClean="0">
              <a:solidFill>
                <a:schemeClr val="tx1"/>
              </a:solidFill>
            </a:endParaRPr>
          </a:p>
        </p:txBody>
      </p:sp>
    </p:spTree>
    <p:extLst>
      <p:ext uri="{BB962C8B-B14F-4D97-AF65-F5344CB8AC3E}">
        <p14:creationId xmlns:p14="http://schemas.microsoft.com/office/powerpoint/2010/main" val="738473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u="sng" dirty="0" smtClean="0"/>
              <a:t>IBM Watson Analytics</a:t>
            </a:r>
          </a:p>
          <a:p>
            <a:pPr>
              <a:defRPr/>
            </a:pPr>
            <a:endParaRPr lang="en-US" dirty="0" smtClean="0"/>
          </a:p>
          <a:p>
            <a:pPr>
              <a:defRPr/>
            </a:pPr>
            <a:r>
              <a:rPr lang="en-US" dirty="0" smtClean="0"/>
              <a:t>IBM Watson Analytics sets powerful analytics capabilities free so practically anyone can use them. Automated data preparation, predictive analytics, reporting, dashboards, visualization and collaboration capabilities, enable you to take control of your own analysis. You can then take the appropriate action to address a problem or seize an opportunity, all without asking IT or a data expert for help.</a:t>
            </a:r>
          </a:p>
          <a:p>
            <a:pPr>
              <a:defRPr/>
            </a:pPr>
            <a:endParaRPr lang="en-US" dirty="0" smtClean="0"/>
          </a:p>
          <a:p>
            <a:pPr marL="171450" indent="-171450">
              <a:buFont typeface="Arial" panose="020B0604020202020204" pitchFamily="34" charset="0"/>
              <a:buChar char="•"/>
              <a:defRPr/>
            </a:pPr>
            <a:r>
              <a:rPr lang="en-US" dirty="0" smtClean="0"/>
              <a:t>Get better data. Data access, refinement, management and analysis are automated and available from the cloud.</a:t>
            </a:r>
          </a:p>
          <a:p>
            <a:pPr marL="171450" indent="-171450">
              <a:buFont typeface="Arial" panose="020B0604020202020204" pitchFamily="34" charset="0"/>
              <a:buChar char="•"/>
              <a:defRPr/>
            </a:pPr>
            <a:r>
              <a:rPr lang="en-US" dirty="0" smtClean="0"/>
              <a:t>Get answers. Ask questions in the terms of your business, whether you're in marketing, sales, HR, finance or operations.</a:t>
            </a:r>
          </a:p>
          <a:p>
            <a:pPr marL="171450" indent="-171450">
              <a:buFont typeface="Arial" panose="020B0604020202020204" pitchFamily="34" charset="0"/>
              <a:buChar char="•"/>
              <a:defRPr/>
            </a:pPr>
            <a:r>
              <a:rPr lang="en-US" dirty="0" smtClean="0"/>
              <a:t>Understand your business. Automated intelligence enables you to draw conclusions based on what has happened and why.</a:t>
            </a:r>
          </a:p>
          <a:p>
            <a:pPr marL="171450" indent="-171450">
              <a:buFont typeface="Arial" panose="020B0604020202020204" pitchFamily="34" charset="0"/>
              <a:buChar char="•"/>
              <a:defRPr/>
            </a:pPr>
            <a:r>
              <a:rPr lang="en-US" dirty="0" smtClean="0"/>
              <a:t>Tell a story. Visualizations help you create clear and compelling infographics to prove your point confidently.</a:t>
            </a:r>
          </a:p>
          <a:p>
            <a:pPr marL="171450" indent="-171450">
              <a:buFont typeface="Arial" panose="020B0604020202020204" pitchFamily="34" charset="0"/>
              <a:buChar char="•"/>
              <a:defRPr/>
            </a:pPr>
            <a:r>
              <a:rPr lang="en-US" dirty="0" smtClean="0"/>
              <a:t>Think ahead. Statistical analysis, correlations and predictions help you see what is likely to happen and what you can do about it.</a:t>
            </a:r>
          </a:p>
          <a:p>
            <a:pPr>
              <a:defRPr/>
            </a:pPr>
            <a:endParaRPr lang="en-US" dirty="0" smtClean="0"/>
          </a:p>
          <a:p>
            <a:pPr>
              <a:defRPr/>
            </a:pPr>
            <a:endParaRPr lang="en-US" dirty="0"/>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F2BDC9F5-5B11-42E0-A2AC-5BA158808382}" type="slidenum">
              <a:rPr lang="en-AU" altLang="en-US" sz="1200" smtClean="0">
                <a:solidFill>
                  <a:schemeClr val="tx1"/>
                </a:solidFill>
              </a:rPr>
              <a:pPr/>
              <a:t>11</a:t>
            </a:fld>
            <a:endParaRPr lang="en-AU" altLang="en-US" sz="1200" smtClean="0">
              <a:solidFill>
                <a:schemeClr val="tx1"/>
              </a:solidFill>
            </a:endParaRPr>
          </a:p>
        </p:txBody>
      </p:sp>
    </p:spTree>
    <p:extLst>
      <p:ext uri="{BB962C8B-B14F-4D97-AF65-F5344CB8AC3E}">
        <p14:creationId xmlns:p14="http://schemas.microsoft.com/office/powerpoint/2010/main" val="3350288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marL="0" lvl="1" defTabSz="625660">
              <a:lnSpc>
                <a:spcPct val="90000"/>
              </a:lnSpc>
              <a:spcAft>
                <a:spcPct val="15000"/>
              </a:spcAft>
              <a:defRPr/>
            </a:pPr>
            <a:r>
              <a:rPr lang="en-US" sz="1400" b="1" u="sng" dirty="0" smtClean="0"/>
              <a:t>Create predictive analyses using IBM Watson Analytics</a:t>
            </a:r>
          </a:p>
          <a:p>
            <a:pPr marL="0" lvl="1" defTabSz="625660">
              <a:lnSpc>
                <a:spcPct val="90000"/>
              </a:lnSpc>
              <a:spcAft>
                <a:spcPct val="15000"/>
              </a:spcAft>
              <a:defRPr/>
            </a:pPr>
            <a:endParaRPr lang="en-US" sz="1400" dirty="0" smtClean="0"/>
          </a:p>
          <a:p>
            <a:pPr marL="285750" lvl="1" indent="-285750" defTabSz="625660">
              <a:lnSpc>
                <a:spcPct val="90000"/>
              </a:lnSpc>
              <a:spcAft>
                <a:spcPct val="15000"/>
              </a:spcAft>
              <a:buFont typeface="Arial" panose="020B0604020202020204" pitchFamily="34" charset="0"/>
              <a:buChar char="•"/>
              <a:defRPr/>
            </a:pPr>
            <a:r>
              <a:rPr lang="en-US" sz="1400" dirty="0" smtClean="0"/>
              <a:t>Describe and explain the architecture and services offered by cognitive computing / machine learning systems (e.g., IBM Watson Analytics ) that can assist suitably trained users develop big data applications that analyze large volumes of data, process natural language queries, and generate evidence-based results;</a:t>
            </a:r>
          </a:p>
          <a:p>
            <a:pPr marL="285750" lvl="1" indent="-285750" defTabSz="625660">
              <a:lnSpc>
                <a:spcPct val="90000"/>
              </a:lnSpc>
              <a:spcAft>
                <a:spcPct val="15000"/>
              </a:spcAft>
              <a:buFont typeface="Arial" panose="020B0604020202020204" pitchFamily="34" charset="0"/>
              <a:buChar char="•"/>
              <a:defRPr/>
            </a:pPr>
            <a:endParaRPr lang="en-US" sz="1400" dirty="0" smtClean="0"/>
          </a:p>
          <a:p>
            <a:pPr marL="285750" lvl="1" indent="-285750" defTabSz="625660">
              <a:lnSpc>
                <a:spcPct val="90000"/>
              </a:lnSpc>
              <a:spcAft>
                <a:spcPct val="15000"/>
              </a:spcAft>
              <a:buFont typeface="Arial" panose="020B0604020202020204" pitchFamily="34" charset="0"/>
              <a:buChar char="•"/>
              <a:defRPr/>
            </a:pPr>
            <a:r>
              <a:rPr lang="en-US" sz="1400" dirty="0" smtClean="0"/>
              <a:t>Describe and explain how the above services are linked to underlying tools (e.g., SPSS, R, etc.);</a:t>
            </a:r>
          </a:p>
          <a:p>
            <a:pPr marL="285750" lvl="1" indent="-285750" defTabSz="625660">
              <a:lnSpc>
                <a:spcPct val="90000"/>
              </a:lnSpc>
              <a:spcAft>
                <a:spcPct val="15000"/>
              </a:spcAft>
              <a:buFont typeface="Arial" panose="020B0604020202020204" pitchFamily="34" charset="0"/>
              <a:buChar char="•"/>
              <a:defRPr/>
            </a:pPr>
            <a:endParaRPr lang="en-US" sz="1400" dirty="0" smtClean="0"/>
          </a:p>
          <a:p>
            <a:pPr marL="285750" lvl="1" indent="-285750" defTabSz="625660">
              <a:lnSpc>
                <a:spcPct val="90000"/>
              </a:lnSpc>
              <a:spcAft>
                <a:spcPct val="15000"/>
              </a:spcAft>
              <a:buFont typeface="Arial" panose="020B0604020202020204" pitchFamily="34" charset="0"/>
              <a:buChar char="•"/>
              <a:defRPr/>
            </a:pPr>
            <a:r>
              <a:rPr lang="en-US" sz="1400" dirty="0" smtClean="0"/>
              <a:t>Develop, describe and explain the important business environment / setting / context variables, and drivers that influence and / or determine the appropriate technical analytic process to adopt, and create user confidence in the process and results;</a:t>
            </a:r>
          </a:p>
          <a:p>
            <a:pPr marL="285750" lvl="1" indent="-285750" defTabSz="625660">
              <a:lnSpc>
                <a:spcPct val="90000"/>
              </a:lnSpc>
              <a:spcAft>
                <a:spcPct val="15000"/>
              </a:spcAft>
              <a:buFont typeface="Arial" panose="020B0604020202020204" pitchFamily="34" charset="0"/>
              <a:buChar char="•"/>
              <a:defRPr/>
            </a:pPr>
            <a:endParaRPr lang="en-US" sz="1400" dirty="0" smtClean="0"/>
          </a:p>
          <a:p>
            <a:pPr marL="285750" lvl="1" indent="-285750" defTabSz="625660">
              <a:lnSpc>
                <a:spcPct val="90000"/>
              </a:lnSpc>
              <a:spcAft>
                <a:spcPct val="15000"/>
              </a:spcAft>
              <a:buFont typeface="Arial" panose="020B0604020202020204" pitchFamily="34" charset="0"/>
              <a:buChar char="•"/>
              <a:defRPr/>
            </a:pPr>
            <a:r>
              <a:rPr lang="en-US" sz="1400" dirty="0" smtClean="0"/>
              <a:t>Demonstrate competency in the use of </a:t>
            </a:r>
            <a:r>
              <a:rPr lang="en-US" sz="1400" dirty="0" err="1" smtClean="0"/>
              <a:t>identifed</a:t>
            </a:r>
            <a:r>
              <a:rPr lang="en-US" sz="1400" dirty="0" smtClean="0"/>
              <a:t> main features / services in a specified leading technical / marketplace advanced analytics software system.</a:t>
            </a:r>
            <a:endParaRPr lang="en-US" sz="1400" dirty="0"/>
          </a:p>
        </p:txBody>
      </p:sp>
      <p:sp>
        <p:nvSpPr>
          <p:cNvPr id="38916" name="Footer Placeholder 3"/>
          <p:cNvSpPr>
            <a:spLocks noGrp="1"/>
          </p:cNvSpPr>
          <p:nvPr>
            <p:ph type="ftr" sz="quarter" idx="4"/>
          </p:nvPr>
        </p:nvSpPr>
        <p:spPr>
          <a:xfrm>
            <a:off x="0" y="8709025"/>
            <a:ext cx="2998788" cy="458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6125" indent="-285750">
              <a:defRPr sz="2200">
                <a:solidFill>
                  <a:schemeClr val="hlink"/>
                </a:solidFill>
                <a:latin typeface="Arial" panose="020B0604020202020204" pitchFamily="34" charset="0"/>
                <a:ea typeface="ＭＳ Ｐゴシック" panose="020B0600070205080204" pitchFamily="34" charset="-128"/>
              </a:defRPr>
            </a:lvl2pPr>
            <a:lvl3pPr marL="1147763" indent="-228600">
              <a:defRPr sz="2200">
                <a:solidFill>
                  <a:schemeClr val="hlink"/>
                </a:solidFill>
                <a:latin typeface="Arial" panose="020B0604020202020204" pitchFamily="34" charset="0"/>
                <a:ea typeface="ＭＳ Ｐゴシック" panose="020B0600070205080204" pitchFamily="34" charset="-128"/>
              </a:defRPr>
            </a:lvl3pPr>
            <a:lvl4pPr marL="1608138" indent="-228600">
              <a:defRPr sz="2200">
                <a:solidFill>
                  <a:schemeClr val="hlink"/>
                </a:solidFill>
                <a:latin typeface="Arial" panose="020B0604020202020204" pitchFamily="34" charset="0"/>
                <a:ea typeface="ＭＳ Ｐゴシック" panose="020B0600070205080204" pitchFamily="34" charset="-128"/>
              </a:defRPr>
            </a:lvl4pPr>
            <a:lvl5pPr marL="2066925" indent="-228600">
              <a:defRPr sz="2200">
                <a:solidFill>
                  <a:schemeClr val="hlink"/>
                </a:solidFill>
                <a:latin typeface="Arial" panose="020B0604020202020204" pitchFamily="34" charset="0"/>
                <a:ea typeface="ＭＳ Ｐゴシック" panose="020B0600070205080204" pitchFamily="34" charset="-128"/>
              </a:defRPr>
            </a:lvl5pPr>
            <a:lvl6pPr marL="25241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813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385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957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r>
              <a:rPr lang="en-US" altLang="en-US" sz="1200" smtClean="0">
                <a:solidFill>
                  <a:schemeClr val="tx1"/>
                </a:solidFill>
              </a:rPr>
              <a:t>IBM Big Data &amp; Analytics</a:t>
            </a:r>
            <a:br>
              <a:rPr lang="en-US" altLang="en-US" sz="1200" smtClean="0">
                <a:solidFill>
                  <a:schemeClr val="tx1"/>
                </a:solidFill>
              </a:rPr>
            </a:br>
            <a:r>
              <a:rPr lang="en-US" altLang="en-US" sz="1200" smtClean="0">
                <a:solidFill>
                  <a:schemeClr val="tx1"/>
                </a:solidFill>
              </a:rPr>
              <a:t>© 2013 IBM Corporation</a:t>
            </a:r>
          </a:p>
        </p:txBody>
      </p:sp>
      <p:sp>
        <p:nvSpPr>
          <p:cNvPr id="38917"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6125" indent="-285750">
              <a:defRPr sz="2200">
                <a:solidFill>
                  <a:schemeClr val="hlink"/>
                </a:solidFill>
                <a:latin typeface="Arial" panose="020B0604020202020204" pitchFamily="34" charset="0"/>
                <a:ea typeface="ＭＳ Ｐゴシック" panose="020B0600070205080204" pitchFamily="34" charset="-128"/>
              </a:defRPr>
            </a:lvl2pPr>
            <a:lvl3pPr marL="1147763" indent="-228600">
              <a:defRPr sz="2200">
                <a:solidFill>
                  <a:schemeClr val="hlink"/>
                </a:solidFill>
                <a:latin typeface="Arial" panose="020B0604020202020204" pitchFamily="34" charset="0"/>
                <a:ea typeface="ＭＳ Ｐゴシック" panose="020B0600070205080204" pitchFamily="34" charset="-128"/>
              </a:defRPr>
            </a:lvl3pPr>
            <a:lvl4pPr marL="1608138" indent="-228600">
              <a:defRPr sz="2200">
                <a:solidFill>
                  <a:schemeClr val="hlink"/>
                </a:solidFill>
                <a:latin typeface="Arial" panose="020B0604020202020204" pitchFamily="34" charset="0"/>
                <a:ea typeface="ＭＳ Ｐゴシック" panose="020B0600070205080204" pitchFamily="34" charset="-128"/>
              </a:defRPr>
            </a:lvl4pPr>
            <a:lvl5pPr marL="2066925" indent="-228600">
              <a:defRPr sz="2200">
                <a:solidFill>
                  <a:schemeClr val="hlink"/>
                </a:solidFill>
                <a:latin typeface="Arial" panose="020B0604020202020204" pitchFamily="34" charset="0"/>
                <a:ea typeface="ＭＳ Ｐゴシック" panose="020B0600070205080204" pitchFamily="34" charset="-128"/>
              </a:defRPr>
            </a:lvl5pPr>
            <a:lvl6pPr marL="25241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813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385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957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7FDACA67-BE4C-4A75-B8C8-C003C0A29D7A}" type="slidenum">
              <a:rPr lang="en-US" altLang="en-US" sz="1200" smtClean="0">
                <a:solidFill>
                  <a:schemeClr val="tx1"/>
                </a:solidFill>
              </a:rPr>
              <a:pPr/>
              <a:t>12</a:t>
            </a:fld>
            <a:endParaRPr lang="en-US" altLang="en-US" sz="1200" smtClean="0">
              <a:solidFill>
                <a:schemeClr val="tx1"/>
              </a:solidFill>
            </a:endParaRPr>
          </a:p>
        </p:txBody>
      </p:sp>
    </p:spTree>
    <p:extLst>
      <p:ext uri="{BB962C8B-B14F-4D97-AF65-F5344CB8AC3E}">
        <p14:creationId xmlns:p14="http://schemas.microsoft.com/office/powerpoint/2010/main" val="2005237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IBM Bluemix is an open-standards, cloud platform for building, running, and managing applications. </a:t>
            </a:r>
          </a:p>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With Bluemix, developers can focus on building excellent user experiences with flexible compute options, choice of DevOps tooling, and a powerful set of IBM and third-party Application Programming Interfaces (APIs) and services.</a:t>
            </a:r>
            <a:endParaRPr lang="en-AU"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p:txBody>
      </p:sp>
      <p:sp>
        <p:nvSpPr>
          <p:cNvPr id="409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55650" indent="-290513">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63638" indent="-231775">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30363" indent="-231775">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95500" indent="-231775">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EBCDD714-FF55-4FD1-8414-962CEB9D75B8}" type="slidenum">
              <a:rPr lang="en-US" altLang="en-US" smtClean="0">
                <a:cs typeface="Arial" panose="020B0604020202020204" pitchFamily="34" charset="0"/>
              </a:rPr>
              <a:pPr>
                <a:spcBef>
                  <a:spcPct val="0"/>
                </a:spcBef>
              </a:pPr>
              <a:t>13</a:t>
            </a:fld>
            <a:endParaRPr lang="en-US" altLang="en-US" smtClean="0">
              <a:cs typeface="Arial" panose="020B0604020202020204" pitchFamily="34" charset="0"/>
            </a:endParaRPr>
          </a:p>
        </p:txBody>
      </p:sp>
    </p:spTree>
    <p:extLst>
      <p:ext uri="{BB962C8B-B14F-4D97-AF65-F5344CB8AC3E}">
        <p14:creationId xmlns:p14="http://schemas.microsoft.com/office/powerpoint/2010/main" val="3838392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u="sng" smtClean="0">
                <a:latin typeface="Arial" panose="020B0604020202020204" pitchFamily="34" charset="0"/>
                <a:ea typeface="ＭＳ Ｐゴシック" panose="020B0600070205080204" pitchFamily="34" charset="-128"/>
                <a:cs typeface="ＭＳ Ｐゴシック" panose="020B0600070205080204" pitchFamily="34" charset="-128"/>
              </a:rPr>
              <a:t>Create predictive analyses using IBM BlueMix Cloud Applications</a:t>
            </a:r>
          </a:p>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Describe and explain the role of cloud services (e.g., IBM BlueMix) in the delivery of advanced analytics applications and cognitive computing / machine learning (e.g., IBM Watson Analytics) systems;</a:t>
            </a:r>
          </a:p>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Develop, describe, demonstrate, explain and present analytic applications using Twitter feeds, Natural Language Processing, and Facial Recognition application services;</a:t>
            </a:r>
          </a:p>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Demonstrate competency in the use of specified APIs to develop meaningful analytics;</a:t>
            </a:r>
          </a:p>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Explore, develop, describe, demonstrate and explain other leading application segments (e.g., mobile app dev, IoT, Interactive Maps)</a:t>
            </a:r>
          </a:p>
        </p:txBody>
      </p:sp>
      <p:sp>
        <p:nvSpPr>
          <p:cNvPr id="430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08FE4929-0D29-4C1A-A2E5-6B8896240908}" type="slidenum">
              <a:rPr lang="en-AU" altLang="en-US" sz="1200" smtClean="0">
                <a:solidFill>
                  <a:schemeClr val="tx1"/>
                </a:solidFill>
              </a:rPr>
              <a:pPr/>
              <a:t>14</a:t>
            </a:fld>
            <a:endParaRPr lang="en-AU" altLang="en-US" sz="1200" smtClean="0">
              <a:solidFill>
                <a:schemeClr val="tx1"/>
              </a:solidFill>
            </a:endParaRPr>
          </a:p>
        </p:txBody>
      </p:sp>
    </p:spTree>
    <p:extLst>
      <p:ext uri="{BB962C8B-B14F-4D97-AF65-F5344CB8AC3E}">
        <p14:creationId xmlns:p14="http://schemas.microsoft.com/office/powerpoint/2010/main" val="3196709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p:txBody>
      </p:sp>
      <p:sp>
        <p:nvSpPr>
          <p:cNvPr id="184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94BF661B-F903-4B22-9271-2F039F01D438}" type="slidenum">
              <a:rPr lang="en-AU" altLang="en-US" sz="1200" smtClean="0">
                <a:solidFill>
                  <a:schemeClr val="tx1"/>
                </a:solidFill>
              </a:rPr>
              <a:pPr/>
              <a:t>2</a:t>
            </a:fld>
            <a:endParaRPr lang="en-AU" altLang="en-US" sz="1200" smtClean="0">
              <a:solidFill>
                <a:schemeClr val="tx1"/>
              </a:solidFill>
            </a:endParaRPr>
          </a:p>
        </p:txBody>
      </p:sp>
    </p:spTree>
    <p:extLst>
      <p:ext uri="{BB962C8B-B14F-4D97-AF65-F5344CB8AC3E}">
        <p14:creationId xmlns:p14="http://schemas.microsoft.com/office/powerpoint/2010/main" val="1908926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50000"/>
              </a:spcBef>
            </a:pPr>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p:txBody>
      </p:sp>
    </p:spTree>
    <p:extLst>
      <p:ext uri="{BB962C8B-B14F-4D97-AF65-F5344CB8AC3E}">
        <p14:creationId xmlns:p14="http://schemas.microsoft.com/office/powerpoint/2010/main" val="367884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p:txBody>
          <a:bodyPr/>
          <a:lstStyle/>
          <a:p>
            <a:pPr>
              <a:defRPr/>
            </a:pPr>
            <a:r>
              <a:rPr lang="en-AU" dirty="0" smtClean="0">
                <a:latin typeface="Arial" pitchFamily="34" charset="0"/>
              </a:rPr>
              <a:t>IBM SPSS Modeler is a predictive analytics platform, designed to bring predictive intelligence to</a:t>
            </a:r>
            <a:r>
              <a:rPr lang="en-AU" dirty="0">
                <a:cs typeface="+mn-cs"/>
              </a:rPr>
              <a:t> everyday business problems, enabling front-line employees or systems to make more effective decisions and improve outcomes</a:t>
            </a:r>
            <a:r>
              <a:rPr lang="en-AU" dirty="0" smtClean="0">
                <a:latin typeface="Arial" pitchFamily="34" charset="0"/>
              </a:rPr>
              <a:t>.  Modeler scales from desktop installations through to larger deployments that are integrated within operational systems and  provides a range of advanced analytics including text analytics, entity analytics, social network analysis, automated modeling and data preparation in addition to decision management and optimization. </a:t>
            </a:r>
          </a:p>
          <a:p>
            <a:pPr>
              <a:defRPr/>
            </a:pPr>
            <a:endParaRPr lang="en-AU" dirty="0" smtClean="0">
              <a:latin typeface="Arial" pitchFamily="34" charset="0"/>
            </a:endParaRPr>
          </a:p>
          <a:p>
            <a:pPr>
              <a:defRPr/>
            </a:pPr>
            <a:r>
              <a:rPr lang="en-AU" b="1" u="sng" dirty="0" smtClean="0">
                <a:latin typeface="Arial" pitchFamily="34" charset="0"/>
              </a:rPr>
              <a:t>The POINT</a:t>
            </a:r>
          </a:p>
          <a:p>
            <a:pPr>
              <a:defRPr/>
            </a:pPr>
            <a:r>
              <a:rPr lang="en-AU" dirty="0" smtClean="0">
                <a:latin typeface="Arial" pitchFamily="34" charset="0"/>
              </a:rPr>
              <a:t>This enables organizations to improve business processes and help people or systems consistently make the right decisions by delivering recommended actions at the point of impact. The result is a rapid ROI and the ability to proactively and repeatedly reduce costs and increase productivity.</a:t>
            </a:r>
          </a:p>
          <a:p>
            <a:pPr>
              <a:defRPr/>
            </a:pPr>
            <a:endParaRPr lang="en-AU" dirty="0" smtClean="0">
              <a:latin typeface="Arial" pitchFamily="34" charset="0"/>
            </a:endParaRPr>
          </a:p>
          <a:p>
            <a:pPr>
              <a:defRPr/>
            </a:pPr>
            <a:r>
              <a:rPr lang="en-AU" dirty="0" smtClean="0">
                <a:latin typeface="Arial" pitchFamily="34" charset="0"/>
              </a:rPr>
              <a:t>Put in the modeller and statistics working together – top down/bottom up analysis, working together – and the amount of capabilities increase!</a:t>
            </a:r>
          </a:p>
          <a:p>
            <a:pPr>
              <a:defRPr/>
            </a:pPr>
            <a:endParaRPr lang="en-AU" dirty="0" smtClean="0">
              <a:latin typeface="Arial" pitchFamily="34" charset="0"/>
            </a:endParaRPr>
          </a:p>
          <a:p>
            <a:pPr>
              <a:defRPr/>
            </a:pPr>
            <a:r>
              <a:rPr lang="en-AU" b="1" u="sng" dirty="0" smtClean="0">
                <a:latin typeface="Arial" pitchFamily="34" charset="0"/>
              </a:rPr>
              <a:t>Application Examples</a:t>
            </a:r>
          </a:p>
          <a:p>
            <a:pPr marL="171450" indent="-171450">
              <a:buFont typeface="Arial" panose="020B0604020202020204" pitchFamily="34" charset="0"/>
              <a:buChar char="•"/>
              <a:defRPr/>
            </a:pPr>
            <a:r>
              <a:rPr lang="en-US" dirty="0" smtClean="0">
                <a:latin typeface="Arial" pitchFamily="34" charset="0"/>
              </a:rPr>
              <a:t>IBM Crime Prediction and Prevention</a:t>
            </a:r>
          </a:p>
          <a:p>
            <a:pPr marL="171450" indent="-171450">
              <a:buFont typeface="Arial" panose="020B0604020202020204" pitchFamily="34" charset="0"/>
              <a:buChar char="•"/>
              <a:defRPr/>
            </a:pPr>
            <a:r>
              <a:rPr lang="en-US" dirty="0" smtClean="0">
                <a:latin typeface="Arial" pitchFamily="34" charset="0"/>
              </a:rPr>
              <a:t>IBM Predictive Tax Fraud Detection and Prevention</a:t>
            </a:r>
          </a:p>
          <a:p>
            <a:pPr marL="171450" indent="-171450">
              <a:buFont typeface="Arial" panose="020B0604020202020204" pitchFamily="34" charset="0"/>
              <a:buChar char="•"/>
              <a:defRPr/>
            </a:pPr>
            <a:r>
              <a:rPr lang="en-US" dirty="0" smtClean="0">
                <a:latin typeface="Arial" pitchFamily="34" charset="0"/>
              </a:rPr>
              <a:t>Retail Predictive Maintenance</a:t>
            </a:r>
          </a:p>
          <a:p>
            <a:pPr marL="171450" indent="-171450">
              <a:buFont typeface="Arial" panose="020B0604020202020204" pitchFamily="34" charset="0"/>
              <a:buChar char="•"/>
              <a:defRPr/>
            </a:pPr>
            <a:r>
              <a:rPr lang="en-US" dirty="0" smtClean="0">
                <a:latin typeface="Arial" pitchFamily="34" charset="0"/>
              </a:rPr>
              <a:t>Retail Assortment Planning</a:t>
            </a:r>
          </a:p>
          <a:p>
            <a:pPr marL="171450" indent="-171450">
              <a:buFont typeface="Arial" panose="020B0604020202020204" pitchFamily="34" charset="0"/>
              <a:buChar char="•"/>
              <a:defRPr/>
            </a:pPr>
            <a:r>
              <a:rPr lang="en-US" dirty="0" smtClean="0">
                <a:latin typeface="Arial" pitchFamily="34" charset="0"/>
              </a:rPr>
              <a:t>Retail Market Basket Analysis </a:t>
            </a:r>
            <a:endParaRPr lang="en-AU" dirty="0" smtClean="0">
              <a:latin typeface="Arial" pitchFamily="34" charset="0"/>
            </a:endParaRPr>
          </a:p>
          <a:p>
            <a:pPr>
              <a:defRPr/>
            </a:pPr>
            <a:r>
              <a:rPr lang="en-AU" dirty="0" smtClean="0">
                <a:latin typeface="Arial" pitchFamily="34" charset="0"/>
              </a:rPr>
              <a:t/>
            </a:r>
            <a:br>
              <a:rPr lang="en-AU" dirty="0" smtClean="0">
                <a:latin typeface="Arial" pitchFamily="34" charset="0"/>
              </a:rPr>
            </a:br>
            <a:endParaRPr lang="en-AU" dirty="0" smtClean="0">
              <a:latin typeface="Arial" pitchFamily="34" charset="0"/>
            </a:endParaRPr>
          </a:p>
          <a:p>
            <a:pPr>
              <a:defRPr/>
            </a:pPr>
            <a:endParaRPr lang="en-AU" dirty="0" smtClean="0">
              <a:latin typeface="Arial" pitchFamily="34" charset="0"/>
            </a:endParaRPr>
          </a:p>
        </p:txBody>
      </p:sp>
      <p:sp>
        <p:nvSpPr>
          <p:cNvPr id="225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55650" indent="-290513">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63638" indent="-231775">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30363" indent="-231775">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95500" indent="-231775">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DF735B0A-8026-4B1B-844D-64720FC9615F}" type="slidenum">
              <a:rPr lang="en-US" altLang="en-US" smtClean="0">
                <a:cs typeface="Arial" panose="020B0604020202020204" pitchFamily="34" charset="0"/>
              </a:rPr>
              <a:pPr>
                <a:spcBef>
                  <a:spcPct val="0"/>
                </a:spcBef>
              </a:pPr>
              <a:t>4</a:t>
            </a:fld>
            <a:endParaRPr lang="en-US" altLang="en-US" smtClean="0">
              <a:cs typeface="Arial" panose="020B0604020202020204" pitchFamily="34" charset="0"/>
            </a:endParaRPr>
          </a:p>
        </p:txBody>
      </p:sp>
    </p:spTree>
    <p:extLst>
      <p:ext uri="{BB962C8B-B14F-4D97-AF65-F5344CB8AC3E}">
        <p14:creationId xmlns:p14="http://schemas.microsoft.com/office/powerpoint/2010/main" val="5518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5"/>
          </p:nvPr>
        </p:nvSpPr>
        <p:spPr>
          <a:xfrm>
            <a:off x="0" y="-430213"/>
            <a:ext cx="1588" cy="4318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6125" indent="-28575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7763"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8138"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66925"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24125"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81325"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38525"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95725"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7A7BEC8B-5BCD-4780-A5E3-6E798F896329}" type="slidenum">
              <a:rPr lang="en-US" altLang="en-US" smtClean="0"/>
              <a:pPr>
                <a:spcBef>
                  <a:spcPct val="0"/>
                </a:spcBef>
              </a:pPr>
              <a:t>5</a:t>
            </a:fld>
            <a:endParaRPr lang="en-US" altLang="en-US" smtClean="0"/>
          </a:p>
        </p:txBody>
      </p:sp>
      <p:sp>
        <p:nvSpPr>
          <p:cNvPr id="24579" name="Rectangle 6"/>
          <p:cNvSpPr txBox="1">
            <a:spLocks noGrp="1" noChangeArrowheads="1"/>
          </p:cNvSpPr>
          <p:nvPr/>
        </p:nvSpPr>
        <p:spPr bwMode="auto">
          <a:xfrm>
            <a:off x="0" y="-430213"/>
            <a:ext cx="1588" cy="43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26" tIns="45963" rIns="91926" bIns="45963" anchor="b">
            <a:spAutoFit/>
          </a:bodyPr>
          <a:lstStyle>
            <a:lvl1pPr>
              <a:spcBef>
                <a:spcPct val="30000"/>
              </a:spcBef>
              <a:tabLst>
                <a:tab pos="0" algn="l"/>
                <a:tab pos="912813" algn="l"/>
                <a:tab pos="1827213" algn="l"/>
                <a:tab pos="2741613" algn="l"/>
                <a:tab pos="3656013" algn="l"/>
                <a:tab pos="4570413" algn="l"/>
                <a:tab pos="5484813" algn="l"/>
                <a:tab pos="6399213" algn="l"/>
                <a:tab pos="7313613" algn="l"/>
                <a:tab pos="8228013" algn="l"/>
                <a:tab pos="9140825" algn="l"/>
                <a:tab pos="10055225" algn="l"/>
              </a:tabLst>
              <a:defRPr sz="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30000"/>
              </a:spcBef>
              <a:tabLst>
                <a:tab pos="0" algn="l"/>
                <a:tab pos="912813" algn="l"/>
                <a:tab pos="1827213" algn="l"/>
                <a:tab pos="2741613" algn="l"/>
                <a:tab pos="3656013" algn="l"/>
                <a:tab pos="4570413" algn="l"/>
                <a:tab pos="5484813" algn="l"/>
                <a:tab pos="6399213" algn="l"/>
                <a:tab pos="7313613" algn="l"/>
                <a:tab pos="8228013" algn="l"/>
                <a:tab pos="9140825" algn="l"/>
                <a:tab pos="10055225" algn="l"/>
              </a:tabLst>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30000"/>
              </a:spcBef>
              <a:tabLst>
                <a:tab pos="0" algn="l"/>
                <a:tab pos="912813" algn="l"/>
                <a:tab pos="1827213" algn="l"/>
                <a:tab pos="2741613" algn="l"/>
                <a:tab pos="3656013" algn="l"/>
                <a:tab pos="4570413" algn="l"/>
                <a:tab pos="5484813" algn="l"/>
                <a:tab pos="6399213" algn="l"/>
                <a:tab pos="7313613" algn="l"/>
                <a:tab pos="8228013" algn="l"/>
                <a:tab pos="9140825" algn="l"/>
                <a:tab pos="10055225" algn="l"/>
              </a:tabLst>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tabLst>
                <a:tab pos="0" algn="l"/>
                <a:tab pos="912813" algn="l"/>
                <a:tab pos="1827213" algn="l"/>
                <a:tab pos="2741613" algn="l"/>
                <a:tab pos="3656013" algn="l"/>
                <a:tab pos="4570413" algn="l"/>
                <a:tab pos="5484813" algn="l"/>
                <a:tab pos="6399213" algn="l"/>
                <a:tab pos="7313613" algn="l"/>
                <a:tab pos="8228013" algn="l"/>
                <a:tab pos="9140825" algn="l"/>
                <a:tab pos="10055225" algn="l"/>
              </a:tabLst>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tabLst>
                <a:tab pos="0" algn="l"/>
                <a:tab pos="912813" algn="l"/>
                <a:tab pos="1827213" algn="l"/>
                <a:tab pos="2741613" algn="l"/>
                <a:tab pos="3656013" algn="l"/>
                <a:tab pos="4570413" algn="l"/>
                <a:tab pos="5484813" algn="l"/>
                <a:tab pos="6399213" algn="l"/>
                <a:tab pos="7313613" algn="l"/>
                <a:tab pos="8228013" algn="l"/>
                <a:tab pos="9140825" algn="l"/>
                <a:tab pos="10055225" algn="l"/>
              </a:tabLst>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tabLst>
                <a:tab pos="0" algn="l"/>
                <a:tab pos="912813" algn="l"/>
                <a:tab pos="1827213" algn="l"/>
                <a:tab pos="2741613" algn="l"/>
                <a:tab pos="3656013" algn="l"/>
                <a:tab pos="4570413" algn="l"/>
                <a:tab pos="5484813" algn="l"/>
                <a:tab pos="6399213" algn="l"/>
                <a:tab pos="7313613" algn="l"/>
                <a:tab pos="8228013" algn="l"/>
                <a:tab pos="9140825" algn="l"/>
                <a:tab pos="10055225" algn="l"/>
              </a:tabLs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tabLst>
                <a:tab pos="0" algn="l"/>
                <a:tab pos="912813" algn="l"/>
                <a:tab pos="1827213" algn="l"/>
                <a:tab pos="2741613" algn="l"/>
                <a:tab pos="3656013" algn="l"/>
                <a:tab pos="4570413" algn="l"/>
                <a:tab pos="5484813" algn="l"/>
                <a:tab pos="6399213" algn="l"/>
                <a:tab pos="7313613" algn="l"/>
                <a:tab pos="8228013" algn="l"/>
                <a:tab pos="9140825" algn="l"/>
                <a:tab pos="10055225" algn="l"/>
              </a:tabLs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tabLst>
                <a:tab pos="0" algn="l"/>
                <a:tab pos="912813" algn="l"/>
                <a:tab pos="1827213" algn="l"/>
                <a:tab pos="2741613" algn="l"/>
                <a:tab pos="3656013" algn="l"/>
                <a:tab pos="4570413" algn="l"/>
                <a:tab pos="5484813" algn="l"/>
                <a:tab pos="6399213" algn="l"/>
                <a:tab pos="7313613" algn="l"/>
                <a:tab pos="8228013" algn="l"/>
                <a:tab pos="9140825" algn="l"/>
                <a:tab pos="10055225" algn="l"/>
              </a:tabLs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tabLst>
                <a:tab pos="0" algn="l"/>
                <a:tab pos="912813" algn="l"/>
                <a:tab pos="1827213" algn="l"/>
                <a:tab pos="2741613" algn="l"/>
                <a:tab pos="3656013" algn="l"/>
                <a:tab pos="4570413" algn="l"/>
                <a:tab pos="5484813" algn="l"/>
                <a:tab pos="6399213" algn="l"/>
                <a:tab pos="7313613" algn="l"/>
                <a:tab pos="8228013" algn="l"/>
                <a:tab pos="9140825" algn="l"/>
                <a:tab pos="10055225" algn="l"/>
              </a:tabLs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spcBef>
                <a:spcPct val="0"/>
              </a:spcBef>
            </a:pPr>
            <a:fld id="{3CFB4A35-F83D-456E-A3D0-8BC68A76A365}" type="slidenum">
              <a:rPr lang="en-GB" altLang="en-US" sz="2200">
                <a:solidFill>
                  <a:srgbClr val="000000"/>
                </a:solidFill>
              </a:rPr>
              <a:pPr algn="r" eaLnBrk="1" hangingPunct="1">
                <a:spcBef>
                  <a:spcPct val="0"/>
                </a:spcBef>
              </a:pPr>
              <a:t>5</a:t>
            </a:fld>
            <a:endParaRPr lang="en-GB" altLang="en-US" sz="2200">
              <a:solidFill>
                <a:srgbClr val="000000"/>
              </a:solidFill>
            </a:endParaRPr>
          </a:p>
        </p:txBody>
      </p:sp>
      <p:sp>
        <p:nvSpPr>
          <p:cNvPr id="24580" name="Rectangle 7"/>
          <p:cNvSpPr txBox="1">
            <a:spLocks noGrp="1" noChangeArrowheads="1"/>
          </p:cNvSpPr>
          <p:nvPr/>
        </p:nvSpPr>
        <p:spPr bwMode="auto">
          <a:xfrm>
            <a:off x="3919538" y="8709025"/>
            <a:ext cx="29987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26" tIns="45963" rIns="91926" bIns="45963" anchor="b"/>
          <a:lstStyle>
            <a:lvl1pPr defTabSz="912813">
              <a:spcBef>
                <a:spcPct val="30000"/>
              </a:spcBef>
              <a:defRPr sz="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defTabSz="912813">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spcBef>
                <a:spcPct val="0"/>
              </a:spcBef>
            </a:pPr>
            <a:fld id="{EDA82BA7-A155-478F-B788-C49CAD740AB5}" type="slidenum">
              <a:rPr lang="en-US" altLang="en-US" sz="2200"/>
              <a:pPr algn="r" eaLnBrk="1" hangingPunct="1">
                <a:spcBef>
                  <a:spcPct val="0"/>
                </a:spcBef>
              </a:pPr>
              <a:t>5</a:t>
            </a:fld>
            <a:endParaRPr lang="en-US" altLang="en-US" sz="2200"/>
          </a:p>
        </p:txBody>
      </p:sp>
      <p:sp>
        <p:nvSpPr>
          <p:cNvPr id="24581" name="Rectangle 7"/>
          <p:cNvSpPr txBox="1">
            <a:spLocks noGrp="1" noChangeArrowheads="1"/>
          </p:cNvSpPr>
          <p:nvPr/>
        </p:nvSpPr>
        <p:spPr bwMode="auto">
          <a:xfrm>
            <a:off x="3919538" y="8709025"/>
            <a:ext cx="29987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7" tIns="45955" rIns="91907" bIns="45955" anchor="b"/>
          <a:lstStyle>
            <a:lvl1pPr defTabSz="912813">
              <a:spcBef>
                <a:spcPct val="30000"/>
              </a:spcBef>
              <a:defRPr sz="12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defTabSz="912813">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spcBef>
                <a:spcPct val="0"/>
              </a:spcBef>
            </a:pPr>
            <a:fld id="{513BB100-3CCD-461B-8BEF-BD3C5309FD16}" type="slidenum">
              <a:rPr lang="en-US" altLang="en-US" sz="2200">
                <a:cs typeface="Arial" panose="020B0604020202020204" pitchFamily="34" charset="0"/>
              </a:rPr>
              <a:pPr algn="r" eaLnBrk="1" hangingPunct="1">
                <a:spcBef>
                  <a:spcPct val="0"/>
                </a:spcBef>
              </a:pPr>
              <a:t>5</a:t>
            </a:fld>
            <a:endParaRPr lang="en-US" altLang="en-US" sz="2200">
              <a:cs typeface="Arial" panose="020B0604020202020204" pitchFamily="34" charset="0"/>
            </a:endParaRPr>
          </a:p>
        </p:txBody>
      </p:sp>
      <p:sp>
        <p:nvSpPr>
          <p:cNvPr id="24582" name="Rectangle 2"/>
          <p:cNvSpPr>
            <a:spLocks noGrp="1" noRot="1" noChangeAspect="1" noChangeArrowheads="1" noTextEdit="1"/>
          </p:cNvSpPr>
          <p:nvPr>
            <p:ph type="sldImg"/>
          </p:nvPr>
        </p:nvSpPr>
        <p:spPr>
          <a:xfrm>
            <a:off x="1171575" y="687388"/>
            <a:ext cx="4581525" cy="3436937"/>
          </a:xfrm>
          <a:ln/>
        </p:spPr>
      </p:sp>
      <p:sp>
        <p:nvSpPr>
          <p:cNvPr id="245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7" tIns="45955" rIns="91907" bIns="45955"/>
          <a:lstStyle/>
          <a:p>
            <a:pPr defTabSz="917575" eaLnBrk="1" hangingPunct="1"/>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IBM SPSS Statistics </a:t>
            </a:r>
          </a:p>
          <a:p>
            <a:pPr defTabSz="917575" eaLnBrk="1" hangingPunct="1"/>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Provides advanced statistics and data management for analysts researching business problems and/or questions. </a:t>
            </a:r>
          </a:p>
          <a:p>
            <a:pPr defTabSz="917575" eaLnBrk="1" hangingPunct="1"/>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pPr defTabSz="917575" eaLnBrk="1" hangingPunct="1"/>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It allows for the collection, analysis, interpretation, explanation, and presentation of data. </a:t>
            </a:r>
          </a:p>
          <a:p>
            <a:pPr defTabSz="917575" eaLnBrk="1" hangingPunct="1"/>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pPr defTabSz="917575" eaLnBrk="1" hangingPunct="1"/>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It can be used to provide insight into a sample of data and provides tools for prediction and forecasting based on this data.</a:t>
            </a:r>
          </a:p>
          <a:p>
            <a:pPr defTabSz="917575" eaLnBrk="1" hangingPunct="1"/>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p:txBody>
      </p:sp>
    </p:spTree>
    <p:extLst>
      <p:ext uri="{BB962C8B-B14F-4D97-AF65-F5344CB8AC3E}">
        <p14:creationId xmlns:p14="http://schemas.microsoft.com/office/powerpoint/2010/main" val="98769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Because both IBM SPSS Statistics and IBM SPSS Modeler perform advanced analytics, there is sometimes confusion as to “what do I use?”</a:t>
            </a:r>
          </a:p>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This is complicated by the fact that at first glance – it seems that the products do the same, or at the very least similar, kinds of analytics</a:t>
            </a:r>
          </a:p>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BOTH are useful to organizations that are looking to make sense of their data and the products are designed to work together. The Modeler interface for a user that has both Modeler and Statistics. That user can leverage all of the Statistics capabilities as part of the analytical stream – and there is good reason to do so.</a:t>
            </a:r>
          </a:p>
        </p:txBody>
      </p:sp>
      <p:sp>
        <p:nvSpPr>
          <p:cNvPr id="26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4395B7F6-FC9C-424B-A62B-4FAC6A24769B}" type="slidenum">
              <a:rPr lang="en-US" altLang="en-US" sz="1200" smtClean="0">
                <a:solidFill>
                  <a:schemeClr val="tx1"/>
                </a:solidFill>
              </a:rPr>
              <a:pPr/>
              <a:t>6</a:t>
            </a:fld>
            <a:endParaRPr lang="en-US" altLang="en-US" sz="1200" smtClean="0">
              <a:solidFill>
                <a:schemeClr val="tx1"/>
              </a:solidFill>
            </a:endParaRPr>
          </a:p>
        </p:txBody>
      </p:sp>
      <p:sp>
        <p:nvSpPr>
          <p:cNvPr id="26629" name="Footer Placeholder 4"/>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r>
              <a:rPr lang="en-US" altLang="en-US" sz="1200" smtClean="0">
                <a:solidFill>
                  <a:schemeClr val="tx1"/>
                </a:solidFill>
              </a:rPr>
              <a:t>© 2013 IBM Corporation</a:t>
            </a:r>
          </a:p>
        </p:txBody>
      </p:sp>
    </p:spTree>
    <p:extLst>
      <p:ext uri="{BB962C8B-B14F-4D97-AF65-F5344CB8AC3E}">
        <p14:creationId xmlns:p14="http://schemas.microsoft.com/office/powerpoint/2010/main" val="239866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Both approaches – statistical analysis AND data mining – drive predictive analytics. Both are needed. </a:t>
            </a:r>
          </a:p>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Statistics takes a top down approach – a theory is formulated about what is happening in the data, the statistical procedures allow the user to test that theory and find confirmation for it, and the findings are then summarized for other stakeholders.</a:t>
            </a:r>
          </a:p>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Modeler takes a bottom up approach – that is, users are exploring data for patterns using algorithms that encapsulate multiple statistical procedures to confidently predict the future. The result is a model that can be deployed – which means the logic of the drivers is now encapsulated and can be used to automate a process intelligently, or to provide a person with a recommendation, or much more</a:t>
            </a:r>
          </a:p>
        </p:txBody>
      </p:sp>
      <p:sp>
        <p:nvSpPr>
          <p:cNvPr id="28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D0CA5F2D-8302-4598-BF15-51D81DB9382F}" type="slidenum">
              <a:rPr lang="en-US" altLang="en-US" sz="1200" smtClean="0">
                <a:solidFill>
                  <a:schemeClr val="tx1"/>
                </a:solidFill>
              </a:rPr>
              <a:pPr/>
              <a:t>7</a:t>
            </a:fld>
            <a:endParaRPr lang="en-US" altLang="en-US" sz="1200" smtClean="0">
              <a:solidFill>
                <a:schemeClr val="tx1"/>
              </a:solidFill>
            </a:endParaRPr>
          </a:p>
        </p:txBody>
      </p:sp>
      <p:sp>
        <p:nvSpPr>
          <p:cNvPr id="28677" name="Footer Placeholder 4"/>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r>
              <a:rPr lang="en-US" altLang="en-US" sz="1200" smtClean="0">
                <a:solidFill>
                  <a:schemeClr val="tx1"/>
                </a:solidFill>
              </a:rPr>
              <a:t>© 2013 IBM Corporation</a:t>
            </a:r>
          </a:p>
        </p:txBody>
      </p:sp>
    </p:spTree>
    <p:extLst>
      <p:ext uri="{BB962C8B-B14F-4D97-AF65-F5344CB8AC3E}">
        <p14:creationId xmlns:p14="http://schemas.microsoft.com/office/powerpoint/2010/main" val="359743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When you are speaking to customers/prospects…certain questions can help drive you towards a better fit for Modeler or Statistics</a:t>
            </a:r>
          </a:p>
          <a:p>
            <a:endPar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However, ultimately – the goal is to position the full capabilities and encourage our customers to adopt both. With new packaging options, and the ability to beta both together, this is easier than ever before.</a:t>
            </a:r>
          </a:p>
        </p:txBody>
      </p:sp>
      <p:sp>
        <p:nvSpPr>
          <p:cNvPr id="307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F0EEC478-C670-4419-B40C-E15D2E226476}" type="slidenum">
              <a:rPr lang="en-US" altLang="en-US" sz="1200" smtClean="0">
                <a:solidFill>
                  <a:schemeClr val="tx1"/>
                </a:solidFill>
              </a:rPr>
              <a:pPr/>
              <a:t>8</a:t>
            </a:fld>
            <a:endParaRPr lang="en-US" altLang="en-US" sz="1200" smtClean="0">
              <a:solidFill>
                <a:schemeClr val="tx1"/>
              </a:solidFill>
            </a:endParaRPr>
          </a:p>
        </p:txBody>
      </p:sp>
      <p:sp>
        <p:nvSpPr>
          <p:cNvPr id="30725" name="Footer Placeholder 4"/>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r>
              <a:rPr lang="en-US" altLang="en-US" sz="1200" smtClean="0">
                <a:solidFill>
                  <a:schemeClr val="tx1"/>
                </a:solidFill>
              </a:rPr>
              <a:t>© 2013 IBM Corporation</a:t>
            </a:r>
          </a:p>
        </p:txBody>
      </p:sp>
    </p:spTree>
    <p:extLst>
      <p:ext uri="{BB962C8B-B14F-4D97-AF65-F5344CB8AC3E}">
        <p14:creationId xmlns:p14="http://schemas.microsoft.com/office/powerpoint/2010/main" val="2839903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en-US" smtClean="0">
                <a:latin typeface="Arial" panose="020B0604020202020204" pitchFamily="34" charset="0"/>
                <a:ea typeface="ＭＳ Ｐゴシック" panose="020B0600070205080204" pitchFamily="34" charset="-128"/>
                <a:cs typeface="ＭＳ Ｐゴシック" panose="020B0600070205080204" pitchFamily="34" charset="-128"/>
              </a:rPr>
              <a:t>This visual summarized the relationship between statistics and data mining and what each provides to the analytical process. To re-iterate the point, both products support the process of predictive analytics and the synergies between them provide the biggest value to our customers.</a:t>
            </a:r>
          </a:p>
        </p:txBody>
      </p:sp>
      <p:sp>
        <p:nvSpPr>
          <p:cNvPr id="327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6125" indent="-285750">
              <a:defRPr sz="2200">
                <a:solidFill>
                  <a:schemeClr val="hlink"/>
                </a:solidFill>
                <a:latin typeface="Arial" panose="020B0604020202020204" pitchFamily="34" charset="0"/>
                <a:ea typeface="ＭＳ Ｐゴシック" panose="020B0600070205080204" pitchFamily="34" charset="-128"/>
              </a:defRPr>
            </a:lvl2pPr>
            <a:lvl3pPr marL="1147763" indent="-228600">
              <a:defRPr sz="2200">
                <a:solidFill>
                  <a:schemeClr val="hlink"/>
                </a:solidFill>
                <a:latin typeface="Arial" panose="020B0604020202020204" pitchFamily="34" charset="0"/>
                <a:ea typeface="ＭＳ Ｐゴシック" panose="020B0600070205080204" pitchFamily="34" charset="-128"/>
              </a:defRPr>
            </a:lvl3pPr>
            <a:lvl4pPr marL="1608138" indent="-228600">
              <a:defRPr sz="2200">
                <a:solidFill>
                  <a:schemeClr val="hlink"/>
                </a:solidFill>
                <a:latin typeface="Arial" panose="020B0604020202020204" pitchFamily="34" charset="0"/>
                <a:ea typeface="ＭＳ Ｐゴシック" panose="020B0600070205080204" pitchFamily="34" charset="-128"/>
              </a:defRPr>
            </a:lvl4pPr>
            <a:lvl5pPr marL="2066925" indent="-228600">
              <a:defRPr sz="2200">
                <a:solidFill>
                  <a:schemeClr val="hlink"/>
                </a:solidFill>
                <a:latin typeface="Arial" panose="020B0604020202020204" pitchFamily="34" charset="0"/>
                <a:ea typeface="ＭＳ Ｐゴシック" panose="020B0600070205080204" pitchFamily="34" charset="-128"/>
              </a:defRPr>
            </a:lvl5pPr>
            <a:lvl6pPr marL="25241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813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385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95725"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D2A12298-583A-4119-B7FE-C1C5B0AB9111}" type="slidenum">
              <a:rPr lang="en-US" altLang="en-US" sz="1200" smtClean="0">
                <a:solidFill>
                  <a:schemeClr val="tx1"/>
                </a:solidFill>
                <a:latin typeface="Calibri" panose="020F0502020204030204" pitchFamily="34" charset="0"/>
                <a:cs typeface="Arial" panose="020B0604020202020204" pitchFamily="34" charset="0"/>
              </a:rPr>
              <a:pPr/>
              <a:t>9</a:t>
            </a:fld>
            <a:endParaRPr lang="en-US" altLang="en-US" sz="1200" smtClean="0">
              <a:solidFill>
                <a:schemeClr val="tx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44660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 descr="R120_G137_B25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900" y="203200"/>
            <a:ext cx="8683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5334000"/>
            <a:ext cx="1295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5" descr="BAsoftware_WhiteBox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4150" y="6445250"/>
            <a:ext cx="18081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black">
          <a:xfrm>
            <a:off x="7162800" y="6527800"/>
            <a:ext cx="1371600" cy="184150"/>
          </a:xfrm>
          <a:prstGeom prst="rect">
            <a:avLst/>
          </a:prstGeom>
          <a:noFill/>
          <a:ln w="9525">
            <a:noFill/>
            <a:miter lim="800000"/>
            <a:headEnd/>
            <a:tailEnd/>
          </a:ln>
        </p:spPr>
        <p:txBody>
          <a:bodyPr lIns="92075" tIns="46038" rIns="92075" bIns="46038"/>
          <a:lstStyle>
            <a:lvl1pPr algn="l" eaLnBrk="0" hangingPunct="0">
              <a:defRPr sz="2200">
                <a:solidFill>
                  <a:schemeClr val="hlink"/>
                </a:solidFill>
                <a:latin typeface="Arial" panose="020B0604020202020204" pitchFamily="34" charset="0"/>
                <a:ea typeface="ＭＳ Ｐゴシック" panose="020B0600070205080204" pitchFamily="34" charset="-128"/>
              </a:defRPr>
            </a:lvl1pPr>
            <a:lvl2pPr marL="742950" indent="-285750" algn="l" eaLnBrk="0" hangingPunct="0">
              <a:defRPr sz="2200">
                <a:solidFill>
                  <a:schemeClr val="hlink"/>
                </a:solidFill>
                <a:latin typeface="Arial" panose="020B0604020202020204" pitchFamily="34" charset="0"/>
                <a:ea typeface="ＭＳ Ｐゴシック" panose="020B0600070205080204" pitchFamily="34" charset="-128"/>
              </a:defRPr>
            </a:lvl2pPr>
            <a:lvl3pPr marL="1143000" indent="-228600" algn="l" eaLnBrk="0" hangingPunct="0">
              <a:defRPr sz="2200">
                <a:solidFill>
                  <a:schemeClr val="hlink"/>
                </a:solidFill>
                <a:latin typeface="Arial" panose="020B0604020202020204" pitchFamily="34" charset="0"/>
                <a:ea typeface="ＭＳ Ｐゴシック" panose="020B0600070205080204" pitchFamily="34" charset="-128"/>
              </a:defRPr>
            </a:lvl3pPr>
            <a:lvl4pPr marL="1600200" indent="-228600" algn="l" eaLnBrk="0" hangingPunct="0">
              <a:defRPr sz="2200">
                <a:solidFill>
                  <a:schemeClr val="hlink"/>
                </a:solidFill>
                <a:latin typeface="Arial" panose="020B0604020202020204" pitchFamily="34" charset="0"/>
                <a:ea typeface="ＭＳ Ｐゴシック" panose="020B0600070205080204" pitchFamily="34" charset="-128"/>
              </a:defRPr>
            </a:lvl4pPr>
            <a:lvl5pPr marL="2057400" indent="-228600" algn="l" eaLnBrk="0" hangingPunct="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pPr eaLnBrk="1" hangingPunct="1">
              <a:defRPr/>
            </a:pPr>
            <a:r>
              <a:rPr lang="en-AU" sz="800" smtClean="0">
                <a:solidFill>
                  <a:schemeClr val="tx1"/>
                </a:solidFill>
              </a:rPr>
              <a:t>© 2012 IBM Corporation</a:t>
            </a:r>
            <a:endParaRPr lang="en-AU" sz="1800" smtClean="0">
              <a:solidFill>
                <a:schemeClr val="tx1"/>
              </a:solidFill>
            </a:endParaRPr>
          </a:p>
        </p:txBody>
      </p:sp>
      <p:pic>
        <p:nvPicPr>
          <p:cNvPr id="8" name="Picture 16"/>
          <p:cNvPicPr>
            <a:picLocks noChangeAspect="1"/>
          </p:cNvPicPr>
          <p:nvPr userDrawn="1"/>
        </p:nvPicPr>
        <p:blipFill>
          <a:blip r:embed="rId5">
            <a:extLst>
              <a:ext uri="{28A0092B-C50C-407E-A947-70E740481C1C}">
                <a14:useLocalDpi xmlns:a14="http://schemas.microsoft.com/office/drawing/2010/main" val="0"/>
              </a:ext>
            </a:extLst>
          </a:blip>
          <a:srcRect l="6250" t="14027"/>
          <a:stretch>
            <a:fillRect/>
          </a:stretch>
        </p:blipFill>
        <p:spPr bwMode="auto">
          <a:xfrm>
            <a:off x="0" y="0"/>
            <a:ext cx="2786063"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0" name="Rectangle 2"/>
          <p:cNvSpPr>
            <a:spLocks noGrp="1" noChangeArrowheads="1"/>
          </p:cNvSpPr>
          <p:nvPr>
            <p:ph type="ctrTitle"/>
          </p:nvPr>
        </p:nvSpPr>
        <p:spPr>
          <a:xfrm>
            <a:off x="1452672" y="2743200"/>
            <a:ext cx="6888163" cy="609600"/>
          </a:xfrm>
        </p:spPr>
        <p:txBody>
          <a:bodyPr/>
          <a:lstStyle>
            <a:lvl1pPr>
              <a:defRPr sz="3500" b="1" i="0">
                <a:solidFill>
                  <a:srgbClr val="2D7AB3"/>
                </a:solidFill>
              </a:defRPr>
            </a:lvl1pPr>
          </a:lstStyle>
          <a:p>
            <a:pPr lvl="0"/>
            <a:r>
              <a:rPr lang="en-US" noProof="0" smtClean="0"/>
              <a:t>Click to edit Master title style</a:t>
            </a:r>
            <a:endParaRPr lang="en-US" noProof="0" dirty="0" smtClean="0"/>
          </a:p>
        </p:txBody>
      </p:sp>
      <p:sp>
        <p:nvSpPr>
          <p:cNvPr id="68611" name="Rectangle 3"/>
          <p:cNvSpPr>
            <a:spLocks noGrp="1" noChangeArrowheads="1"/>
          </p:cNvSpPr>
          <p:nvPr>
            <p:ph type="subTitle" idx="1"/>
          </p:nvPr>
        </p:nvSpPr>
        <p:spPr>
          <a:xfrm>
            <a:off x="1447800" y="4114800"/>
            <a:ext cx="4191000" cy="530225"/>
          </a:xfrm>
        </p:spPr>
        <p:txBody>
          <a:bodyPr/>
          <a:lstStyle>
            <a:lvl1pPr marL="0" indent="0">
              <a:buFont typeface="Wingdings" charset="0"/>
              <a:buNone/>
              <a:defRPr sz="1100" b="1" i="0">
                <a:solidFill>
                  <a:srgbClr val="233A5C"/>
                </a:solidFill>
              </a:defRPr>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136719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p:txBody>
          <a:bodyPr/>
          <a:lstStyle>
            <a:lvl1pPr>
              <a:defRPr/>
            </a:lvl1pPr>
          </a:lstStyle>
          <a:p>
            <a:pPr>
              <a:defRPr/>
            </a:pPr>
            <a:fld id="{A2A323B7-E368-4085-AABF-D829D71E9026}" type="slidenum">
              <a:rPr lang="en-AU"/>
              <a:pPr>
                <a:defRPr/>
              </a:pPr>
              <a:t>‹#›</a:t>
            </a:fld>
            <a:endParaRPr lang="en-AU"/>
          </a:p>
        </p:txBody>
      </p:sp>
      <p:sp>
        <p:nvSpPr>
          <p:cNvPr id="5" name="Rectangle 8"/>
          <p:cNvSpPr>
            <a:spLocks noGrp="1" noChangeArrowheads="1"/>
          </p:cNvSpPr>
          <p:nvPr>
            <p:ph type="ftr" sz="quarter" idx="11"/>
          </p:nvPr>
        </p:nvSpPr>
        <p:spPr/>
        <p:txBody>
          <a:bodyPr/>
          <a:lstStyle>
            <a:lvl1pPr>
              <a:defRPr/>
            </a:lvl1pPr>
          </a:lstStyle>
          <a:p>
            <a:pPr>
              <a:defRPr/>
            </a:pPr>
            <a:r>
              <a:rPr lang="en-AU"/>
              <a:t>IBM Confidential	© 2012 IBM Corporation</a:t>
            </a:r>
          </a:p>
        </p:txBody>
      </p:sp>
      <p:sp>
        <p:nvSpPr>
          <p:cNvPr id="6" name="Rectangle 9"/>
          <p:cNvSpPr>
            <a:spLocks noGrp="1" noChangeArrowheads="1"/>
          </p:cNvSpPr>
          <p:nvPr>
            <p:ph type="dt" sz="half" idx="12"/>
          </p:nvPr>
        </p:nvSpPr>
        <p:spPr/>
        <p:txBody>
          <a:bodyPr/>
          <a:lstStyle>
            <a:lvl1pPr>
              <a:defRPr/>
            </a:lvl1pPr>
          </a:lstStyle>
          <a:p>
            <a:pPr>
              <a:defRPr/>
            </a:pPr>
            <a:fld id="{FD41DA20-24E9-43A5-ACD2-FAB5F1CB3BB8}" type="datetime1">
              <a:rPr lang="en-AU"/>
              <a:pPr>
                <a:defRPr/>
              </a:pPr>
              <a:t>10/01/2017</a:t>
            </a:fld>
            <a:endParaRPr lang="en-AU"/>
          </a:p>
        </p:txBody>
      </p:sp>
    </p:spTree>
    <p:extLst>
      <p:ext uri="{BB962C8B-B14F-4D97-AF65-F5344CB8AC3E}">
        <p14:creationId xmlns:p14="http://schemas.microsoft.com/office/powerpoint/2010/main" val="107559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578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578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p:txBody>
          <a:bodyPr/>
          <a:lstStyle>
            <a:lvl1pPr>
              <a:defRPr/>
            </a:lvl1pPr>
          </a:lstStyle>
          <a:p>
            <a:pPr>
              <a:defRPr/>
            </a:pPr>
            <a:fld id="{683AB2A2-B400-4A14-B27D-E76F0CA0119C}" type="slidenum">
              <a:rPr lang="en-AU"/>
              <a:pPr>
                <a:defRPr/>
              </a:pPr>
              <a:t>‹#›</a:t>
            </a:fld>
            <a:endParaRPr lang="en-AU"/>
          </a:p>
        </p:txBody>
      </p:sp>
      <p:sp>
        <p:nvSpPr>
          <p:cNvPr id="5" name="Rectangle 8"/>
          <p:cNvSpPr>
            <a:spLocks noGrp="1" noChangeArrowheads="1"/>
          </p:cNvSpPr>
          <p:nvPr>
            <p:ph type="ftr" sz="quarter" idx="11"/>
          </p:nvPr>
        </p:nvSpPr>
        <p:spPr/>
        <p:txBody>
          <a:bodyPr/>
          <a:lstStyle>
            <a:lvl1pPr>
              <a:defRPr/>
            </a:lvl1pPr>
          </a:lstStyle>
          <a:p>
            <a:pPr>
              <a:defRPr/>
            </a:pPr>
            <a:r>
              <a:rPr lang="en-AU"/>
              <a:t>IBM Confidential	© 2012 IBM Corporation</a:t>
            </a:r>
          </a:p>
        </p:txBody>
      </p:sp>
      <p:sp>
        <p:nvSpPr>
          <p:cNvPr id="6" name="Rectangle 9"/>
          <p:cNvSpPr>
            <a:spLocks noGrp="1" noChangeArrowheads="1"/>
          </p:cNvSpPr>
          <p:nvPr>
            <p:ph type="dt" sz="half" idx="12"/>
          </p:nvPr>
        </p:nvSpPr>
        <p:spPr/>
        <p:txBody>
          <a:bodyPr/>
          <a:lstStyle>
            <a:lvl1pPr>
              <a:defRPr/>
            </a:lvl1pPr>
          </a:lstStyle>
          <a:p>
            <a:pPr>
              <a:defRPr/>
            </a:pPr>
            <a:fld id="{51C2FE0E-5DD6-44BA-9F09-BD540742917C}" type="datetime1">
              <a:rPr lang="en-AU"/>
              <a:pPr>
                <a:defRPr/>
              </a:pPr>
              <a:t>10/01/2017</a:t>
            </a:fld>
            <a:endParaRPr lang="en-AU"/>
          </a:p>
        </p:txBody>
      </p:sp>
    </p:spTree>
    <p:extLst>
      <p:ext uri="{BB962C8B-B14F-4D97-AF65-F5344CB8AC3E}">
        <p14:creationId xmlns:p14="http://schemas.microsoft.com/office/powerpoint/2010/main" val="231159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p:txBody>
          <a:bodyPr/>
          <a:lstStyle>
            <a:lvl1pPr>
              <a:defRPr/>
            </a:lvl1pPr>
          </a:lstStyle>
          <a:p>
            <a:pPr>
              <a:defRPr/>
            </a:pPr>
            <a:fld id="{1AD9B9C4-F7E7-4FB0-BDA2-776C3651FB67}" type="slidenum">
              <a:rPr lang="en-AU"/>
              <a:pPr>
                <a:defRPr/>
              </a:pPr>
              <a:t>‹#›</a:t>
            </a:fld>
            <a:endParaRPr lang="en-AU"/>
          </a:p>
        </p:txBody>
      </p:sp>
      <p:sp>
        <p:nvSpPr>
          <p:cNvPr id="5" name="Rectangle 8"/>
          <p:cNvSpPr>
            <a:spLocks noGrp="1" noChangeArrowheads="1"/>
          </p:cNvSpPr>
          <p:nvPr>
            <p:ph type="ftr" sz="quarter" idx="11"/>
          </p:nvPr>
        </p:nvSpPr>
        <p:spPr/>
        <p:txBody>
          <a:bodyPr/>
          <a:lstStyle>
            <a:lvl1pPr>
              <a:defRPr/>
            </a:lvl1pPr>
          </a:lstStyle>
          <a:p>
            <a:pPr>
              <a:defRPr/>
            </a:pPr>
            <a:r>
              <a:rPr lang="en-AU"/>
              <a:t>IBM Confidential	© 2012 IBM Corporation</a:t>
            </a:r>
          </a:p>
        </p:txBody>
      </p:sp>
      <p:sp>
        <p:nvSpPr>
          <p:cNvPr id="6" name="Rectangle 9"/>
          <p:cNvSpPr>
            <a:spLocks noGrp="1" noChangeArrowheads="1"/>
          </p:cNvSpPr>
          <p:nvPr>
            <p:ph type="dt" sz="half" idx="12"/>
          </p:nvPr>
        </p:nvSpPr>
        <p:spPr/>
        <p:txBody>
          <a:bodyPr/>
          <a:lstStyle>
            <a:lvl1pPr>
              <a:defRPr/>
            </a:lvl1pPr>
          </a:lstStyle>
          <a:p>
            <a:pPr>
              <a:defRPr/>
            </a:pPr>
            <a:fld id="{2710A4E7-E255-4289-8B05-79F404D480CF}" type="datetime1">
              <a:rPr lang="en-AU"/>
              <a:pPr>
                <a:defRPr/>
              </a:pPr>
              <a:t>10/01/2017</a:t>
            </a:fld>
            <a:endParaRPr lang="en-AU"/>
          </a:p>
        </p:txBody>
      </p:sp>
    </p:spTree>
    <p:extLst>
      <p:ext uri="{BB962C8B-B14F-4D97-AF65-F5344CB8AC3E}">
        <p14:creationId xmlns:p14="http://schemas.microsoft.com/office/powerpoint/2010/main" val="275452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22098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04800" y="6858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p:txBody>
          <a:bodyPr/>
          <a:lstStyle>
            <a:lvl1pPr>
              <a:defRPr/>
            </a:lvl1pPr>
          </a:lstStyle>
          <a:p>
            <a:pPr>
              <a:defRPr/>
            </a:pPr>
            <a:fld id="{0A6BF9FE-A6D3-4035-812E-C73A62FC9E68}" type="slidenum">
              <a:rPr lang="en-AU"/>
              <a:pPr>
                <a:defRPr/>
              </a:pPr>
              <a:t>‹#›</a:t>
            </a:fld>
            <a:endParaRPr lang="en-AU"/>
          </a:p>
        </p:txBody>
      </p:sp>
      <p:sp>
        <p:nvSpPr>
          <p:cNvPr id="5" name="Rectangle 8"/>
          <p:cNvSpPr>
            <a:spLocks noGrp="1" noChangeArrowheads="1"/>
          </p:cNvSpPr>
          <p:nvPr>
            <p:ph type="ftr" sz="quarter" idx="11"/>
          </p:nvPr>
        </p:nvSpPr>
        <p:spPr/>
        <p:txBody>
          <a:bodyPr/>
          <a:lstStyle>
            <a:lvl1pPr>
              <a:defRPr/>
            </a:lvl1pPr>
          </a:lstStyle>
          <a:p>
            <a:pPr>
              <a:defRPr/>
            </a:pPr>
            <a:r>
              <a:rPr lang="en-AU"/>
              <a:t>IBM Confidential	© 2012 IBM Corporation</a:t>
            </a:r>
          </a:p>
        </p:txBody>
      </p:sp>
      <p:sp>
        <p:nvSpPr>
          <p:cNvPr id="6" name="Rectangle 9"/>
          <p:cNvSpPr>
            <a:spLocks noGrp="1" noChangeArrowheads="1"/>
          </p:cNvSpPr>
          <p:nvPr>
            <p:ph type="dt" sz="half" idx="12"/>
          </p:nvPr>
        </p:nvSpPr>
        <p:spPr/>
        <p:txBody>
          <a:bodyPr/>
          <a:lstStyle>
            <a:lvl1pPr>
              <a:defRPr/>
            </a:lvl1pPr>
          </a:lstStyle>
          <a:p>
            <a:pPr>
              <a:defRPr/>
            </a:pPr>
            <a:fld id="{D7F13A4A-7CD1-47D9-B233-546F312495A7}" type="datetime1">
              <a:rPr lang="en-AU"/>
              <a:pPr>
                <a:defRPr/>
              </a:pPr>
              <a:t>10/01/2017</a:t>
            </a:fld>
            <a:endParaRPr lang="en-AU"/>
          </a:p>
        </p:txBody>
      </p:sp>
    </p:spTree>
    <p:extLst>
      <p:ext uri="{BB962C8B-B14F-4D97-AF65-F5344CB8AC3E}">
        <p14:creationId xmlns:p14="http://schemas.microsoft.com/office/powerpoint/2010/main" val="257102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297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297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p:txBody>
          <a:bodyPr/>
          <a:lstStyle>
            <a:lvl1pPr>
              <a:defRPr/>
            </a:lvl1pPr>
          </a:lstStyle>
          <a:p>
            <a:pPr>
              <a:defRPr/>
            </a:pPr>
            <a:fld id="{3E096124-6351-4CEC-BF52-0CC3B8A4B665}" type="slidenum">
              <a:rPr lang="en-AU"/>
              <a:pPr>
                <a:defRPr/>
              </a:pPr>
              <a:t>‹#›</a:t>
            </a:fld>
            <a:endParaRPr lang="en-AU"/>
          </a:p>
        </p:txBody>
      </p:sp>
      <p:sp>
        <p:nvSpPr>
          <p:cNvPr id="6" name="Rectangle 8"/>
          <p:cNvSpPr>
            <a:spLocks noGrp="1" noChangeArrowheads="1"/>
          </p:cNvSpPr>
          <p:nvPr>
            <p:ph type="ftr" sz="quarter" idx="11"/>
          </p:nvPr>
        </p:nvSpPr>
        <p:spPr/>
        <p:txBody>
          <a:bodyPr/>
          <a:lstStyle>
            <a:lvl1pPr>
              <a:defRPr/>
            </a:lvl1pPr>
          </a:lstStyle>
          <a:p>
            <a:pPr>
              <a:defRPr/>
            </a:pPr>
            <a:r>
              <a:rPr lang="en-AU"/>
              <a:t>IBM Confidential	© 2012 IBM Corporation</a:t>
            </a:r>
          </a:p>
        </p:txBody>
      </p:sp>
      <p:sp>
        <p:nvSpPr>
          <p:cNvPr id="7" name="Rectangle 9"/>
          <p:cNvSpPr>
            <a:spLocks noGrp="1" noChangeArrowheads="1"/>
          </p:cNvSpPr>
          <p:nvPr>
            <p:ph type="dt" sz="half" idx="12"/>
          </p:nvPr>
        </p:nvSpPr>
        <p:spPr/>
        <p:txBody>
          <a:bodyPr/>
          <a:lstStyle>
            <a:lvl1pPr>
              <a:defRPr/>
            </a:lvl1pPr>
          </a:lstStyle>
          <a:p>
            <a:pPr>
              <a:defRPr/>
            </a:pPr>
            <a:fld id="{BFEC447D-4E9C-4082-8EE0-D50A1D4B8559}" type="datetime1">
              <a:rPr lang="en-AU"/>
              <a:pPr>
                <a:defRPr/>
              </a:pPr>
              <a:t>10/01/2017</a:t>
            </a:fld>
            <a:endParaRPr lang="en-AU"/>
          </a:p>
        </p:txBody>
      </p:sp>
    </p:spTree>
    <p:extLst>
      <p:ext uri="{BB962C8B-B14F-4D97-AF65-F5344CB8AC3E}">
        <p14:creationId xmlns:p14="http://schemas.microsoft.com/office/powerpoint/2010/main" val="152483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74676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p:txBody>
          <a:bodyPr/>
          <a:lstStyle>
            <a:lvl1pPr>
              <a:defRPr/>
            </a:lvl1pPr>
          </a:lstStyle>
          <a:p>
            <a:pPr>
              <a:defRPr/>
            </a:pPr>
            <a:fld id="{E1746FF4-C187-4D85-90AB-8885BE0A9440}" type="slidenum">
              <a:rPr lang="en-AU"/>
              <a:pPr>
                <a:defRPr/>
              </a:pPr>
              <a:t>‹#›</a:t>
            </a:fld>
            <a:endParaRPr lang="en-AU"/>
          </a:p>
        </p:txBody>
      </p:sp>
      <p:sp>
        <p:nvSpPr>
          <p:cNvPr id="8" name="Rectangle 8"/>
          <p:cNvSpPr>
            <a:spLocks noGrp="1" noChangeArrowheads="1"/>
          </p:cNvSpPr>
          <p:nvPr>
            <p:ph type="ftr" sz="quarter" idx="11"/>
          </p:nvPr>
        </p:nvSpPr>
        <p:spPr/>
        <p:txBody>
          <a:bodyPr/>
          <a:lstStyle>
            <a:lvl1pPr>
              <a:defRPr/>
            </a:lvl1pPr>
          </a:lstStyle>
          <a:p>
            <a:pPr>
              <a:defRPr/>
            </a:pPr>
            <a:r>
              <a:rPr lang="en-AU"/>
              <a:t>IBM Confidential	© 2012 IBM Corporation</a:t>
            </a:r>
          </a:p>
        </p:txBody>
      </p:sp>
      <p:sp>
        <p:nvSpPr>
          <p:cNvPr id="9" name="Rectangle 9"/>
          <p:cNvSpPr>
            <a:spLocks noGrp="1" noChangeArrowheads="1"/>
          </p:cNvSpPr>
          <p:nvPr>
            <p:ph type="dt" sz="half" idx="12"/>
          </p:nvPr>
        </p:nvSpPr>
        <p:spPr/>
        <p:txBody>
          <a:bodyPr/>
          <a:lstStyle>
            <a:lvl1pPr>
              <a:defRPr/>
            </a:lvl1pPr>
          </a:lstStyle>
          <a:p>
            <a:pPr>
              <a:defRPr/>
            </a:pPr>
            <a:fld id="{9EDEBBAE-343B-48B8-8705-F9A229C38F9E}" type="datetime1">
              <a:rPr lang="en-AU"/>
              <a:pPr>
                <a:defRPr/>
              </a:pPr>
              <a:t>10/01/2017</a:t>
            </a:fld>
            <a:endParaRPr lang="en-AU"/>
          </a:p>
        </p:txBody>
      </p:sp>
    </p:spTree>
    <p:extLst>
      <p:ext uri="{BB962C8B-B14F-4D97-AF65-F5344CB8AC3E}">
        <p14:creationId xmlns:p14="http://schemas.microsoft.com/office/powerpoint/2010/main" val="20150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p:txBody>
          <a:bodyPr/>
          <a:lstStyle>
            <a:lvl1pPr>
              <a:defRPr/>
            </a:lvl1pPr>
          </a:lstStyle>
          <a:p>
            <a:pPr>
              <a:defRPr/>
            </a:pPr>
            <a:fld id="{1ABC83B4-965A-4A6A-B08F-4F626446616C}" type="slidenum">
              <a:rPr lang="en-AU"/>
              <a:pPr>
                <a:defRPr/>
              </a:pPr>
              <a:t>‹#›</a:t>
            </a:fld>
            <a:endParaRPr lang="en-AU"/>
          </a:p>
        </p:txBody>
      </p:sp>
      <p:sp>
        <p:nvSpPr>
          <p:cNvPr id="4" name="Rectangle 8"/>
          <p:cNvSpPr>
            <a:spLocks noGrp="1" noChangeArrowheads="1"/>
          </p:cNvSpPr>
          <p:nvPr>
            <p:ph type="ftr" sz="quarter" idx="11"/>
          </p:nvPr>
        </p:nvSpPr>
        <p:spPr/>
        <p:txBody>
          <a:bodyPr/>
          <a:lstStyle>
            <a:lvl1pPr>
              <a:defRPr/>
            </a:lvl1pPr>
          </a:lstStyle>
          <a:p>
            <a:pPr>
              <a:defRPr/>
            </a:pPr>
            <a:r>
              <a:rPr lang="en-AU"/>
              <a:t>IBM Confidential	© 2012 IBM Corporation</a:t>
            </a:r>
          </a:p>
        </p:txBody>
      </p:sp>
      <p:sp>
        <p:nvSpPr>
          <p:cNvPr id="5" name="Rectangle 9"/>
          <p:cNvSpPr>
            <a:spLocks noGrp="1" noChangeArrowheads="1"/>
          </p:cNvSpPr>
          <p:nvPr>
            <p:ph type="dt" sz="half" idx="12"/>
          </p:nvPr>
        </p:nvSpPr>
        <p:spPr/>
        <p:txBody>
          <a:bodyPr/>
          <a:lstStyle>
            <a:lvl1pPr>
              <a:defRPr/>
            </a:lvl1pPr>
          </a:lstStyle>
          <a:p>
            <a:pPr>
              <a:defRPr/>
            </a:pPr>
            <a:fld id="{38624D2F-687C-4EE3-A0D4-02505AAAC99B}" type="datetime1">
              <a:rPr lang="en-AU"/>
              <a:pPr>
                <a:defRPr/>
              </a:pPr>
              <a:t>10/01/2017</a:t>
            </a:fld>
            <a:endParaRPr lang="en-AU"/>
          </a:p>
        </p:txBody>
      </p:sp>
    </p:spTree>
    <p:extLst>
      <p:ext uri="{BB962C8B-B14F-4D97-AF65-F5344CB8AC3E}">
        <p14:creationId xmlns:p14="http://schemas.microsoft.com/office/powerpoint/2010/main" val="154860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pPr>
              <a:defRPr/>
            </a:pPr>
            <a:fld id="{8EBC1DE7-92C5-450E-AFA1-38D5D0EE855D}" type="slidenum">
              <a:rPr lang="en-AU"/>
              <a:pPr>
                <a:defRPr/>
              </a:pPr>
              <a:t>‹#›</a:t>
            </a:fld>
            <a:endParaRPr lang="en-AU"/>
          </a:p>
        </p:txBody>
      </p:sp>
      <p:sp>
        <p:nvSpPr>
          <p:cNvPr id="3" name="Rectangle 8"/>
          <p:cNvSpPr>
            <a:spLocks noGrp="1" noChangeArrowheads="1"/>
          </p:cNvSpPr>
          <p:nvPr>
            <p:ph type="ftr" sz="quarter" idx="11"/>
          </p:nvPr>
        </p:nvSpPr>
        <p:spPr/>
        <p:txBody>
          <a:bodyPr/>
          <a:lstStyle>
            <a:lvl1pPr>
              <a:defRPr/>
            </a:lvl1pPr>
          </a:lstStyle>
          <a:p>
            <a:pPr>
              <a:defRPr/>
            </a:pPr>
            <a:r>
              <a:rPr lang="en-AU"/>
              <a:t>IBM Confidential	© 2012 IBM Corporation</a:t>
            </a:r>
          </a:p>
        </p:txBody>
      </p:sp>
      <p:sp>
        <p:nvSpPr>
          <p:cNvPr id="4" name="Rectangle 9"/>
          <p:cNvSpPr>
            <a:spLocks noGrp="1" noChangeArrowheads="1"/>
          </p:cNvSpPr>
          <p:nvPr>
            <p:ph type="dt" sz="half" idx="12"/>
          </p:nvPr>
        </p:nvSpPr>
        <p:spPr/>
        <p:txBody>
          <a:bodyPr/>
          <a:lstStyle>
            <a:lvl1pPr>
              <a:defRPr/>
            </a:lvl1pPr>
          </a:lstStyle>
          <a:p>
            <a:pPr>
              <a:defRPr/>
            </a:pPr>
            <a:fld id="{2BC9A7B0-0674-4B6F-BE18-1BA4DAEC6E0D}" type="datetime1">
              <a:rPr lang="en-AU"/>
              <a:pPr>
                <a:defRPr/>
              </a:pPr>
              <a:t>10/01/2017</a:t>
            </a:fld>
            <a:endParaRPr lang="en-AU"/>
          </a:p>
        </p:txBody>
      </p:sp>
    </p:spTree>
    <p:extLst>
      <p:ext uri="{BB962C8B-B14F-4D97-AF65-F5344CB8AC3E}">
        <p14:creationId xmlns:p14="http://schemas.microsoft.com/office/powerpoint/2010/main" val="272115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p:txBody>
          <a:bodyPr/>
          <a:lstStyle>
            <a:lvl1pPr>
              <a:defRPr/>
            </a:lvl1pPr>
          </a:lstStyle>
          <a:p>
            <a:pPr>
              <a:defRPr/>
            </a:pPr>
            <a:fld id="{16954BE7-9A67-460E-8860-A4F28A677967}" type="slidenum">
              <a:rPr lang="en-AU"/>
              <a:pPr>
                <a:defRPr/>
              </a:pPr>
              <a:t>‹#›</a:t>
            </a:fld>
            <a:endParaRPr lang="en-AU"/>
          </a:p>
        </p:txBody>
      </p:sp>
      <p:sp>
        <p:nvSpPr>
          <p:cNvPr id="6" name="Rectangle 8"/>
          <p:cNvSpPr>
            <a:spLocks noGrp="1" noChangeArrowheads="1"/>
          </p:cNvSpPr>
          <p:nvPr>
            <p:ph type="ftr" sz="quarter" idx="11"/>
          </p:nvPr>
        </p:nvSpPr>
        <p:spPr/>
        <p:txBody>
          <a:bodyPr/>
          <a:lstStyle>
            <a:lvl1pPr>
              <a:defRPr/>
            </a:lvl1pPr>
          </a:lstStyle>
          <a:p>
            <a:pPr>
              <a:defRPr/>
            </a:pPr>
            <a:r>
              <a:rPr lang="en-AU"/>
              <a:t>IBM Confidential	© 2012 IBM Corporation</a:t>
            </a:r>
          </a:p>
        </p:txBody>
      </p:sp>
      <p:sp>
        <p:nvSpPr>
          <p:cNvPr id="7" name="Rectangle 9"/>
          <p:cNvSpPr>
            <a:spLocks noGrp="1" noChangeArrowheads="1"/>
          </p:cNvSpPr>
          <p:nvPr>
            <p:ph type="dt" sz="half" idx="12"/>
          </p:nvPr>
        </p:nvSpPr>
        <p:spPr/>
        <p:txBody>
          <a:bodyPr/>
          <a:lstStyle>
            <a:lvl1pPr>
              <a:defRPr/>
            </a:lvl1pPr>
          </a:lstStyle>
          <a:p>
            <a:pPr>
              <a:defRPr/>
            </a:pPr>
            <a:fld id="{2252FB2E-C365-481E-A456-494CD15F005E}" type="datetime1">
              <a:rPr lang="en-AU"/>
              <a:pPr>
                <a:defRPr/>
              </a:pPr>
              <a:t>10/01/2017</a:t>
            </a:fld>
            <a:endParaRPr lang="en-AU"/>
          </a:p>
        </p:txBody>
      </p:sp>
    </p:spTree>
    <p:extLst>
      <p:ext uri="{BB962C8B-B14F-4D97-AF65-F5344CB8AC3E}">
        <p14:creationId xmlns:p14="http://schemas.microsoft.com/office/powerpoint/2010/main" val="58026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2192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p:txBody>
          <a:bodyPr/>
          <a:lstStyle>
            <a:lvl1pPr>
              <a:defRPr/>
            </a:lvl1pPr>
          </a:lstStyle>
          <a:p>
            <a:pPr>
              <a:defRPr/>
            </a:pPr>
            <a:fld id="{6AFB51D0-7F5C-467D-8870-B1A7EDB3DBD9}" type="slidenum">
              <a:rPr lang="en-AU"/>
              <a:pPr>
                <a:defRPr/>
              </a:pPr>
              <a:t>‹#›</a:t>
            </a:fld>
            <a:endParaRPr lang="en-AU"/>
          </a:p>
        </p:txBody>
      </p:sp>
      <p:sp>
        <p:nvSpPr>
          <p:cNvPr id="6" name="Rectangle 8"/>
          <p:cNvSpPr>
            <a:spLocks noGrp="1" noChangeArrowheads="1"/>
          </p:cNvSpPr>
          <p:nvPr>
            <p:ph type="ftr" sz="quarter" idx="11"/>
          </p:nvPr>
        </p:nvSpPr>
        <p:spPr/>
        <p:txBody>
          <a:bodyPr/>
          <a:lstStyle>
            <a:lvl1pPr>
              <a:defRPr/>
            </a:lvl1pPr>
          </a:lstStyle>
          <a:p>
            <a:pPr>
              <a:defRPr/>
            </a:pPr>
            <a:r>
              <a:rPr lang="en-AU"/>
              <a:t>IBM Confidential	© 2012 IBM Corporation</a:t>
            </a:r>
          </a:p>
        </p:txBody>
      </p:sp>
      <p:sp>
        <p:nvSpPr>
          <p:cNvPr id="7" name="Rectangle 9"/>
          <p:cNvSpPr>
            <a:spLocks noGrp="1" noChangeArrowheads="1"/>
          </p:cNvSpPr>
          <p:nvPr>
            <p:ph type="dt" sz="half" idx="12"/>
          </p:nvPr>
        </p:nvSpPr>
        <p:spPr/>
        <p:txBody>
          <a:bodyPr/>
          <a:lstStyle>
            <a:lvl1pPr>
              <a:defRPr/>
            </a:lvl1pPr>
          </a:lstStyle>
          <a:p>
            <a:pPr>
              <a:defRPr/>
            </a:pPr>
            <a:fld id="{271764B4-C849-4BBD-8555-9A5D8A546F96}" type="datetime1">
              <a:rPr lang="en-AU"/>
              <a:pPr>
                <a:defRPr/>
              </a:pPr>
              <a:t>10/01/2017</a:t>
            </a:fld>
            <a:endParaRPr lang="en-AU"/>
          </a:p>
        </p:txBody>
      </p:sp>
    </p:spTree>
    <p:extLst>
      <p:ext uri="{BB962C8B-B14F-4D97-AF65-F5344CB8AC3E}">
        <p14:creationId xmlns:p14="http://schemas.microsoft.com/office/powerpoint/2010/main" val="140772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570038"/>
            <a:ext cx="868680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7" name="Line 4"/>
          <p:cNvSpPr>
            <a:spLocks noChangeShapeType="1"/>
          </p:cNvSpPr>
          <p:nvPr/>
        </p:nvSpPr>
        <p:spPr bwMode="auto">
          <a:xfrm>
            <a:off x="284163" y="576263"/>
            <a:ext cx="8623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gn="l" eaLnBrk="1" hangingPunct="1">
              <a:lnSpc>
                <a:spcPct val="100000"/>
              </a:lnSpc>
              <a:defRPr sz="800">
                <a:solidFill>
                  <a:schemeClr val="tx1"/>
                </a:solidFill>
                <a:cs typeface="Arial" panose="020B0604020202020204" pitchFamily="34" charset="0"/>
              </a:defRPr>
            </a:lvl1pPr>
          </a:lstStyle>
          <a:p>
            <a:pPr>
              <a:defRPr/>
            </a:pPr>
            <a:fld id="{15F8EC30-07D1-4562-B1B7-73303A3192A5}" type="slidenum">
              <a:rPr lang="en-AU"/>
              <a:pPr>
                <a:defRPr/>
              </a:pPr>
              <a:t>‹#›</a:t>
            </a:fld>
            <a:endParaRPr lang="en-AU"/>
          </a:p>
        </p:txBody>
      </p:sp>
      <p:sp>
        <p:nvSpPr>
          <p:cNvPr id="67592" name="Rectangle 8"/>
          <p:cNvSpPr>
            <a:spLocks noGrp="1" noChangeArrowheads="1"/>
          </p:cNvSpPr>
          <p:nvPr>
            <p:ph type="ftr" sz="quarter" idx="3"/>
          </p:nvPr>
        </p:nvSpPr>
        <p:spPr bwMode="auto">
          <a:xfrm>
            <a:off x="3429000" y="6537325"/>
            <a:ext cx="2286000"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gn="l" eaLnBrk="1" hangingPunct="1">
              <a:lnSpc>
                <a:spcPct val="100000"/>
              </a:lnSpc>
              <a:defRPr sz="800">
                <a:solidFill>
                  <a:schemeClr val="tx1"/>
                </a:solidFill>
                <a:cs typeface="Arial" panose="020B0604020202020204" pitchFamily="34" charset="0"/>
              </a:defRPr>
            </a:lvl1pPr>
          </a:lstStyle>
          <a:p>
            <a:pPr>
              <a:defRPr/>
            </a:pPr>
            <a:r>
              <a:rPr lang="en-AU"/>
              <a:t>IBM Confidential	© 2012 IBM Corporation</a:t>
            </a:r>
            <a:endParaRPr lang="en-AU" sz="1800"/>
          </a:p>
          <a:p>
            <a:pPr>
              <a:defRPr/>
            </a:pPr>
            <a:endParaRPr lang="en-AU"/>
          </a:p>
        </p:txBody>
      </p:sp>
      <p:sp>
        <p:nvSpPr>
          <p:cNvPr id="67593" name="Rectangle 9"/>
          <p:cNvSpPr>
            <a:spLocks noGrp="1" noChangeArrowheads="1"/>
          </p:cNvSpPr>
          <p:nvPr>
            <p:ph type="dt" sz="half" idx="2"/>
          </p:nvPr>
        </p:nvSpPr>
        <p:spPr bwMode="auto">
          <a:xfrm>
            <a:off x="549275" y="6537325"/>
            <a:ext cx="1004888"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gn="l" eaLnBrk="1" hangingPunct="1">
              <a:lnSpc>
                <a:spcPct val="100000"/>
              </a:lnSpc>
              <a:defRPr sz="800">
                <a:solidFill>
                  <a:schemeClr val="tx1"/>
                </a:solidFill>
                <a:cs typeface="Arial" panose="020B0604020202020204" pitchFamily="34" charset="0"/>
              </a:defRPr>
            </a:lvl1pPr>
          </a:lstStyle>
          <a:p>
            <a:pPr>
              <a:defRPr/>
            </a:pPr>
            <a:fld id="{E800F516-2C1B-4998-8AFA-C55A061A7EF6}" type="datetime1">
              <a:rPr lang="en-AU"/>
              <a:pPr>
                <a:defRPr/>
              </a:pPr>
              <a:t>10/01/2017</a:t>
            </a:fld>
            <a:endParaRPr lang="en-AU"/>
          </a:p>
        </p:txBody>
      </p:sp>
      <p:pic>
        <p:nvPicPr>
          <p:cNvPr id="1031" name="Picture 10"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524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Grp="1" noChangeArrowheads="1"/>
          </p:cNvSpPr>
          <p:nvPr>
            <p:ph type="title"/>
          </p:nvPr>
        </p:nvSpPr>
        <p:spPr bwMode="auto">
          <a:xfrm>
            <a:off x="179388" y="593725"/>
            <a:ext cx="7932737"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title style</a:t>
            </a:r>
          </a:p>
        </p:txBody>
      </p:sp>
      <p:pic>
        <p:nvPicPr>
          <p:cNvPr id="1033" name="Picture 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96200" y="5908675"/>
            <a:ext cx="14097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BAsoftware_WhiteBoxlogo.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92100" y="279400"/>
            <a:ext cx="16891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Lst>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200">
          <a:solidFill>
            <a:srgbClr val="2D7AB3"/>
          </a:solidFill>
          <a:latin typeface="+mj-lt"/>
          <a:ea typeface="+mj-ea"/>
          <a:cs typeface="ＭＳ Ｐゴシック" charset="0"/>
        </a:defRPr>
      </a:lvl1pPr>
      <a:lvl2pPr algn="l" rtl="0" eaLnBrk="0" fontAlgn="base" hangingPunct="0">
        <a:lnSpc>
          <a:spcPct val="90000"/>
        </a:lnSpc>
        <a:spcBef>
          <a:spcPct val="0"/>
        </a:spcBef>
        <a:spcAft>
          <a:spcPct val="0"/>
        </a:spcAft>
        <a:defRPr sz="2200">
          <a:solidFill>
            <a:srgbClr val="2D7AB3"/>
          </a:solidFill>
          <a:latin typeface="Arial" charset="0"/>
          <a:ea typeface="ＭＳ Ｐゴシック" charset="0"/>
          <a:cs typeface="ＭＳ Ｐゴシック" charset="0"/>
        </a:defRPr>
      </a:lvl2pPr>
      <a:lvl3pPr algn="l" rtl="0" eaLnBrk="0" fontAlgn="base" hangingPunct="0">
        <a:lnSpc>
          <a:spcPct val="90000"/>
        </a:lnSpc>
        <a:spcBef>
          <a:spcPct val="0"/>
        </a:spcBef>
        <a:spcAft>
          <a:spcPct val="0"/>
        </a:spcAft>
        <a:defRPr sz="2200">
          <a:solidFill>
            <a:srgbClr val="2D7AB3"/>
          </a:solidFill>
          <a:latin typeface="Arial" charset="0"/>
          <a:ea typeface="ＭＳ Ｐゴシック" charset="0"/>
          <a:cs typeface="ＭＳ Ｐゴシック" charset="0"/>
        </a:defRPr>
      </a:lvl3pPr>
      <a:lvl4pPr algn="l" rtl="0" eaLnBrk="0" fontAlgn="base" hangingPunct="0">
        <a:lnSpc>
          <a:spcPct val="90000"/>
        </a:lnSpc>
        <a:spcBef>
          <a:spcPct val="0"/>
        </a:spcBef>
        <a:spcAft>
          <a:spcPct val="0"/>
        </a:spcAft>
        <a:defRPr sz="2200">
          <a:solidFill>
            <a:srgbClr val="2D7AB3"/>
          </a:solidFill>
          <a:latin typeface="Arial" charset="0"/>
          <a:ea typeface="ＭＳ Ｐゴシック" charset="0"/>
          <a:cs typeface="ＭＳ Ｐゴシック" charset="0"/>
        </a:defRPr>
      </a:lvl4pPr>
      <a:lvl5pPr algn="l" rtl="0" eaLnBrk="0" fontAlgn="base" hangingPunct="0">
        <a:lnSpc>
          <a:spcPct val="90000"/>
        </a:lnSpc>
        <a:spcBef>
          <a:spcPct val="0"/>
        </a:spcBef>
        <a:spcAft>
          <a:spcPct val="0"/>
        </a:spcAft>
        <a:defRPr sz="2200">
          <a:solidFill>
            <a:srgbClr val="2D7AB3"/>
          </a:solidFill>
          <a:latin typeface="Arial"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2200">
          <a:solidFill>
            <a:schemeClr val="hlink"/>
          </a:solidFill>
          <a:latin typeface="Arial" charset="0"/>
          <a:ea typeface="ＭＳ Ｐゴシック" charset="0"/>
        </a:defRPr>
      </a:lvl6pPr>
      <a:lvl7pPr marL="914400" algn="l" rtl="0" eaLnBrk="1" fontAlgn="base" hangingPunct="1">
        <a:lnSpc>
          <a:spcPct val="90000"/>
        </a:lnSpc>
        <a:spcBef>
          <a:spcPct val="0"/>
        </a:spcBef>
        <a:spcAft>
          <a:spcPct val="0"/>
        </a:spcAft>
        <a:defRPr sz="2200">
          <a:solidFill>
            <a:schemeClr val="hlink"/>
          </a:solidFill>
          <a:latin typeface="Arial" charset="0"/>
          <a:ea typeface="ＭＳ Ｐゴシック" charset="0"/>
        </a:defRPr>
      </a:lvl7pPr>
      <a:lvl8pPr marL="1371600" algn="l" rtl="0" eaLnBrk="1" fontAlgn="base" hangingPunct="1">
        <a:lnSpc>
          <a:spcPct val="90000"/>
        </a:lnSpc>
        <a:spcBef>
          <a:spcPct val="0"/>
        </a:spcBef>
        <a:spcAft>
          <a:spcPct val="0"/>
        </a:spcAft>
        <a:defRPr sz="2200">
          <a:solidFill>
            <a:schemeClr val="hlink"/>
          </a:solidFill>
          <a:latin typeface="Arial" charset="0"/>
          <a:ea typeface="ＭＳ Ｐゴシック" charset="0"/>
        </a:defRPr>
      </a:lvl8pPr>
      <a:lvl9pPr marL="1828800" algn="l" rtl="0" eaLnBrk="1" fontAlgn="base" hangingPunct="1">
        <a:lnSpc>
          <a:spcPct val="90000"/>
        </a:lnSpc>
        <a:spcBef>
          <a:spcPct val="0"/>
        </a:spcBef>
        <a:spcAft>
          <a:spcPct val="0"/>
        </a:spcAft>
        <a:defRPr sz="2200">
          <a:solidFill>
            <a:schemeClr val="hlink"/>
          </a:solidFill>
          <a:latin typeface="Arial" charset="0"/>
          <a:ea typeface="ＭＳ Ｐゴシック" charset="0"/>
        </a:defRPr>
      </a:lvl9pPr>
    </p:titleStyle>
    <p:bodyStyle>
      <a:lvl1pPr marL="173038" indent="-173038" algn="l" rtl="0" eaLnBrk="0" fontAlgn="base" hangingPunct="0">
        <a:spcBef>
          <a:spcPct val="50000"/>
        </a:spcBef>
        <a:spcAft>
          <a:spcPct val="0"/>
        </a:spcAft>
        <a:buClr>
          <a:schemeClr val="tx1"/>
        </a:buClr>
        <a:buFont typeface="Wingdings" panose="05000000000000000000" pitchFamily="2" charset="2"/>
        <a:buChar char="§"/>
        <a:defRPr sz="1600">
          <a:solidFill>
            <a:schemeClr val="tx1"/>
          </a:solidFill>
          <a:latin typeface="+mn-lt"/>
          <a:ea typeface="+mn-ea"/>
          <a:cs typeface="ＭＳ Ｐゴシック" charset="0"/>
        </a:defRPr>
      </a:lvl1pPr>
      <a:lvl2pPr marL="509588" indent="-173038" algn="l" rtl="0" eaLnBrk="0" fontAlgn="base" hangingPunct="0">
        <a:spcBef>
          <a:spcPct val="0"/>
        </a:spcBef>
        <a:spcAft>
          <a:spcPct val="0"/>
        </a:spcAft>
        <a:buClr>
          <a:schemeClr val="tx1"/>
        </a:buClr>
        <a:buFont typeface="Arial" panose="020B0604020202020204" pitchFamily="34" charset="0"/>
        <a:buChar char="–"/>
        <a:defRPr sz="1600">
          <a:solidFill>
            <a:schemeClr val="tx1"/>
          </a:solidFill>
          <a:latin typeface="+mn-lt"/>
          <a:ea typeface="+mn-ea"/>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mn-ea"/>
        </a:defRPr>
      </a:lvl3pPr>
      <a:lvl4pPr marL="1160463" indent="-228600" algn="l" rtl="0" eaLnBrk="0" fontAlgn="base" hangingPunct="0">
        <a:spcBef>
          <a:spcPct val="0"/>
        </a:spcBef>
        <a:spcAft>
          <a:spcPct val="0"/>
        </a:spcAft>
        <a:buClr>
          <a:schemeClr val="tx1"/>
        </a:buClr>
        <a:buFont typeface="Lucida Grande" charset="0"/>
        <a:buChar char="−"/>
        <a:defRPr sz="1500">
          <a:solidFill>
            <a:schemeClr val="tx1"/>
          </a:solidFill>
          <a:latin typeface="+mn-lt"/>
          <a:ea typeface="+mn-ea"/>
        </a:defRPr>
      </a:lvl4pPr>
      <a:lvl5pPr marL="1371600" indent="-173038" algn="l" rtl="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mn-lt"/>
          <a:ea typeface="+mn-ea"/>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ea typeface="+mn-ea"/>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ea typeface="+mn-ea"/>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ea typeface="+mn-ea"/>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6.jpe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7.png"/><Relationship Id="rId21" Type="http://schemas.openxmlformats.org/officeDocument/2006/relationships/image" Target="../media/image33.png"/><Relationship Id="rId7" Type="http://schemas.openxmlformats.org/officeDocument/2006/relationships/image" Target="../media/image21.png"/><Relationship Id="rId12" Type="http://schemas.openxmlformats.org/officeDocument/2006/relationships/image" Target="../media/image25.jpeg"/><Relationship Id="rId17" Type="http://schemas.openxmlformats.org/officeDocument/2006/relationships/image" Target="../media/image29.jpeg"/><Relationship Id="rId25" Type="http://schemas.openxmlformats.org/officeDocument/2006/relationships/image" Target="../media/image37.png"/><Relationship Id="rId2" Type="http://schemas.openxmlformats.org/officeDocument/2006/relationships/notesSlide" Target="../notesSlides/notesSlide10.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4.jpeg"/><Relationship Id="rId24" Type="http://schemas.openxmlformats.org/officeDocument/2006/relationships/image" Target="../media/image36.png"/><Relationship Id="rId5" Type="http://schemas.openxmlformats.org/officeDocument/2006/relationships/image" Target="../media/image19.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15.jpeg"/><Relationship Id="rId19" Type="http://schemas.openxmlformats.org/officeDocument/2006/relationships/image" Target="../media/image31.jpeg"/><Relationship Id="rId4" Type="http://schemas.openxmlformats.org/officeDocument/2006/relationships/image" Target="../media/image18.png"/><Relationship Id="rId9" Type="http://schemas.openxmlformats.org/officeDocument/2006/relationships/image" Target="../media/image23.jpeg"/><Relationship Id="rId14" Type="http://schemas.openxmlformats.org/officeDocument/2006/relationships/image" Target="../media/image26.png"/><Relationship Id="rId22"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27.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file:///C:\Users\roswald\Documents\Working\OneServer\TCM\overallcausalgraph-topmodels.p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57200" y="2743200"/>
            <a:ext cx="8229600" cy="1066800"/>
          </a:xfrm>
        </p:spPr>
        <p:txBody>
          <a:bodyPr/>
          <a:lstStyle/>
          <a:p>
            <a:r>
              <a:rPr lang="en-US" altLang="en-US" sz="2800" smtClean="0"/>
              <a:t>CST2208 – Statistical Topics for BISI Students</a:t>
            </a:r>
            <a:br>
              <a:rPr lang="en-US" altLang="en-US" sz="2800" smtClean="0"/>
            </a:br>
            <a:r>
              <a:rPr lang="en-US" altLang="en-US" sz="2800" smtClean="0"/>
              <a:t>Overview</a:t>
            </a:r>
            <a:endParaRPr lang="en-AU" altLang="en-US" sz="1600" b="0" smtClean="0"/>
          </a:p>
        </p:txBody>
      </p:sp>
      <p:sp>
        <p:nvSpPr>
          <p:cNvPr id="15363" name="Rectangle 3"/>
          <p:cNvSpPr>
            <a:spLocks noGrp="1" noChangeArrowheads="1"/>
          </p:cNvSpPr>
          <p:nvPr>
            <p:ph type="subTitle" idx="1"/>
          </p:nvPr>
        </p:nvSpPr>
        <p:spPr>
          <a:xfrm>
            <a:off x="533400" y="3810000"/>
            <a:ext cx="4648200" cy="762000"/>
          </a:xfrm>
        </p:spPr>
        <p:txBody>
          <a:bodyPr/>
          <a:lstStyle/>
          <a:p>
            <a:pPr eaLnBrk="1" hangingPunct="1">
              <a:buFont typeface="Wingdings" panose="05000000000000000000" pitchFamily="2" charset="2"/>
              <a:buNone/>
            </a:pPr>
            <a:r>
              <a:rPr lang="en-AU" altLang="en-US" smtClean="0"/>
              <a:t>Dennis Buttera – Advanced Studies Advisor</a:t>
            </a:r>
          </a:p>
          <a:p>
            <a:pPr eaLnBrk="1" hangingPunct="1">
              <a:buFont typeface="Wingdings" panose="05000000000000000000" pitchFamily="2" charset="2"/>
              <a:buNone/>
            </a:pPr>
            <a:r>
              <a:rPr lang="en-AU" altLang="ja-JP" smtClean="0"/>
              <a:t>Centre for Advanced Studies, IBM Canada Lab</a:t>
            </a:r>
            <a:endParaRPr lang="en-US" altLang="ja-JP" smtClean="0"/>
          </a:p>
          <a:p>
            <a:pPr eaLnBrk="1" hangingPunct="1">
              <a:buFont typeface="Wingdings" panose="05000000000000000000" pitchFamily="2" charset="2"/>
              <a:buNone/>
            </a:pPr>
            <a:r>
              <a:rPr lang="en-AU" altLang="en-US" smtClean="0"/>
              <a:t>11 January 2016</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ounded Rectangle 80"/>
          <p:cNvSpPr/>
          <p:nvPr/>
        </p:nvSpPr>
        <p:spPr bwMode="auto">
          <a:xfrm>
            <a:off x="260250" y="1219200"/>
            <a:ext cx="8551608" cy="1784415"/>
          </a:xfrm>
          <a:prstGeom prst="roundRect">
            <a:avLst/>
          </a:prstGeom>
          <a:solidFill>
            <a:srgbClr val="0066CC"/>
          </a:solidFill>
          <a:ln>
            <a:solidFill>
              <a:srgbClr val="22436A"/>
            </a:solidFill>
            <a:headEnd type="none" w="med" len="med"/>
            <a:tailEnd type="none" w="med" len="med"/>
          </a:ln>
          <a:scene3d>
            <a:camera prst="perspectiveRelaxed"/>
            <a:lightRig rig="threePt" dir="t">
              <a:rot lat="0" lon="0" rev="54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pic>
        <p:nvPicPr>
          <p:cNvPr id="3379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38" y="5264150"/>
            <a:ext cx="14224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6" name="Rounded Rectangle 35"/>
          <p:cNvSpPr/>
          <p:nvPr/>
        </p:nvSpPr>
        <p:spPr bwMode="auto">
          <a:xfrm>
            <a:off x="176213" y="4886325"/>
            <a:ext cx="8694737" cy="1316038"/>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a:defRPr/>
            </a:pPr>
            <a:endParaRPr lang="en-US" dirty="0">
              <a:solidFill>
                <a:schemeClr val="hlink"/>
              </a:solidFill>
            </a:endParaRPr>
          </a:p>
        </p:txBody>
      </p:sp>
      <p:pic>
        <p:nvPicPr>
          <p:cNvPr id="337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88" y="4829175"/>
            <a:ext cx="88423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5538" y="4945063"/>
            <a:ext cx="11144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799"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7700" y="4762500"/>
            <a:ext cx="17113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800" name="Picture 10" descr="WebSphere_pearl"/>
          <p:cNvPicPr>
            <a:picLocks noChangeAspect="1" noChangeArrowheads="1"/>
          </p:cNvPicPr>
          <p:nvPr/>
        </p:nvPicPr>
        <p:blipFill>
          <a:blip r:embed="rId7">
            <a:extLst>
              <a:ext uri="{28A0092B-C50C-407E-A947-70E740481C1C}">
                <a14:useLocalDpi xmlns:a14="http://schemas.microsoft.com/office/drawing/2010/main" val="0"/>
              </a:ext>
            </a:extLst>
          </a:blip>
          <a:srcRect r="-816" b="-1227"/>
          <a:stretch>
            <a:fillRect/>
          </a:stretch>
        </p:blipFill>
        <p:spPr bwMode="auto">
          <a:xfrm>
            <a:off x="5219700" y="5846763"/>
            <a:ext cx="17272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9825" y="5081588"/>
            <a:ext cx="957263"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5" name="Rounded Rectangle 74"/>
          <p:cNvSpPr/>
          <p:nvPr/>
        </p:nvSpPr>
        <p:spPr bwMode="auto">
          <a:xfrm>
            <a:off x="282490" y="3384037"/>
            <a:ext cx="8474060" cy="1507052"/>
          </a:xfrm>
          <a:prstGeom prst="roundRect">
            <a:avLst/>
          </a:prstGeom>
          <a:solidFill>
            <a:srgbClr val="003399"/>
          </a:solidFill>
          <a:ln>
            <a:solidFill>
              <a:srgbClr val="22436A"/>
            </a:solidFill>
            <a:headEnd type="none" w="med" len="med"/>
            <a:tailEnd type="none" w="med" len="med"/>
          </a:ln>
          <a:scene3d>
            <a:camera prst="perspectiveRelaxed"/>
            <a:lightRig rig="threePt" dir="t">
              <a:rot lat="0" lon="0" rev="54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sp>
        <p:nvSpPr>
          <p:cNvPr id="76" name="TextBox 25"/>
          <p:cNvSpPr txBox="1">
            <a:spLocks noChangeArrowheads="1"/>
          </p:cNvSpPr>
          <p:nvPr/>
        </p:nvSpPr>
        <p:spPr bwMode="auto">
          <a:xfrm>
            <a:off x="2208213" y="4310063"/>
            <a:ext cx="4413250" cy="307975"/>
          </a:xfrm>
          <a:prstGeom prst="rect">
            <a:avLst/>
          </a:prstGeom>
          <a:noFill/>
          <a:ln w="9525">
            <a:noFill/>
            <a:miter lim="800000"/>
            <a:headEnd/>
            <a:tailEnd/>
          </a:ln>
        </p:spPr>
        <p:txBody>
          <a:bodyPr>
            <a:spAutoFit/>
          </a:bodyPr>
          <a:lstStyle/>
          <a:p>
            <a:pPr algn="ctr">
              <a:defRPr/>
            </a:pPr>
            <a:r>
              <a:rPr lang="en-US" sz="1400" dirty="0">
                <a:solidFill>
                  <a:schemeClr val="bg1"/>
                </a:solidFill>
                <a:latin typeface="+mj-lt"/>
              </a:rPr>
              <a:t>Collaboration and Deployment Services</a:t>
            </a:r>
          </a:p>
        </p:txBody>
      </p:sp>
      <p:grpSp>
        <p:nvGrpSpPr>
          <p:cNvPr id="33804" name="Group 58"/>
          <p:cNvGrpSpPr>
            <a:grpSpLocks/>
          </p:cNvGrpSpPr>
          <p:nvPr/>
        </p:nvGrpSpPr>
        <p:grpSpPr bwMode="auto">
          <a:xfrm>
            <a:off x="4913313" y="3305175"/>
            <a:ext cx="1041400" cy="1027113"/>
            <a:chOff x="5253140" y="2590800"/>
            <a:chExt cx="1078114" cy="1143000"/>
          </a:xfrm>
        </p:grpSpPr>
        <p:sp>
          <p:nvSpPr>
            <p:cNvPr id="103" name="Rounded Rectangle 102"/>
            <p:cNvSpPr/>
            <p:nvPr/>
          </p:nvSpPr>
          <p:spPr bwMode="auto">
            <a:xfrm>
              <a:off x="5253140" y="2937734"/>
              <a:ext cx="1078114" cy="796066"/>
            </a:xfrm>
            <a:prstGeom prst="roundRect">
              <a:avLst/>
            </a:prstGeom>
            <a:solidFill>
              <a:schemeClr val="tx1">
                <a:lumMod val="50000"/>
                <a:lumOff val="50000"/>
              </a:schemeClr>
            </a:solidFill>
            <a:ln>
              <a:solidFill>
                <a:srgbClr val="22436A"/>
              </a:solidFill>
              <a:headEnd type="none" w="med" len="med"/>
              <a:tailEnd type="none" w="med" len="med"/>
            </a:ln>
            <a:scene3d>
              <a:camera prst="perspectiveRelaxed" fov="0">
                <a:rot lat="18600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pic>
          <p:nvPicPr>
            <p:cNvPr id="104" name="Picture 52" descr="SPSS Analytic Server"/>
            <p:cNvPicPr>
              <a:picLocks noChangeAspect="1" noChangeArrowheads="1"/>
            </p:cNvPicPr>
            <p:nvPr/>
          </p:nvPicPr>
          <p:blipFill>
            <a:blip r:embed="rId9" cstate="print">
              <a:extLst/>
            </a:blip>
            <a:srcRect/>
            <a:stretch>
              <a:fillRect/>
            </a:stretch>
          </p:blipFill>
          <p:spPr bwMode="auto">
            <a:xfrm>
              <a:off x="5506447" y="2590800"/>
              <a:ext cx="571500" cy="571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33805" name="Group 56"/>
          <p:cNvGrpSpPr>
            <a:grpSpLocks/>
          </p:cNvGrpSpPr>
          <p:nvPr/>
        </p:nvGrpSpPr>
        <p:grpSpPr bwMode="auto">
          <a:xfrm>
            <a:off x="3594100" y="3303588"/>
            <a:ext cx="1042988" cy="1012825"/>
            <a:chOff x="3956742" y="2590800"/>
            <a:chExt cx="1078114" cy="1127760"/>
          </a:xfrm>
        </p:grpSpPr>
        <p:sp>
          <p:nvSpPr>
            <p:cNvPr id="101" name="Rounded Rectangle 100"/>
            <p:cNvSpPr/>
            <p:nvPr/>
          </p:nvSpPr>
          <p:spPr bwMode="auto">
            <a:xfrm>
              <a:off x="3956742" y="2922494"/>
              <a:ext cx="1078114" cy="796066"/>
            </a:xfrm>
            <a:prstGeom prst="roundRect">
              <a:avLst/>
            </a:prstGeom>
            <a:solidFill>
              <a:schemeClr val="tx1">
                <a:lumMod val="50000"/>
                <a:lumOff val="50000"/>
              </a:schemeClr>
            </a:solidFill>
            <a:ln>
              <a:solidFill>
                <a:srgbClr val="22436A"/>
              </a:solidFill>
              <a:headEnd type="none" w="med" len="med"/>
              <a:tailEnd type="none" w="med" len="med"/>
            </a:ln>
            <a:scene3d>
              <a:camera prst="perspectiveRelaxed" fov="0">
                <a:rot lat="18600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pic>
          <p:nvPicPr>
            <p:cNvPr id="102" name="Picture 54" descr="Modeler"/>
            <p:cNvPicPr>
              <a:picLocks noChangeAspect="1" noChangeArrowheads="1"/>
            </p:cNvPicPr>
            <p:nvPr/>
          </p:nvPicPr>
          <p:blipFill>
            <a:blip r:embed="rId10" cstate="print">
              <a:extLst/>
            </a:blip>
            <a:srcRect/>
            <a:stretch>
              <a:fillRect/>
            </a:stretch>
          </p:blipFill>
          <p:spPr bwMode="auto">
            <a:xfrm>
              <a:off x="4210049" y="2590800"/>
              <a:ext cx="571500" cy="571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33806" name="Group 59"/>
          <p:cNvGrpSpPr>
            <a:grpSpLocks/>
          </p:cNvGrpSpPr>
          <p:nvPr/>
        </p:nvGrpSpPr>
        <p:grpSpPr bwMode="auto">
          <a:xfrm>
            <a:off x="6148388" y="3344863"/>
            <a:ext cx="1042987" cy="1012825"/>
            <a:chOff x="6549538" y="2590800"/>
            <a:chExt cx="1078114" cy="1127760"/>
          </a:xfrm>
        </p:grpSpPr>
        <p:sp>
          <p:nvSpPr>
            <p:cNvPr id="99" name="Rounded Rectangle 98"/>
            <p:cNvSpPr/>
            <p:nvPr/>
          </p:nvSpPr>
          <p:spPr bwMode="auto">
            <a:xfrm>
              <a:off x="6549538" y="2922494"/>
              <a:ext cx="1078114" cy="796066"/>
            </a:xfrm>
            <a:prstGeom prst="roundRect">
              <a:avLst/>
            </a:prstGeom>
            <a:solidFill>
              <a:schemeClr val="tx1">
                <a:lumMod val="50000"/>
                <a:lumOff val="50000"/>
              </a:schemeClr>
            </a:solidFill>
            <a:ln>
              <a:solidFill>
                <a:srgbClr val="22436A"/>
              </a:solidFill>
              <a:headEnd type="none" w="med" len="med"/>
              <a:tailEnd type="none" w="med" len="med"/>
            </a:ln>
            <a:scene3d>
              <a:camera prst="perspectiveRelaxed" fov="0">
                <a:rot lat="18600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pic>
          <p:nvPicPr>
            <p:cNvPr id="100" name="Picture 56" descr="ADM"/>
            <p:cNvPicPr>
              <a:picLocks noChangeAspect="1" noChangeArrowheads="1"/>
            </p:cNvPicPr>
            <p:nvPr/>
          </p:nvPicPr>
          <p:blipFill>
            <a:blip r:embed="rId11" cstate="print">
              <a:extLst/>
            </a:blip>
            <a:srcRect/>
            <a:stretch>
              <a:fillRect/>
            </a:stretch>
          </p:blipFill>
          <p:spPr bwMode="auto">
            <a:xfrm>
              <a:off x="6802845" y="2590800"/>
              <a:ext cx="571500" cy="571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33807" name="Group 53"/>
          <p:cNvGrpSpPr>
            <a:grpSpLocks/>
          </p:cNvGrpSpPr>
          <p:nvPr/>
        </p:nvGrpSpPr>
        <p:grpSpPr bwMode="auto">
          <a:xfrm>
            <a:off x="852488" y="3287713"/>
            <a:ext cx="1042987" cy="1027112"/>
            <a:chOff x="372348" y="2590800"/>
            <a:chExt cx="1078114" cy="1143000"/>
          </a:xfrm>
        </p:grpSpPr>
        <p:sp>
          <p:nvSpPr>
            <p:cNvPr id="95" name="Rounded Rectangle 94"/>
            <p:cNvSpPr/>
            <p:nvPr/>
          </p:nvSpPr>
          <p:spPr bwMode="auto">
            <a:xfrm>
              <a:off x="372348" y="2937734"/>
              <a:ext cx="1078114" cy="796066"/>
            </a:xfrm>
            <a:prstGeom prst="roundRect">
              <a:avLst/>
            </a:prstGeom>
            <a:solidFill>
              <a:schemeClr val="tx1">
                <a:lumMod val="50000"/>
                <a:lumOff val="50000"/>
              </a:schemeClr>
            </a:solidFill>
            <a:ln>
              <a:solidFill>
                <a:srgbClr val="22436A"/>
              </a:solidFill>
              <a:headEnd type="none" w="med" len="med"/>
              <a:tailEnd type="none" w="med" len="med"/>
            </a:ln>
            <a:scene3d>
              <a:camera prst="perspectiveRelaxed" fov="0">
                <a:rot lat="18600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pic>
          <p:nvPicPr>
            <p:cNvPr id="96" name="Picture 60" descr="Data Collection"/>
            <p:cNvPicPr>
              <a:picLocks noChangeAspect="1" noChangeArrowheads="1"/>
            </p:cNvPicPr>
            <p:nvPr/>
          </p:nvPicPr>
          <p:blipFill>
            <a:blip r:embed="rId12" cstate="print">
              <a:extLst/>
            </a:blip>
            <a:srcRect/>
            <a:stretch>
              <a:fillRect/>
            </a:stretch>
          </p:blipFill>
          <p:spPr bwMode="auto">
            <a:xfrm>
              <a:off x="625655" y="2590800"/>
              <a:ext cx="571500" cy="571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33808" name="Group 55"/>
          <p:cNvGrpSpPr>
            <a:grpSpLocks/>
          </p:cNvGrpSpPr>
          <p:nvPr/>
        </p:nvGrpSpPr>
        <p:grpSpPr bwMode="auto">
          <a:xfrm>
            <a:off x="2233613" y="3313113"/>
            <a:ext cx="1042987" cy="1014412"/>
            <a:chOff x="2777639" y="2590800"/>
            <a:chExt cx="1078114" cy="1127760"/>
          </a:xfrm>
        </p:grpSpPr>
        <p:sp>
          <p:nvSpPr>
            <p:cNvPr id="93" name="Rounded Rectangle 92"/>
            <p:cNvSpPr/>
            <p:nvPr/>
          </p:nvSpPr>
          <p:spPr bwMode="auto">
            <a:xfrm>
              <a:off x="2777639" y="2922494"/>
              <a:ext cx="1078114" cy="796066"/>
            </a:xfrm>
            <a:prstGeom prst="roundRect">
              <a:avLst/>
            </a:prstGeom>
            <a:solidFill>
              <a:schemeClr val="tx1">
                <a:lumMod val="50000"/>
                <a:lumOff val="50000"/>
              </a:schemeClr>
            </a:solidFill>
            <a:ln>
              <a:solidFill>
                <a:srgbClr val="22436A"/>
              </a:solidFill>
              <a:headEnd type="none" w="med" len="med"/>
              <a:tailEnd type="none" w="med" len="med"/>
            </a:ln>
            <a:scene3d>
              <a:camera prst="perspectiveRelaxed" fov="0">
                <a:rot lat="18600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pic>
          <p:nvPicPr>
            <p:cNvPr id="94" name="Picture 62" descr="Statistics"/>
            <p:cNvPicPr>
              <a:picLocks noChangeAspect="1" noChangeArrowheads="1"/>
            </p:cNvPicPr>
            <p:nvPr/>
          </p:nvPicPr>
          <p:blipFill>
            <a:blip r:embed="rId13" cstate="print">
              <a:extLst/>
            </a:blip>
            <a:srcRect/>
            <a:stretch>
              <a:fillRect/>
            </a:stretch>
          </p:blipFill>
          <p:spPr bwMode="auto">
            <a:xfrm>
              <a:off x="3030946" y="2590800"/>
              <a:ext cx="571500" cy="571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84" name="TextBox 32"/>
          <p:cNvSpPr txBox="1">
            <a:spLocks noChangeArrowheads="1"/>
          </p:cNvSpPr>
          <p:nvPr/>
        </p:nvSpPr>
        <p:spPr bwMode="auto">
          <a:xfrm>
            <a:off x="4822825" y="3756025"/>
            <a:ext cx="1177925" cy="415925"/>
          </a:xfrm>
          <a:prstGeom prst="rect">
            <a:avLst/>
          </a:prstGeom>
          <a:noFill/>
          <a:ln w="9525">
            <a:noFill/>
            <a:miter lim="800000"/>
            <a:headEnd/>
            <a:tailEnd/>
          </a:ln>
        </p:spPr>
        <p:txBody>
          <a:bodyPr anchor="b">
            <a:spAutoFit/>
          </a:bodyPr>
          <a:lstStyle/>
          <a:p>
            <a:pPr algn="ctr">
              <a:defRPr/>
            </a:pPr>
            <a:r>
              <a:rPr lang="en-US" sz="1050" dirty="0">
                <a:solidFill>
                  <a:srgbClr val="000099"/>
                </a:solidFill>
                <a:latin typeface="+mn-lt"/>
              </a:rPr>
              <a:t>Analytic </a:t>
            </a:r>
            <a:br>
              <a:rPr lang="en-US" sz="1050" dirty="0">
                <a:solidFill>
                  <a:srgbClr val="000099"/>
                </a:solidFill>
                <a:latin typeface="+mn-lt"/>
              </a:rPr>
            </a:br>
            <a:r>
              <a:rPr lang="en-US" sz="1050" dirty="0">
                <a:solidFill>
                  <a:srgbClr val="000099"/>
                </a:solidFill>
                <a:latin typeface="+mn-lt"/>
              </a:rPr>
              <a:t>Server </a:t>
            </a:r>
          </a:p>
        </p:txBody>
      </p:sp>
      <p:sp>
        <p:nvSpPr>
          <p:cNvPr id="85" name="TextBox 22"/>
          <p:cNvSpPr txBox="1">
            <a:spLocks noChangeArrowheads="1"/>
          </p:cNvSpPr>
          <p:nvPr/>
        </p:nvSpPr>
        <p:spPr bwMode="auto">
          <a:xfrm>
            <a:off x="3581400" y="3765550"/>
            <a:ext cx="1031875" cy="415925"/>
          </a:xfrm>
          <a:prstGeom prst="rect">
            <a:avLst/>
          </a:prstGeom>
          <a:noFill/>
          <a:ln w="9525">
            <a:noFill/>
            <a:miter lim="800000"/>
            <a:headEnd/>
            <a:tailEnd/>
          </a:ln>
        </p:spPr>
        <p:txBody>
          <a:bodyPr anchor="b">
            <a:spAutoFit/>
          </a:bodyPr>
          <a:lstStyle/>
          <a:p>
            <a:pPr algn="ctr">
              <a:defRPr/>
            </a:pPr>
            <a:r>
              <a:rPr lang="en-US" sz="1050" dirty="0">
                <a:solidFill>
                  <a:srgbClr val="000099"/>
                </a:solidFill>
                <a:latin typeface="+mn-lt"/>
              </a:rPr>
              <a:t>Modeler and ADM</a:t>
            </a:r>
          </a:p>
        </p:txBody>
      </p:sp>
      <p:sp>
        <p:nvSpPr>
          <p:cNvPr id="86" name="TextBox 24"/>
          <p:cNvSpPr txBox="1">
            <a:spLocks noChangeArrowheads="1"/>
          </p:cNvSpPr>
          <p:nvPr/>
        </p:nvSpPr>
        <p:spPr bwMode="auto">
          <a:xfrm>
            <a:off x="6164263" y="3852863"/>
            <a:ext cx="1066800" cy="350837"/>
          </a:xfrm>
          <a:prstGeom prst="rect">
            <a:avLst/>
          </a:prstGeom>
          <a:noFill/>
          <a:ln w="9525">
            <a:noFill/>
            <a:miter lim="800000"/>
            <a:headEnd/>
            <a:tailEnd/>
          </a:ln>
        </p:spPr>
        <p:txBody>
          <a:bodyPr anchor="b">
            <a:spAutoFit/>
          </a:bodyPr>
          <a:lstStyle/>
          <a:p>
            <a:pPr algn="ctr">
              <a:lnSpc>
                <a:spcPct val="80000"/>
              </a:lnSpc>
              <a:defRPr/>
            </a:pPr>
            <a:r>
              <a:rPr lang="en-US" sz="1050" dirty="0">
                <a:solidFill>
                  <a:srgbClr val="000099"/>
                </a:solidFill>
                <a:latin typeface="+mn-lt"/>
              </a:rPr>
              <a:t>Decision Optimization</a:t>
            </a:r>
          </a:p>
        </p:txBody>
      </p:sp>
      <p:sp>
        <p:nvSpPr>
          <p:cNvPr id="88" name="TextBox 32"/>
          <p:cNvSpPr txBox="1">
            <a:spLocks noChangeArrowheads="1"/>
          </p:cNvSpPr>
          <p:nvPr/>
        </p:nvSpPr>
        <p:spPr bwMode="auto">
          <a:xfrm>
            <a:off x="881063" y="3744913"/>
            <a:ext cx="1031875" cy="415925"/>
          </a:xfrm>
          <a:prstGeom prst="rect">
            <a:avLst/>
          </a:prstGeom>
          <a:noFill/>
          <a:ln w="9525">
            <a:noFill/>
            <a:miter lim="800000"/>
            <a:headEnd/>
            <a:tailEnd/>
          </a:ln>
        </p:spPr>
        <p:txBody>
          <a:bodyPr anchor="b">
            <a:spAutoFit/>
          </a:bodyPr>
          <a:lstStyle/>
          <a:p>
            <a:pPr algn="ctr">
              <a:defRPr/>
            </a:pPr>
            <a:r>
              <a:rPr lang="en-US" sz="1050" dirty="0">
                <a:solidFill>
                  <a:srgbClr val="000099"/>
                </a:solidFill>
                <a:latin typeface="+mn-lt"/>
              </a:rPr>
              <a:t>Data Collection</a:t>
            </a:r>
          </a:p>
        </p:txBody>
      </p:sp>
      <p:sp>
        <p:nvSpPr>
          <p:cNvPr id="89" name="TextBox 23"/>
          <p:cNvSpPr txBox="1">
            <a:spLocks noChangeArrowheads="1"/>
          </p:cNvSpPr>
          <p:nvPr/>
        </p:nvSpPr>
        <p:spPr bwMode="auto">
          <a:xfrm>
            <a:off x="2228850" y="3860800"/>
            <a:ext cx="1033463" cy="254000"/>
          </a:xfrm>
          <a:prstGeom prst="rect">
            <a:avLst/>
          </a:prstGeom>
          <a:noFill/>
          <a:ln w="9525">
            <a:noFill/>
            <a:miter lim="800000"/>
            <a:headEnd/>
            <a:tailEnd/>
          </a:ln>
        </p:spPr>
        <p:txBody>
          <a:bodyPr anchor="b">
            <a:spAutoFit/>
          </a:bodyPr>
          <a:lstStyle/>
          <a:p>
            <a:pPr algn="ctr">
              <a:defRPr/>
            </a:pPr>
            <a:r>
              <a:rPr lang="en-US" sz="1050" dirty="0">
                <a:solidFill>
                  <a:srgbClr val="000099"/>
                </a:solidFill>
                <a:latin typeface="+mn-lt"/>
              </a:rPr>
              <a:t>Statistics</a:t>
            </a:r>
          </a:p>
        </p:txBody>
      </p:sp>
      <p:sp>
        <p:nvSpPr>
          <p:cNvPr id="59" name="Rounded Rectangle 58"/>
          <p:cNvSpPr/>
          <p:nvPr/>
        </p:nvSpPr>
        <p:spPr bwMode="auto">
          <a:xfrm>
            <a:off x="7383392" y="3647667"/>
            <a:ext cx="1042566" cy="715648"/>
          </a:xfrm>
          <a:prstGeom prst="roundRect">
            <a:avLst/>
          </a:prstGeom>
          <a:solidFill>
            <a:schemeClr val="tx1">
              <a:lumMod val="50000"/>
              <a:lumOff val="50000"/>
            </a:schemeClr>
          </a:solidFill>
          <a:ln>
            <a:solidFill>
              <a:srgbClr val="22436A"/>
            </a:solidFill>
            <a:headEnd type="none" w="med" len="med"/>
            <a:tailEnd type="none" w="med" len="med"/>
          </a:ln>
          <a:scene3d>
            <a:camera prst="perspectiveRelaxed" fov="0">
              <a:rot lat="18600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sp>
        <p:nvSpPr>
          <p:cNvPr id="61" name="TextBox 24"/>
          <p:cNvSpPr txBox="1">
            <a:spLocks noChangeArrowheads="1"/>
          </p:cNvSpPr>
          <p:nvPr/>
        </p:nvSpPr>
        <p:spPr bwMode="auto">
          <a:xfrm>
            <a:off x="7397750" y="3857625"/>
            <a:ext cx="1066800" cy="350838"/>
          </a:xfrm>
          <a:prstGeom prst="rect">
            <a:avLst/>
          </a:prstGeom>
          <a:noFill/>
          <a:ln w="9525">
            <a:noFill/>
            <a:miter lim="800000"/>
            <a:headEnd/>
            <a:tailEnd/>
          </a:ln>
        </p:spPr>
        <p:txBody>
          <a:bodyPr anchor="b">
            <a:spAutoFit/>
          </a:bodyPr>
          <a:lstStyle/>
          <a:p>
            <a:pPr algn="ctr">
              <a:lnSpc>
                <a:spcPct val="80000"/>
              </a:lnSpc>
              <a:defRPr/>
            </a:pPr>
            <a:r>
              <a:rPr lang="en-US" sz="1050" dirty="0">
                <a:solidFill>
                  <a:srgbClr val="000099"/>
                </a:solidFill>
                <a:latin typeface="+mn-lt"/>
              </a:rPr>
              <a:t>Watson Analytics</a:t>
            </a:r>
          </a:p>
        </p:txBody>
      </p:sp>
      <p:sp>
        <p:nvSpPr>
          <p:cNvPr id="33816" name="Oval 1"/>
          <p:cNvSpPr>
            <a:spLocks noChangeArrowheads="1"/>
          </p:cNvSpPr>
          <p:nvPr/>
        </p:nvSpPr>
        <p:spPr bwMode="auto">
          <a:xfrm>
            <a:off x="388938" y="2251075"/>
            <a:ext cx="7143750" cy="28987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pPr>
              <a:lnSpc>
                <a:spcPct val="90000"/>
              </a:lnSpc>
            </a:pPr>
            <a:endParaRPr lang="en-US" altLang="en-US" sz="2400">
              <a:solidFill>
                <a:srgbClr val="000000"/>
              </a:solidFill>
            </a:endParaRPr>
          </a:p>
        </p:txBody>
      </p:sp>
      <p:pic>
        <p:nvPicPr>
          <p:cNvPr id="33817" name="Picture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52988" y="5024438"/>
            <a:ext cx="7620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8" name="Picture 3"/>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658100" y="3302000"/>
            <a:ext cx="5286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9" name="Picture 27" descr="infostream-shadow"/>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138" y="4922838"/>
            <a:ext cx="9572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20" name="Group 5"/>
          <p:cNvGrpSpPr>
            <a:grpSpLocks/>
          </p:cNvGrpSpPr>
          <p:nvPr/>
        </p:nvGrpSpPr>
        <p:grpSpPr bwMode="auto">
          <a:xfrm>
            <a:off x="7375525" y="5430838"/>
            <a:ext cx="1397000" cy="771525"/>
            <a:chOff x="7525543" y="5419751"/>
            <a:chExt cx="1443286" cy="858812"/>
          </a:xfrm>
        </p:grpSpPr>
        <p:pic>
          <p:nvPicPr>
            <p:cNvPr id="33847" name="Picture 4"/>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823747" y="5419751"/>
              <a:ext cx="1145082" cy="8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48" name="Picture 69" descr="systems_z_zos140x100_trans.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7525543" y="5762818"/>
              <a:ext cx="769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821" name="Picture 9"/>
          <p:cNvPicPr>
            <a:picLocks noChangeAspect="1"/>
          </p:cNvPicPr>
          <p:nvPr/>
        </p:nvPicPr>
        <p:blipFill>
          <a:blip r:embed="rId19">
            <a:extLst>
              <a:ext uri="{28A0092B-C50C-407E-A947-70E740481C1C}">
                <a14:useLocalDpi xmlns:a14="http://schemas.microsoft.com/office/drawing/2010/main" val="0"/>
              </a:ext>
            </a:extLst>
          </a:blip>
          <a:srcRect l="4028" r="51015"/>
          <a:stretch>
            <a:fillRect/>
          </a:stretch>
        </p:blipFill>
        <p:spPr bwMode="auto">
          <a:xfrm>
            <a:off x="6007100" y="4921250"/>
            <a:ext cx="6731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itle 23"/>
          <p:cNvSpPr txBox="1">
            <a:spLocks/>
          </p:cNvSpPr>
          <p:nvPr/>
        </p:nvSpPr>
        <p:spPr bwMode="auto">
          <a:xfrm>
            <a:off x="260350" y="679450"/>
            <a:ext cx="8640763" cy="338138"/>
          </a:xfrm>
          <a:prstGeom prst="rect">
            <a:avLst/>
          </a:prstGeom>
          <a:noFill/>
          <a:ln w="9525">
            <a:noFill/>
            <a:miter lim="800000"/>
            <a:headEnd/>
            <a:tailEnd/>
          </a:ln>
        </p:spPr>
        <p:txBody>
          <a:bodyPr lIns="0" tIns="0" rIns="0" bIns="0">
            <a:spAutoFit/>
          </a:bodyPr>
          <a:lstStyle/>
          <a:p>
            <a:pPr>
              <a:defRPr/>
            </a:pPr>
            <a:r>
              <a:rPr lang="en-US" altLang="en-US" b="1" kern="0" dirty="0">
                <a:latin typeface="+mj-lt"/>
                <a:ea typeface="+mj-ea"/>
                <a:cs typeface="+mj-cs"/>
              </a:rPr>
              <a:t>Predictive Product &amp; Solution Portfolio</a:t>
            </a:r>
            <a:endParaRPr lang="en-US" altLang="en-US" b="1" kern="0" dirty="0">
              <a:latin typeface="+mj-lt"/>
              <a:ea typeface="+mj-ea"/>
              <a:cs typeface="+mj-cs"/>
            </a:endParaRPr>
          </a:p>
        </p:txBody>
      </p:sp>
      <p:sp>
        <p:nvSpPr>
          <p:cNvPr id="33823" name="TextBox 62"/>
          <p:cNvSpPr txBox="1">
            <a:spLocks noChangeArrowheads="1"/>
          </p:cNvSpPr>
          <p:nvPr/>
        </p:nvSpPr>
        <p:spPr bwMode="auto">
          <a:xfrm>
            <a:off x="458788" y="2379663"/>
            <a:ext cx="84121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chemeClr val="bg1"/>
                </a:solidFill>
                <a:latin typeface="Calibri" panose="020F0502020204030204" pitchFamily="34" charset="0"/>
              </a:rPr>
              <a:t>Differentiated Analytic Solutions</a:t>
            </a:r>
          </a:p>
        </p:txBody>
      </p:sp>
      <p:grpSp>
        <p:nvGrpSpPr>
          <p:cNvPr id="33824" name="Group 5"/>
          <p:cNvGrpSpPr>
            <a:grpSpLocks/>
          </p:cNvGrpSpPr>
          <p:nvPr/>
        </p:nvGrpSpPr>
        <p:grpSpPr bwMode="auto">
          <a:xfrm>
            <a:off x="66675" y="1419225"/>
            <a:ext cx="2139950" cy="1149350"/>
            <a:chOff x="261428" y="1722559"/>
            <a:chExt cx="2212841" cy="1278588"/>
          </a:xfrm>
        </p:grpSpPr>
        <p:sp>
          <p:nvSpPr>
            <p:cNvPr id="69" name="Rounded Rectangle 68"/>
            <p:cNvSpPr/>
            <p:nvPr/>
          </p:nvSpPr>
          <p:spPr bwMode="auto">
            <a:xfrm>
              <a:off x="428675" y="1722559"/>
              <a:ext cx="2045594" cy="1278588"/>
            </a:xfrm>
            <a:prstGeom prst="roundRect">
              <a:avLst/>
            </a:prstGeom>
            <a:solidFill>
              <a:schemeClr val="tx2">
                <a:lumMod val="65000"/>
                <a:lumOff val="35000"/>
              </a:schemeClr>
            </a:solidFill>
            <a:ln>
              <a:noFill/>
              <a:headEnd type="none" w="med" len="med"/>
              <a:tailEnd type="none" w="med" len="med"/>
            </a:ln>
            <a:scene3d>
              <a:camera prst="perspectiveRelaxed" fov="0">
                <a:rot lat="18600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sp>
          <p:nvSpPr>
            <p:cNvPr id="77" name="TextBox 32"/>
            <p:cNvSpPr txBox="1">
              <a:spLocks noChangeArrowheads="1"/>
            </p:cNvSpPr>
            <p:nvPr/>
          </p:nvSpPr>
          <p:spPr bwMode="auto">
            <a:xfrm>
              <a:off x="261428" y="1992758"/>
              <a:ext cx="1971530" cy="738190"/>
            </a:xfrm>
            <a:prstGeom prst="rect">
              <a:avLst/>
            </a:prstGeom>
            <a:noFill/>
            <a:ln w="9525">
              <a:noFill/>
              <a:miter lim="800000"/>
              <a:headEnd/>
              <a:tailEnd/>
            </a:ln>
          </p:spPr>
          <p:txBody>
            <a:bodyPr anchor="b">
              <a:spAutoFit/>
            </a:bodyPr>
            <a:lstStyle/>
            <a:p>
              <a:pPr algn="ctr">
                <a:defRPr/>
              </a:pPr>
              <a:r>
                <a:rPr lang="en-US" sz="1400" dirty="0">
                  <a:solidFill>
                    <a:schemeClr val="bg1"/>
                  </a:solidFill>
                  <a:latin typeface="+mn-lt"/>
                </a:rPr>
                <a:t>Predictive Maintenance and </a:t>
              </a:r>
            </a:p>
            <a:p>
              <a:pPr algn="ctr">
                <a:defRPr/>
              </a:pPr>
              <a:r>
                <a:rPr lang="en-US" sz="1400" dirty="0">
                  <a:solidFill>
                    <a:schemeClr val="bg1"/>
                  </a:solidFill>
                  <a:latin typeface="+mn-lt"/>
                </a:rPr>
                <a:t>Quality (PMQ)</a:t>
              </a:r>
            </a:p>
          </p:txBody>
        </p:sp>
        <p:pic>
          <p:nvPicPr>
            <p:cNvPr id="33846" name="Picture 9" descr="C:\Documents and Settings\Administrator\Desktop\Market Management\Presentation icons PNG files\Arrows-4curved_icon.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41513" y="2258842"/>
              <a:ext cx="4619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825" name="Picture 105" descr="Gears.png"/>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4083050" y="4978400"/>
            <a:ext cx="6413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26" name="Group 2"/>
          <p:cNvGrpSpPr>
            <a:grpSpLocks/>
          </p:cNvGrpSpPr>
          <p:nvPr/>
        </p:nvGrpSpPr>
        <p:grpSpPr bwMode="auto">
          <a:xfrm>
            <a:off x="2314575" y="1419225"/>
            <a:ext cx="2022475" cy="1149350"/>
            <a:chOff x="6811016" y="676561"/>
            <a:chExt cx="2090453" cy="1278588"/>
          </a:xfrm>
        </p:grpSpPr>
        <p:sp>
          <p:nvSpPr>
            <p:cNvPr id="82" name="Rounded Rectangle 81"/>
            <p:cNvSpPr/>
            <p:nvPr/>
          </p:nvSpPr>
          <p:spPr bwMode="auto">
            <a:xfrm>
              <a:off x="6855875" y="676561"/>
              <a:ext cx="2045594" cy="1278588"/>
            </a:xfrm>
            <a:prstGeom prst="roundRect">
              <a:avLst/>
            </a:prstGeom>
            <a:solidFill>
              <a:schemeClr val="tx2">
                <a:lumMod val="65000"/>
                <a:lumOff val="35000"/>
              </a:schemeClr>
            </a:solidFill>
            <a:ln>
              <a:noFill/>
              <a:headEnd type="none" w="med" len="med"/>
              <a:tailEnd type="none" w="med" len="med"/>
            </a:ln>
            <a:scene3d>
              <a:camera prst="perspectiveRelaxed" fov="0">
                <a:rot lat="18600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grpSp>
          <p:nvGrpSpPr>
            <p:cNvPr id="33841" name="Group 1"/>
            <p:cNvGrpSpPr>
              <a:grpSpLocks/>
            </p:cNvGrpSpPr>
            <p:nvPr/>
          </p:nvGrpSpPr>
          <p:grpSpPr bwMode="auto">
            <a:xfrm>
              <a:off x="6811016" y="965184"/>
              <a:ext cx="1970088" cy="757375"/>
              <a:chOff x="6793152" y="952184"/>
              <a:chExt cx="1970088" cy="757375"/>
            </a:xfrm>
          </p:grpSpPr>
          <p:sp>
            <p:nvSpPr>
              <p:cNvPr id="78" name="TextBox 32"/>
              <p:cNvSpPr txBox="1">
                <a:spLocks noChangeArrowheads="1"/>
              </p:cNvSpPr>
              <p:nvPr/>
            </p:nvSpPr>
            <p:spPr bwMode="auto">
              <a:xfrm>
                <a:off x="6793152" y="951421"/>
                <a:ext cx="1970671" cy="524503"/>
              </a:xfrm>
              <a:prstGeom prst="rect">
                <a:avLst/>
              </a:prstGeom>
              <a:noFill/>
              <a:ln w="9525">
                <a:noFill/>
                <a:miter lim="800000"/>
                <a:headEnd/>
                <a:tailEnd/>
              </a:ln>
            </p:spPr>
            <p:txBody>
              <a:bodyPr anchor="b">
                <a:spAutoFit/>
              </a:bodyPr>
              <a:lstStyle/>
              <a:p>
                <a:pPr algn="ctr">
                  <a:defRPr/>
                </a:pPr>
                <a:r>
                  <a:rPr lang="en-US" sz="1400" dirty="0">
                    <a:solidFill>
                      <a:schemeClr val="bg1"/>
                    </a:solidFill>
                    <a:latin typeface="+mn-lt"/>
                  </a:rPr>
                  <a:t>Predictive Customer Intelligence (PCI)</a:t>
                </a:r>
              </a:p>
            </p:txBody>
          </p:sp>
          <p:pic>
            <p:nvPicPr>
              <p:cNvPr id="33843" name="Picture 6" descr="C:\Documents and Settings\Administrator\Desktop\Market Management\Presentation icons PNG files\Person_icons.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66075" y="1355547"/>
                <a:ext cx="7302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3827" name="Group 3"/>
          <p:cNvGrpSpPr>
            <a:grpSpLocks/>
          </p:cNvGrpSpPr>
          <p:nvPr/>
        </p:nvGrpSpPr>
        <p:grpSpPr bwMode="auto">
          <a:xfrm>
            <a:off x="6657975" y="1419225"/>
            <a:ext cx="1978025" cy="1149350"/>
            <a:chOff x="11849151" y="-76715"/>
            <a:chExt cx="2045594" cy="1278588"/>
          </a:xfrm>
        </p:grpSpPr>
        <p:sp>
          <p:nvSpPr>
            <p:cNvPr id="90" name="Rounded Rectangle 89"/>
            <p:cNvSpPr/>
            <p:nvPr/>
          </p:nvSpPr>
          <p:spPr bwMode="auto">
            <a:xfrm>
              <a:off x="11849151" y="-76715"/>
              <a:ext cx="2045594" cy="1278588"/>
            </a:xfrm>
            <a:prstGeom prst="roundRect">
              <a:avLst/>
            </a:prstGeom>
            <a:solidFill>
              <a:schemeClr val="tx2">
                <a:lumMod val="65000"/>
                <a:lumOff val="35000"/>
              </a:schemeClr>
            </a:solidFill>
            <a:ln>
              <a:noFill/>
              <a:headEnd type="none" w="med" len="med"/>
              <a:tailEnd type="none" w="med" len="med"/>
            </a:ln>
            <a:scene3d>
              <a:camera prst="perspectiveRelaxed" fov="0">
                <a:rot lat="18600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pic>
          <p:nvPicPr>
            <p:cNvPr id="91" name="Picture 90" descr="CustomerCare_icon.png"/>
            <p:cNvPicPr>
              <a:picLocks noChangeAspect="1" noChangeArrowheads="1"/>
            </p:cNvPicPr>
            <p:nvPr/>
          </p:nvPicPr>
          <p:blipFill>
            <a:blip r:embed="rId23" cstate="print">
              <a:duotone>
                <a:prstClr val="black"/>
                <a:srgbClr val="FF9900">
                  <a:tint val="45000"/>
                  <a:satMod val="400000"/>
                </a:srgbClr>
              </a:duotone>
              <a:extLst/>
            </a:blip>
            <a:srcRect/>
            <a:stretch>
              <a:fillRect/>
            </a:stretch>
          </p:blipFill>
          <p:spPr bwMode="auto">
            <a:xfrm>
              <a:off x="12057580" y="621754"/>
              <a:ext cx="428647" cy="221548"/>
            </a:xfrm>
            <a:prstGeom prst="rect">
              <a:avLst/>
            </a:prstGeom>
            <a:noFill/>
            <a:ln>
              <a:noFill/>
            </a:ln>
            <a:extLst/>
          </p:spPr>
        </p:pic>
        <p:pic>
          <p:nvPicPr>
            <p:cNvPr id="92" name="Picture 91"/>
            <p:cNvPicPr>
              <a:picLocks noChangeAspect="1" noChangeArrowheads="1"/>
            </p:cNvPicPr>
            <p:nvPr/>
          </p:nvPicPr>
          <p:blipFill>
            <a:blip r:embed="rId24" cstate="print">
              <a:duotone>
                <a:prstClr val="black"/>
                <a:srgbClr val="FF9900">
                  <a:tint val="45000"/>
                  <a:satMod val="400000"/>
                </a:srgbClr>
              </a:duotone>
              <a:extLst/>
            </a:blip>
            <a:srcRect/>
            <a:stretch>
              <a:fillRect/>
            </a:stretch>
          </p:blipFill>
          <p:spPr bwMode="auto">
            <a:xfrm>
              <a:off x="12711773" y="575645"/>
              <a:ext cx="320068" cy="320068"/>
            </a:xfrm>
            <a:prstGeom prst="rect">
              <a:avLst/>
            </a:prstGeom>
            <a:noFill/>
            <a:ln>
              <a:noFill/>
            </a:ln>
            <a:extLst/>
          </p:spPr>
        </p:pic>
        <p:pic>
          <p:nvPicPr>
            <p:cNvPr id="105" name="Picture 104" descr="Danger_Wht.png"/>
            <p:cNvPicPr>
              <a:picLocks noChangeAspect="1"/>
            </p:cNvPicPr>
            <p:nvPr/>
          </p:nvPicPr>
          <p:blipFill>
            <a:blip r:embed="rId25" cstate="print">
              <a:duotone>
                <a:prstClr val="black"/>
                <a:srgbClr val="FF9900">
                  <a:tint val="45000"/>
                  <a:satMod val="400000"/>
                </a:srgbClr>
              </a:duotone>
              <a:extLst/>
            </a:blip>
            <a:srcRect/>
            <a:stretch>
              <a:fillRect/>
            </a:stretch>
          </p:blipFill>
          <p:spPr bwMode="auto">
            <a:xfrm>
              <a:off x="13318000" y="555342"/>
              <a:ext cx="381157" cy="334604"/>
            </a:xfrm>
            <a:prstGeom prst="rect">
              <a:avLst/>
            </a:prstGeom>
            <a:noFill/>
            <a:ln>
              <a:noFill/>
            </a:ln>
            <a:extLst/>
          </p:spPr>
        </p:pic>
        <p:sp>
          <p:nvSpPr>
            <p:cNvPr id="80" name="TextBox 32"/>
            <p:cNvSpPr txBox="1">
              <a:spLocks noChangeArrowheads="1"/>
            </p:cNvSpPr>
            <p:nvPr/>
          </p:nvSpPr>
          <p:spPr bwMode="auto">
            <a:xfrm>
              <a:off x="11896762" y="209378"/>
              <a:ext cx="1971716" cy="307285"/>
            </a:xfrm>
            <a:prstGeom prst="rect">
              <a:avLst/>
            </a:prstGeom>
            <a:noFill/>
            <a:ln w="9525">
              <a:noFill/>
              <a:miter lim="800000"/>
              <a:headEnd/>
              <a:tailEnd/>
            </a:ln>
          </p:spPr>
          <p:txBody>
            <a:bodyPr anchor="b">
              <a:spAutoFit/>
            </a:bodyPr>
            <a:lstStyle/>
            <a:p>
              <a:pPr algn="ctr">
                <a:defRPr/>
              </a:pPr>
              <a:r>
                <a:rPr lang="en-US" sz="1400" dirty="0">
                  <a:solidFill>
                    <a:schemeClr val="bg1"/>
                  </a:solidFill>
                  <a:latin typeface="+mn-lt"/>
                </a:rPr>
                <a:t>Custom Applications</a:t>
              </a:r>
            </a:p>
          </p:txBody>
        </p:sp>
      </p:grpSp>
      <p:grpSp>
        <p:nvGrpSpPr>
          <p:cNvPr id="33828" name="Group 4"/>
          <p:cNvGrpSpPr>
            <a:grpSpLocks/>
          </p:cNvGrpSpPr>
          <p:nvPr/>
        </p:nvGrpSpPr>
        <p:grpSpPr bwMode="auto">
          <a:xfrm>
            <a:off x="4525963" y="1431925"/>
            <a:ext cx="1985962" cy="1150938"/>
            <a:chOff x="9357243" y="-208284"/>
            <a:chExt cx="2052964" cy="1278588"/>
          </a:xfrm>
        </p:grpSpPr>
        <p:sp>
          <p:nvSpPr>
            <p:cNvPr id="83" name="Rounded Rectangle 82"/>
            <p:cNvSpPr/>
            <p:nvPr/>
          </p:nvSpPr>
          <p:spPr bwMode="auto">
            <a:xfrm>
              <a:off x="9364613" y="-208284"/>
              <a:ext cx="2045594" cy="1278588"/>
            </a:xfrm>
            <a:prstGeom prst="roundRect">
              <a:avLst/>
            </a:prstGeom>
            <a:solidFill>
              <a:schemeClr val="tx2">
                <a:lumMod val="65000"/>
                <a:lumOff val="35000"/>
              </a:schemeClr>
            </a:solidFill>
            <a:ln>
              <a:noFill/>
              <a:headEnd type="none" w="med" len="med"/>
              <a:tailEnd type="none" w="med" len="med"/>
            </a:ln>
            <a:scene3d>
              <a:camera prst="perspectiveRelaxed" fov="0">
                <a:rot lat="18600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lstStyle/>
            <a:p>
              <a:pPr>
                <a:defRPr/>
              </a:pPr>
              <a:endParaRPr lang="en-US" dirty="0">
                <a:solidFill>
                  <a:srgbClr val="000099"/>
                </a:solidFill>
              </a:endParaRPr>
            </a:p>
          </p:txBody>
        </p:sp>
        <p:pic>
          <p:nvPicPr>
            <p:cNvPr id="33833" name="Picture 7" descr="C:\Documents and Settings\Administrator\Desktop\Market Management\Presentation icons PNG files\GovRiskCompliance_icon.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710125" y="342367"/>
              <a:ext cx="561967" cy="43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32"/>
            <p:cNvSpPr txBox="1">
              <a:spLocks noChangeArrowheads="1"/>
            </p:cNvSpPr>
            <p:nvPr/>
          </p:nvSpPr>
          <p:spPr bwMode="auto">
            <a:xfrm>
              <a:off x="9357243" y="59778"/>
              <a:ext cx="1545877" cy="737172"/>
            </a:xfrm>
            <a:prstGeom prst="rect">
              <a:avLst/>
            </a:prstGeom>
            <a:noFill/>
            <a:ln w="9525">
              <a:noFill/>
              <a:miter lim="800000"/>
              <a:headEnd/>
              <a:tailEnd/>
            </a:ln>
          </p:spPr>
          <p:txBody>
            <a:bodyPr anchor="b">
              <a:spAutoFit/>
            </a:bodyPr>
            <a:lstStyle/>
            <a:p>
              <a:pPr algn="ctr">
                <a:defRPr/>
              </a:pPr>
              <a:r>
                <a:rPr lang="en-US" sz="1400" dirty="0">
                  <a:solidFill>
                    <a:schemeClr val="bg1"/>
                  </a:solidFill>
                  <a:latin typeface="+mn-lt"/>
                </a:rPr>
                <a:t>Counter Fraud Management (CFM)</a:t>
              </a:r>
            </a:p>
          </p:txBody>
        </p:sp>
      </p:grpSp>
      <p:sp>
        <p:nvSpPr>
          <p:cNvPr id="2" name="Rounded Rectangle 1"/>
          <p:cNvSpPr/>
          <p:nvPr/>
        </p:nvSpPr>
        <p:spPr>
          <a:xfrm>
            <a:off x="7339013" y="3254375"/>
            <a:ext cx="1177925" cy="99377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Elbow Connector 4"/>
          <p:cNvCxnSpPr/>
          <p:nvPr/>
        </p:nvCxnSpPr>
        <p:spPr>
          <a:xfrm flipV="1">
            <a:off x="2720975" y="3178175"/>
            <a:ext cx="1314450" cy="1588"/>
          </a:xfrm>
          <a:prstGeom prst="bentConnector3">
            <a:avLst>
              <a:gd name="adj1" fmla="val 50000"/>
            </a:avLst>
          </a:prstGeom>
          <a:ln w="38100">
            <a:solidFill>
              <a:srgbClr val="F6162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831" name="TextBox 16"/>
          <p:cNvSpPr txBox="1">
            <a:spLocks noChangeArrowheads="1"/>
          </p:cNvSpPr>
          <p:nvPr/>
        </p:nvSpPr>
        <p:spPr bwMode="auto">
          <a:xfrm>
            <a:off x="2614613" y="2751138"/>
            <a:ext cx="16049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r>
              <a:rPr lang="en-US" altLang="en-US" sz="1600">
                <a:latin typeface="Comic Sans MS" panose="030F0702030302020204" pitchFamily="66" charset="0"/>
              </a:rPr>
              <a:t>Think Synergy!</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b="1" smtClean="0"/>
              <a:t>Combining IBM Watson Analytics &amp; IBM SPSS</a:t>
            </a:r>
          </a:p>
        </p:txBody>
      </p:sp>
      <p:sp>
        <p:nvSpPr>
          <p:cNvPr id="11" name="Freeform 10"/>
          <p:cNvSpPr/>
          <p:nvPr/>
        </p:nvSpPr>
        <p:spPr>
          <a:xfrm>
            <a:off x="1641475" y="1376363"/>
            <a:ext cx="6761163" cy="1435100"/>
          </a:xfrm>
          <a:custGeom>
            <a:avLst/>
            <a:gdLst>
              <a:gd name="connsiteX0" fmla="*/ 0 w 5680654"/>
              <a:gd name="connsiteY0" fmla="*/ 0 h 1383333"/>
              <a:gd name="connsiteX1" fmla="*/ 4988988 w 5680654"/>
              <a:gd name="connsiteY1" fmla="*/ 0 h 1383333"/>
              <a:gd name="connsiteX2" fmla="*/ 5680654 w 5680654"/>
              <a:gd name="connsiteY2" fmla="*/ 691667 h 1383333"/>
              <a:gd name="connsiteX3" fmla="*/ 4988988 w 5680654"/>
              <a:gd name="connsiteY3" fmla="*/ 1383333 h 1383333"/>
              <a:gd name="connsiteX4" fmla="*/ 0 w 5680654"/>
              <a:gd name="connsiteY4" fmla="*/ 1383333 h 1383333"/>
              <a:gd name="connsiteX5" fmla="*/ 0 w 5680654"/>
              <a:gd name="connsiteY5" fmla="*/ 0 h 138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0654" h="1383333">
                <a:moveTo>
                  <a:pt x="5680654" y="1383332"/>
                </a:moveTo>
                <a:lnTo>
                  <a:pt x="691666" y="1383332"/>
                </a:lnTo>
                <a:lnTo>
                  <a:pt x="0" y="691666"/>
                </a:lnTo>
                <a:lnTo>
                  <a:pt x="691666" y="1"/>
                </a:lnTo>
                <a:lnTo>
                  <a:pt x="5680654" y="1"/>
                </a:lnTo>
                <a:lnTo>
                  <a:pt x="5680654" y="138333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55844" tIns="57151" rIns="106680" bIns="57151" anchor="ctr"/>
          <a:lstStyle>
            <a:lvl1pPr defTabSz="666750">
              <a:defRPr sz="2200">
                <a:solidFill>
                  <a:schemeClr val="hlink"/>
                </a:solidFill>
                <a:latin typeface="Arial" panose="020B0604020202020204" pitchFamily="34" charset="0"/>
                <a:ea typeface="ＭＳ Ｐゴシック" panose="020B0600070205080204" pitchFamily="34" charset="-128"/>
              </a:defRPr>
            </a:lvl1pPr>
            <a:lvl2pPr marL="114300" indent="-114300" defTabSz="666750">
              <a:defRPr sz="2200">
                <a:solidFill>
                  <a:schemeClr val="hlink"/>
                </a:solidFill>
                <a:latin typeface="Arial" panose="020B0604020202020204" pitchFamily="34" charset="0"/>
                <a:ea typeface="ＭＳ Ｐゴシック" panose="020B0600070205080204" pitchFamily="34" charset="-128"/>
              </a:defRPr>
            </a:lvl2pPr>
            <a:lvl3pPr marL="1143000" indent="-228600" defTabSz="666750">
              <a:defRPr sz="2200">
                <a:solidFill>
                  <a:schemeClr val="hlink"/>
                </a:solidFill>
                <a:latin typeface="Arial" panose="020B0604020202020204" pitchFamily="34" charset="0"/>
                <a:ea typeface="ＭＳ Ｐゴシック" panose="020B0600070205080204" pitchFamily="34" charset="-128"/>
              </a:defRPr>
            </a:lvl3pPr>
            <a:lvl4pPr marL="1600200" indent="-228600" defTabSz="666750">
              <a:defRPr sz="2200">
                <a:solidFill>
                  <a:schemeClr val="hlink"/>
                </a:solidFill>
                <a:latin typeface="Arial" panose="020B0604020202020204" pitchFamily="34" charset="0"/>
                <a:ea typeface="ＭＳ Ｐゴシック" panose="020B0600070205080204" pitchFamily="34" charset="-128"/>
              </a:defRPr>
            </a:lvl4pPr>
            <a:lvl5pPr marL="2057400" indent="-228600" defTabSz="666750">
              <a:defRPr sz="2200">
                <a:solidFill>
                  <a:schemeClr val="hlink"/>
                </a:solidFill>
                <a:latin typeface="Arial" panose="020B0604020202020204" pitchFamily="34" charset="0"/>
                <a:ea typeface="ＭＳ Ｐゴシック" panose="020B0600070205080204" pitchFamily="34" charset="-128"/>
              </a:defRPr>
            </a:lvl5pPr>
            <a:lvl6pPr marL="25146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pPr>
              <a:lnSpc>
                <a:spcPct val="90000"/>
              </a:lnSpc>
              <a:spcAft>
                <a:spcPct val="35000"/>
              </a:spcAft>
            </a:pPr>
            <a:endParaRPr lang="en-US" altLang="en-US" sz="1500">
              <a:solidFill>
                <a:srgbClr val="FFFFFF"/>
              </a:solidFill>
            </a:endParaRPr>
          </a:p>
          <a:p>
            <a:pPr>
              <a:lnSpc>
                <a:spcPct val="90000"/>
              </a:lnSpc>
              <a:spcAft>
                <a:spcPct val="35000"/>
              </a:spcAft>
            </a:pPr>
            <a:r>
              <a:rPr lang="en-US" altLang="en-US" sz="1600">
                <a:solidFill>
                  <a:srgbClr val="FFFFFF"/>
                </a:solidFill>
              </a:rPr>
              <a:t>Predictive Exploration for the Business</a:t>
            </a:r>
          </a:p>
          <a:p>
            <a:pPr lvl="1">
              <a:lnSpc>
                <a:spcPct val="90000"/>
              </a:lnSpc>
              <a:spcAft>
                <a:spcPct val="15000"/>
              </a:spcAft>
              <a:buFontTx/>
              <a:buChar char="•"/>
            </a:pPr>
            <a:r>
              <a:rPr lang="en-US" altLang="en-US" sz="1400">
                <a:solidFill>
                  <a:srgbClr val="FFFFFF"/>
                </a:solidFill>
              </a:rPr>
              <a:t>Built for the novice analyst/business user</a:t>
            </a:r>
          </a:p>
          <a:p>
            <a:pPr lvl="1">
              <a:lnSpc>
                <a:spcPct val="90000"/>
              </a:lnSpc>
              <a:spcAft>
                <a:spcPct val="15000"/>
              </a:spcAft>
              <a:buFontTx/>
              <a:buChar char="•"/>
            </a:pPr>
            <a:r>
              <a:rPr lang="en-US" altLang="en-US" sz="1400">
                <a:solidFill>
                  <a:srgbClr val="FFFFFF"/>
                </a:solidFill>
              </a:rPr>
              <a:t>Individual discovery in the cloud</a:t>
            </a:r>
          </a:p>
          <a:p>
            <a:pPr lvl="1">
              <a:lnSpc>
                <a:spcPct val="90000"/>
              </a:lnSpc>
              <a:spcAft>
                <a:spcPct val="15000"/>
              </a:spcAft>
              <a:buFontTx/>
              <a:buChar char="•"/>
            </a:pPr>
            <a:r>
              <a:rPr lang="en-US" altLang="en-US" sz="1400">
                <a:solidFill>
                  <a:srgbClr val="FFFFFF"/>
                </a:solidFill>
              </a:rPr>
              <a:t>Freemium model</a:t>
            </a:r>
          </a:p>
          <a:p>
            <a:pPr lvl="1">
              <a:lnSpc>
                <a:spcPct val="90000"/>
              </a:lnSpc>
              <a:spcAft>
                <a:spcPct val="15000"/>
              </a:spcAft>
              <a:buFontTx/>
              <a:buChar char="•"/>
            </a:pPr>
            <a:r>
              <a:rPr lang="en-US" altLang="en-US" sz="1400">
                <a:solidFill>
                  <a:srgbClr val="FFFFFF"/>
                </a:solidFill>
              </a:rPr>
              <a:t>Personal data</a:t>
            </a:r>
          </a:p>
          <a:p>
            <a:pPr lvl="1">
              <a:lnSpc>
                <a:spcPct val="90000"/>
              </a:lnSpc>
              <a:spcAft>
                <a:spcPct val="15000"/>
              </a:spcAft>
              <a:buFontTx/>
              <a:buChar char="•"/>
            </a:pPr>
            <a:endParaRPr lang="en-US" altLang="en-US" sz="1200">
              <a:solidFill>
                <a:srgbClr val="FFFFFF"/>
              </a:solidFill>
            </a:endParaRPr>
          </a:p>
        </p:txBody>
      </p:sp>
      <p:sp>
        <p:nvSpPr>
          <p:cNvPr id="12" name="Oval 11"/>
          <p:cNvSpPr/>
          <p:nvPr/>
        </p:nvSpPr>
        <p:spPr>
          <a:xfrm>
            <a:off x="817563" y="1608138"/>
            <a:ext cx="1357312" cy="1203325"/>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Freeform 12"/>
          <p:cNvSpPr/>
          <p:nvPr/>
        </p:nvSpPr>
        <p:spPr>
          <a:xfrm>
            <a:off x="1574800" y="4413250"/>
            <a:ext cx="6761163" cy="1433513"/>
          </a:xfrm>
          <a:custGeom>
            <a:avLst/>
            <a:gdLst>
              <a:gd name="connsiteX0" fmla="*/ 0 w 5680654"/>
              <a:gd name="connsiteY0" fmla="*/ 0 h 1383333"/>
              <a:gd name="connsiteX1" fmla="*/ 4988988 w 5680654"/>
              <a:gd name="connsiteY1" fmla="*/ 0 h 1383333"/>
              <a:gd name="connsiteX2" fmla="*/ 5680654 w 5680654"/>
              <a:gd name="connsiteY2" fmla="*/ 691667 h 1383333"/>
              <a:gd name="connsiteX3" fmla="*/ 4988988 w 5680654"/>
              <a:gd name="connsiteY3" fmla="*/ 1383333 h 1383333"/>
              <a:gd name="connsiteX4" fmla="*/ 0 w 5680654"/>
              <a:gd name="connsiteY4" fmla="*/ 1383333 h 1383333"/>
              <a:gd name="connsiteX5" fmla="*/ 0 w 5680654"/>
              <a:gd name="connsiteY5" fmla="*/ 0 h 138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0654" h="1383333">
                <a:moveTo>
                  <a:pt x="5680654" y="1383332"/>
                </a:moveTo>
                <a:lnTo>
                  <a:pt x="691666" y="1383332"/>
                </a:lnTo>
                <a:lnTo>
                  <a:pt x="0" y="691666"/>
                </a:lnTo>
                <a:lnTo>
                  <a:pt x="691666" y="1"/>
                </a:lnTo>
                <a:lnTo>
                  <a:pt x="5680654" y="1"/>
                </a:lnTo>
                <a:lnTo>
                  <a:pt x="5680654" y="138333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55844" tIns="57151" rIns="106680" bIns="57149" anchor="ctr"/>
          <a:lstStyle>
            <a:lvl1pPr defTabSz="666750">
              <a:defRPr sz="2200">
                <a:solidFill>
                  <a:schemeClr val="hlink"/>
                </a:solidFill>
                <a:latin typeface="Arial" panose="020B0604020202020204" pitchFamily="34" charset="0"/>
                <a:ea typeface="ＭＳ Ｐゴシック" panose="020B0600070205080204" pitchFamily="34" charset="-128"/>
              </a:defRPr>
            </a:lvl1pPr>
            <a:lvl2pPr marL="114300" indent="-114300" defTabSz="666750">
              <a:defRPr sz="2200">
                <a:solidFill>
                  <a:schemeClr val="hlink"/>
                </a:solidFill>
                <a:latin typeface="Arial" panose="020B0604020202020204" pitchFamily="34" charset="0"/>
                <a:ea typeface="ＭＳ Ｐゴシック" panose="020B0600070205080204" pitchFamily="34" charset="-128"/>
              </a:defRPr>
            </a:lvl2pPr>
            <a:lvl3pPr marL="1143000" indent="-228600" defTabSz="666750">
              <a:defRPr sz="2200">
                <a:solidFill>
                  <a:schemeClr val="hlink"/>
                </a:solidFill>
                <a:latin typeface="Arial" panose="020B0604020202020204" pitchFamily="34" charset="0"/>
                <a:ea typeface="ＭＳ Ｐゴシック" panose="020B0600070205080204" pitchFamily="34" charset="-128"/>
              </a:defRPr>
            </a:lvl3pPr>
            <a:lvl4pPr marL="1600200" indent="-228600" defTabSz="666750">
              <a:defRPr sz="2200">
                <a:solidFill>
                  <a:schemeClr val="hlink"/>
                </a:solidFill>
                <a:latin typeface="Arial" panose="020B0604020202020204" pitchFamily="34" charset="0"/>
                <a:ea typeface="ＭＳ Ｐゴシック" panose="020B0600070205080204" pitchFamily="34" charset="-128"/>
              </a:defRPr>
            </a:lvl4pPr>
            <a:lvl5pPr marL="2057400" indent="-228600" defTabSz="666750">
              <a:defRPr sz="2200">
                <a:solidFill>
                  <a:schemeClr val="hlink"/>
                </a:solidFill>
                <a:latin typeface="Arial" panose="020B0604020202020204" pitchFamily="34" charset="0"/>
                <a:ea typeface="ＭＳ Ｐゴシック" panose="020B0600070205080204" pitchFamily="34" charset="-128"/>
              </a:defRPr>
            </a:lvl5pPr>
            <a:lvl6pPr marL="25146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pPr>
              <a:lnSpc>
                <a:spcPct val="90000"/>
              </a:lnSpc>
              <a:spcAft>
                <a:spcPct val="35000"/>
              </a:spcAft>
            </a:pPr>
            <a:r>
              <a:rPr lang="en-US" altLang="en-US" sz="1600">
                <a:solidFill>
                  <a:srgbClr val="FFFFFF"/>
                </a:solidFill>
              </a:rPr>
              <a:t>Embed Predictive Analytics into Enterprise Functions</a:t>
            </a:r>
          </a:p>
          <a:p>
            <a:pPr lvl="1">
              <a:lnSpc>
                <a:spcPct val="90000"/>
              </a:lnSpc>
              <a:spcAft>
                <a:spcPct val="15000"/>
              </a:spcAft>
              <a:buFontTx/>
              <a:buChar char="•"/>
            </a:pPr>
            <a:r>
              <a:rPr lang="en-US" altLang="en-US" sz="1400">
                <a:solidFill>
                  <a:srgbClr val="FFFFFF"/>
                </a:solidFill>
              </a:rPr>
              <a:t>Built for the professional analyst and data scientist </a:t>
            </a:r>
          </a:p>
          <a:p>
            <a:pPr lvl="1">
              <a:lnSpc>
                <a:spcPct val="90000"/>
              </a:lnSpc>
              <a:spcAft>
                <a:spcPct val="15000"/>
              </a:spcAft>
              <a:buFontTx/>
              <a:buChar char="•"/>
            </a:pPr>
            <a:r>
              <a:rPr lang="en-US" altLang="en-US" sz="1400">
                <a:solidFill>
                  <a:srgbClr val="FFFFFF"/>
                </a:solidFill>
              </a:rPr>
              <a:t>Sophisticated predictive capabilities for all data</a:t>
            </a:r>
          </a:p>
          <a:p>
            <a:pPr lvl="1">
              <a:lnSpc>
                <a:spcPct val="90000"/>
              </a:lnSpc>
              <a:spcAft>
                <a:spcPct val="15000"/>
              </a:spcAft>
              <a:buFontTx/>
              <a:buChar char="•"/>
            </a:pPr>
            <a:r>
              <a:rPr lang="en-US" altLang="en-US" sz="1400">
                <a:solidFill>
                  <a:srgbClr val="FFFFFF"/>
                </a:solidFill>
              </a:rPr>
              <a:t>Optimizes business processes in real-time</a:t>
            </a:r>
          </a:p>
          <a:p>
            <a:pPr lvl="1">
              <a:lnSpc>
                <a:spcPct val="90000"/>
              </a:lnSpc>
              <a:spcAft>
                <a:spcPct val="15000"/>
              </a:spcAft>
              <a:buFontTx/>
              <a:buChar char="•"/>
            </a:pPr>
            <a:r>
              <a:rPr lang="en-US" altLang="en-US" sz="1400">
                <a:solidFill>
                  <a:srgbClr val="FFFFFF"/>
                </a:solidFill>
              </a:rPr>
              <a:t>Enterprise data</a:t>
            </a:r>
          </a:p>
        </p:txBody>
      </p:sp>
      <p:sp>
        <p:nvSpPr>
          <p:cNvPr id="14" name="Oval 13"/>
          <p:cNvSpPr/>
          <p:nvPr/>
        </p:nvSpPr>
        <p:spPr>
          <a:xfrm>
            <a:off x="750888" y="4610100"/>
            <a:ext cx="1357312" cy="1236663"/>
          </a:xfrm>
          <a:prstGeom prst="ellipse">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Freeform 14"/>
          <p:cNvSpPr/>
          <p:nvPr/>
        </p:nvSpPr>
        <p:spPr>
          <a:xfrm>
            <a:off x="1603375" y="2906713"/>
            <a:ext cx="6761163" cy="1435100"/>
          </a:xfrm>
          <a:custGeom>
            <a:avLst/>
            <a:gdLst>
              <a:gd name="connsiteX0" fmla="*/ 0 w 5680654"/>
              <a:gd name="connsiteY0" fmla="*/ 0 h 1383333"/>
              <a:gd name="connsiteX1" fmla="*/ 4988988 w 5680654"/>
              <a:gd name="connsiteY1" fmla="*/ 0 h 1383333"/>
              <a:gd name="connsiteX2" fmla="*/ 5680654 w 5680654"/>
              <a:gd name="connsiteY2" fmla="*/ 691667 h 1383333"/>
              <a:gd name="connsiteX3" fmla="*/ 4988988 w 5680654"/>
              <a:gd name="connsiteY3" fmla="*/ 1383333 h 1383333"/>
              <a:gd name="connsiteX4" fmla="*/ 0 w 5680654"/>
              <a:gd name="connsiteY4" fmla="*/ 1383333 h 1383333"/>
              <a:gd name="connsiteX5" fmla="*/ 0 w 5680654"/>
              <a:gd name="connsiteY5" fmla="*/ 0 h 138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0654" h="1383333">
                <a:moveTo>
                  <a:pt x="5680654" y="1383332"/>
                </a:moveTo>
                <a:lnTo>
                  <a:pt x="691666" y="1383332"/>
                </a:lnTo>
                <a:lnTo>
                  <a:pt x="0" y="691666"/>
                </a:lnTo>
                <a:lnTo>
                  <a:pt x="691666" y="1"/>
                </a:lnTo>
                <a:lnTo>
                  <a:pt x="5680654" y="1"/>
                </a:lnTo>
                <a:lnTo>
                  <a:pt x="5680654" y="138333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55844" tIns="57151" rIns="106681" bIns="57150" anchor="ctr"/>
          <a:lstStyle>
            <a:lvl1pPr defTabSz="666750">
              <a:defRPr sz="2200">
                <a:solidFill>
                  <a:schemeClr val="hlink"/>
                </a:solidFill>
                <a:latin typeface="Arial" panose="020B0604020202020204" pitchFamily="34" charset="0"/>
                <a:ea typeface="ＭＳ Ｐゴシック" panose="020B0600070205080204" pitchFamily="34" charset="-128"/>
              </a:defRPr>
            </a:lvl1pPr>
            <a:lvl2pPr marL="114300" indent="-114300" defTabSz="666750">
              <a:defRPr sz="2200">
                <a:solidFill>
                  <a:schemeClr val="hlink"/>
                </a:solidFill>
                <a:latin typeface="Arial" panose="020B0604020202020204" pitchFamily="34" charset="0"/>
                <a:ea typeface="ＭＳ Ｐゴシック" panose="020B0600070205080204" pitchFamily="34" charset="-128"/>
              </a:defRPr>
            </a:lvl2pPr>
            <a:lvl3pPr marL="1143000" indent="-228600" defTabSz="666750">
              <a:defRPr sz="2200">
                <a:solidFill>
                  <a:schemeClr val="hlink"/>
                </a:solidFill>
                <a:latin typeface="Arial" panose="020B0604020202020204" pitchFamily="34" charset="0"/>
                <a:ea typeface="ＭＳ Ｐゴシック" panose="020B0600070205080204" pitchFamily="34" charset="-128"/>
              </a:defRPr>
            </a:lvl3pPr>
            <a:lvl4pPr marL="1600200" indent="-228600" defTabSz="666750">
              <a:defRPr sz="2200">
                <a:solidFill>
                  <a:schemeClr val="hlink"/>
                </a:solidFill>
                <a:latin typeface="Arial" panose="020B0604020202020204" pitchFamily="34" charset="0"/>
                <a:ea typeface="ＭＳ Ｐゴシック" panose="020B0600070205080204" pitchFamily="34" charset="-128"/>
              </a:defRPr>
            </a:lvl4pPr>
            <a:lvl5pPr marL="2057400" indent="-228600" defTabSz="666750">
              <a:defRPr sz="2200">
                <a:solidFill>
                  <a:schemeClr val="hlink"/>
                </a:solidFill>
                <a:latin typeface="Arial" panose="020B0604020202020204" pitchFamily="34" charset="0"/>
                <a:ea typeface="ＭＳ Ｐゴシック" panose="020B0600070205080204" pitchFamily="34" charset="-128"/>
              </a:defRPr>
            </a:lvl5pPr>
            <a:lvl6pPr marL="25146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defTabSz="66675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pPr>
              <a:lnSpc>
                <a:spcPct val="90000"/>
              </a:lnSpc>
              <a:spcAft>
                <a:spcPct val="35000"/>
              </a:spcAft>
            </a:pPr>
            <a:r>
              <a:rPr lang="en-US" altLang="en-US" sz="1600">
                <a:solidFill>
                  <a:srgbClr val="FFFFFF"/>
                </a:solidFill>
              </a:rPr>
              <a:t>Apply Statistical Thinking</a:t>
            </a:r>
          </a:p>
          <a:p>
            <a:pPr lvl="1">
              <a:lnSpc>
                <a:spcPct val="90000"/>
              </a:lnSpc>
              <a:spcAft>
                <a:spcPct val="15000"/>
              </a:spcAft>
              <a:buFontTx/>
              <a:buChar char="•"/>
            </a:pPr>
            <a:r>
              <a:rPr lang="en-US" altLang="en-US" sz="1400">
                <a:solidFill>
                  <a:srgbClr val="FFFFFF"/>
                </a:solidFill>
              </a:rPr>
              <a:t>Built for an analytical professional</a:t>
            </a:r>
          </a:p>
          <a:p>
            <a:pPr lvl="1">
              <a:lnSpc>
                <a:spcPct val="90000"/>
              </a:lnSpc>
              <a:spcAft>
                <a:spcPct val="15000"/>
              </a:spcAft>
              <a:buFontTx/>
              <a:buChar char="•"/>
            </a:pPr>
            <a:r>
              <a:rPr lang="en-US" altLang="en-US" sz="1400">
                <a:solidFill>
                  <a:srgbClr val="FFFFFF"/>
                </a:solidFill>
              </a:rPr>
              <a:t>Sophisticated statistical analysis backed by reporting capabilities</a:t>
            </a:r>
          </a:p>
          <a:p>
            <a:pPr lvl="1">
              <a:lnSpc>
                <a:spcPct val="90000"/>
              </a:lnSpc>
              <a:spcAft>
                <a:spcPct val="15000"/>
              </a:spcAft>
              <a:buFontTx/>
              <a:buChar char="•"/>
            </a:pPr>
            <a:r>
              <a:rPr lang="en-US" altLang="en-US" sz="1400">
                <a:solidFill>
                  <a:srgbClr val="FFFFFF"/>
                </a:solidFill>
              </a:rPr>
              <a:t>Supports the entire analytical cycle </a:t>
            </a:r>
          </a:p>
          <a:p>
            <a:pPr lvl="1">
              <a:lnSpc>
                <a:spcPct val="90000"/>
              </a:lnSpc>
              <a:spcAft>
                <a:spcPct val="15000"/>
              </a:spcAft>
              <a:buFontTx/>
              <a:buChar char="•"/>
            </a:pPr>
            <a:r>
              <a:rPr lang="en-US" altLang="en-US" sz="1400">
                <a:solidFill>
                  <a:srgbClr val="FFFFFF"/>
                </a:solidFill>
              </a:rPr>
              <a:t>Research data</a:t>
            </a:r>
          </a:p>
        </p:txBody>
      </p:sp>
      <p:sp>
        <p:nvSpPr>
          <p:cNvPr id="16" name="Oval 15"/>
          <p:cNvSpPr/>
          <p:nvPr/>
        </p:nvSpPr>
        <p:spPr>
          <a:xfrm>
            <a:off x="779463" y="3098800"/>
            <a:ext cx="1357312" cy="1146175"/>
          </a:xfrm>
          <a:prstGeom prst="ellipse">
            <a:avLst/>
          </a:prstGeom>
          <a:blipFill rotWithShape="1">
            <a:blip r:embed="rId5"/>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7813" y="609600"/>
            <a:ext cx="8686800" cy="665163"/>
          </a:xfrm>
        </p:spPr>
        <p:txBody>
          <a:bodyPr/>
          <a:lstStyle/>
          <a:p>
            <a:pPr>
              <a:defRPr/>
            </a:pPr>
            <a:r>
              <a:rPr lang="en-US" altLang="en-US" sz="2400" b="1" dirty="0">
                <a:latin typeface="+mn-lt"/>
              </a:rPr>
              <a:t>A smooth path from analytical </a:t>
            </a:r>
            <a:r>
              <a:rPr lang="en-US" altLang="en-US" sz="2400" b="1" dirty="0" smtClean="0">
                <a:latin typeface="+mn-lt"/>
              </a:rPr>
              <a:t>discovery </a:t>
            </a:r>
            <a:r>
              <a:rPr lang="en-US" altLang="en-US" sz="1800" b="1" dirty="0" smtClean="0">
                <a:latin typeface="+mn-lt"/>
              </a:rPr>
              <a:t>(IBM Watson Analytics)</a:t>
            </a:r>
            <a:r>
              <a:rPr lang="en-US" altLang="en-US" sz="2400" b="1" dirty="0" smtClean="0">
                <a:latin typeface="+mn-lt"/>
              </a:rPr>
              <a:t>  </a:t>
            </a:r>
            <a:br>
              <a:rPr lang="en-US" altLang="en-US" sz="2400" b="1" dirty="0" smtClean="0">
                <a:latin typeface="+mn-lt"/>
              </a:rPr>
            </a:br>
            <a:r>
              <a:rPr lang="en-US" altLang="en-US" sz="2400" b="1" dirty="0" smtClean="0">
                <a:latin typeface="+mn-lt"/>
              </a:rPr>
              <a:t>to </a:t>
            </a:r>
            <a:r>
              <a:rPr lang="en-US" altLang="en-US" sz="2400" b="1" dirty="0">
                <a:latin typeface="+mn-lt"/>
              </a:rPr>
              <a:t>enterprise-scale, embedded </a:t>
            </a:r>
            <a:r>
              <a:rPr lang="en-US" altLang="en-US" sz="2400" b="1" dirty="0" smtClean="0">
                <a:latin typeface="+mn-lt"/>
              </a:rPr>
              <a:t>analytics</a:t>
            </a:r>
            <a:endParaRPr lang="en-US" altLang="en-US" sz="2400" b="1" dirty="0">
              <a:latin typeface="+mn-lt"/>
            </a:endParaRPr>
          </a:p>
        </p:txBody>
      </p:sp>
      <p:sp>
        <p:nvSpPr>
          <p:cNvPr id="37891" name="TextBox 1"/>
          <p:cNvSpPr txBox="1">
            <a:spLocks noChangeArrowheads="1"/>
          </p:cNvSpPr>
          <p:nvPr/>
        </p:nvSpPr>
        <p:spPr bwMode="auto">
          <a:xfrm>
            <a:off x="1755775" y="4821238"/>
            <a:ext cx="954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chemeClr val="tx1"/>
              </a:buClr>
              <a:buFont typeface="Wingdings" panose="05000000000000000000" pitchFamily="2" charset="2"/>
              <a:buChar char="§"/>
              <a:defRPr sz="16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buChar char="•"/>
              <a:defRPr sz="16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800"/>
              <a:t>Extend</a:t>
            </a:r>
          </a:p>
        </p:txBody>
      </p:sp>
      <p:sp>
        <p:nvSpPr>
          <p:cNvPr id="22" name="Oval 21"/>
          <p:cNvSpPr/>
          <p:nvPr/>
        </p:nvSpPr>
        <p:spPr>
          <a:xfrm>
            <a:off x="5713413" y="4835525"/>
            <a:ext cx="642937" cy="614363"/>
          </a:xfrm>
          <a:prstGeom prst="ellipse">
            <a:avLst/>
          </a:prstGeom>
          <a:solidFill>
            <a:srgbClr val="92D050"/>
          </a:solidFill>
          <a:ln w="38100" cap="flat" cmpd="sng" algn="ctr">
            <a:noFill/>
            <a:prstDash val="solid"/>
          </a:ln>
          <a:effectLst/>
        </p:spPr>
        <p:txBody>
          <a:bodyPr anchor="ctr"/>
          <a:lstStyle/>
          <a:p>
            <a:pPr algn="ctr" fontAlgn="auto">
              <a:spcBef>
                <a:spcPts val="0"/>
              </a:spcBef>
              <a:spcAft>
                <a:spcPts val="0"/>
              </a:spcAft>
              <a:defRPr/>
            </a:pPr>
            <a:endParaRPr lang="en-US" kern="0" dirty="0">
              <a:solidFill>
                <a:srgbClr val="FFFFFF"/>
              </a:solidFill>
              <a:latin typeface="Arial"/>
              <a:ea typeface="ＭＳ Ｐゴシック"/>
            </a:endParaRPr>
          </a:p>
        </p:txBody>
      </p:sp>
      <p:pic>
        <p:nvPicPr>
          <p:cNvPr id="37893" name="Picture 18" descr="Opposing arrow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1838" y="4905375"/>
            <a:ext cx="4333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Box 23"/>
          <p:cNvSpPr txBox="1">
            <a:spLocks noChangeArrowheads="1"/>
          </p:cNvSpPr>
          <p:nvPr/>
        </p:nvSpPr>
        <p:spPr bwMode="auto">
          <a:xfrm>
            <a:off x="6370638" y="4821238"/>
            <a:ext cx="1287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chemeClr val="tx1"/>
              </a:buClr>
              <a:buFont typeface="Wingdings" panose="05000000000000000000" pitchFamily="2" charset="2"/>
              <a:buChar char="§"/>
              <a:defRPr sz="16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buChar char="•"/>
              <a:defRPr sz="16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800"/>
              <a:t>Transition</a:t>
            </a:r>
          </a:p>
        </p:txBody>
      </p:sp>
      <p:sp>
        <p:nvSpPr>
          <p:cNvPr id="25" name="Oval 24"/>
          <p:cNvSpPr/>
          <p:nvPr/>
        </p:nvSpPr>
        <p:spPr>
          <a:xfrm>
            <a:off x="3389313" y="4835525"/>
            <a:ext cx="676275" cy="676275"/>
          </a:xfrm>
          <a:prstGeom prst="ellipse">
            <a:avLst/>
          </a:prstGeom>
          <a:solidFill>
            <a:srgbClr val="92D050"/>
          </a:solidFill>
          <a:ln w="38100" cap="flat" cmpd="sng" algn="ctr">
            <a:noFill/>
            <a:prstDash val="solid"/>
          </a:ln>
          <a:effectLst/>
        </p:spPr>
        <p:txBody>
          <a:bodyPr anchor="ctr"/>
          <a:lstStyle/>
          <a:p>
            <a:pPr algn="ctr" fontAlgn="auto">
              <a:spcBef>
                <a:spcPts val="0"/>
              </a:spcBef>
              <a:spcAft>
                <a:spcPts val="0"/>
              </a:spcAft>
              <a:defRPr/>
            </a:pPr>
            <a:endParaRPr lang="en-US" kern="0" dirty="0">
              <a:solidFill>
                <a:srgbClr val="FFFFFF"/>
              </a:solidFill>
              <a:latin typeface="Arial"/>
              <a:ea typeface="ＭＳ Ｐゴシック"/>
            </a:endParaRPr>
          </a:p>
        </p:txBody>
      </p:sp>
      <p:pic>
        <p:nvPicPr>
          <p:cNvPr id="37896" name="Picture 26" descr="4Arrows_Wh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49638" y="4878388"/>
            <a:ext cx="5651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TextBox 26"/>
          <p:cNvSpPr txBox="1">
            <a:spLocks noChangeArrowheads="1"/>
          </p:cNvSpPr>
          <p:nvPr/>
        </p:nvSpPr>
        <p:spPr bwMode="auto">
          <a:xfrm>
            <a:off x="4103688" y="4821238"/>
            <a:ext cx="145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chemeClr val="tx1"/>
              </a:buClr>
              <a:buFont typeface="Wingdings" panose="05000000000000000000" pitchFamily="2" charset="2"/>
              <a:buChar char="§"/>
              <a:defRPr sz="16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buChar char="•"/>
              <a:defRPr sz="16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800"/>
              <a:t>Collaborate</a:t>
            </a:r>
          </a:p>
        </p:txBody>
      </p:sp>
      <p:sp>
        <p:nvSpPr>
          <p:cNvPr id="20" name="Oval 19"/>
          <p:cNvSpPr/>
          <p:nvPr/>
        </p:nvSpPr>
        <p:spPr>
          <a:xfrm>
            <a:off x="1063625" y="4835525"/>
            <a:ext cx="677863" cy="676275"/>
          </a:xfrm>
          <a:prstGeom prst="ellipse">
            <a:avLst/>
          </a:prstGeom>
          <a:solidFill>
            <a:srgbClr val="92D050"/>
          </a:solidFill>
          <a:ln w="38100" cap="flat" cmpd="sng" algn="ctr">
            <a:noFill/>
            <a:prstDash val="solid"/>
          </a:ln>
          <a:effectLst/>
        </p:spPr>
        <p:txBody>
          <a:bodyPr anchor="ctr"/>
          <a:lstStyle/>
          <a:p>
            <a:pPr algn="ctr" fontAlgn="auto">
              <a:spcBef>
                <a:spcPts val="0"/>
              </a:spcBef>
              <a:spcAft>
                <a:spcPts val="0"/>
              </a:spcAft>
              <a:defRPr/>
            </a:pPr>
            <a:endParaRPr lang="en-US" kern="0" dirty="0">
              <a:solidFill>
                <a:srgbClr val="FFFFFF"/>
              </a:solidFill>
              <a:latin typeface="Arial"/>
              <a:ea typeface="ＭＳ Ｐゴシック"/>
            </a:endParaRPr>
          </a:p>
        </p:txBody>
      </p:sp>
      <p:pic>
        <p:nvPicPr>
          <p:cNvPr id="37899" name="Picture 30" descr="TripleArrows_Wh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4906963"/>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54"/>
          <p:cNvSpPr txBox="1">
            <a:spLocks noChangeArrowheads="1"/>
          </p:cNvSpPr>
          <p:nvPr/>
        </p:nvSpPr>
        <p:spPr bwMode="auto">
          <a:xfrm>
            <a:off x="1773238" y="5124450"/>
            <a:ext cx="1466850" cy="1301750"/>
          </a:xfrm>
          <a:prstGeom prst="rect">
            <a:avLst/>
          </a:prstGeom>
          <a:noFill/>
          <a:ln w="9525">
            <a:noFill/>
            <a:miter lim="800000"/>
            <a:headEnd/>
            <a:tailEnd/>
          </a:ln>
        </p:spPr>
        <p:txBody>
          <a:bodyPr lIns="68579" tIns="34289" rIns="68579" bIns="34289">
            <a:spAutoFit/>
          </a:bodyPr>
          <a:lstStyle/>
          <a:p>
            <a:pPr defTabSz="685765">
              <a:spcBef>
                <a:spcPct val="50000"/>
              </a:spcBef>
              <a:defRPr/>
            </a:pPr>
            <a:r>
              <a:rPr lang="en-US" sz="1000" dirty="0">
                <a:solidFill>
                  <a:srgbClr val="808080"/>
                </a:solidFill>
                <a:latin typeface="+mn-lt"/>
                <a:ea typeface="ヒラギノ角ゴ Pro W3" pitchFamily="1" charset="-128"/>
                <a:cs typeface="Arial" charset="0"/>
              </a:rPr>
              <a:t>Basic predictive capabilities for the business. </a:t>
            </a:r>
            <a:r>
              <a:rPr lang="en-US" sz="1000" dirty="0">
                <a:solidFill>
                  <a:srgbClr val="808080"/>
                </a:solidFill>
                <a:ea typeface="ヒラギノ角ゴ Pro W3" pitchFamily="1" charset="-128"/>
                <a:cs typeface="Arial" charset="0"/>
              </a:rPr>
              <a:t>Go beyond spreadsheets and quickly explore data in the context a business can understand</a:t>
            </a:r>
          </a:p>
        </p:txBody>
      </p:sp>
      <p:sp>
        <p:nvSpPr>
          <p:cNvPr id="24" name="Text Box 54"/>
          <p:cNvSpPr txBox="1">
            <a:spLocks noChangeArrowheads="1"/>
          </p:cNvSpPr>
          <p:nvPr/>
        </p:nvSpPr>
        <p:spPr bwMode="auto">
          <a:xfrm>
            <a:off x="4129088" y="5124450"/>
            <a:ext cx="1528762" cy="1146175"/>
          </a:xfrm>
          <a:prstGeom prst="rect">
            <a:avLst/>
          </a:prstGeom>
          <a:noFill/>
          <a:ln w="9525">
            <a:noFill/>
            <a:miter lim="800000"/>
            <a:headEnd/>
            <a:tailEnd/>
          </a:ln>
        </p:spPr>
        <p:txBody>
          <a:bodyPr lIns="68579" tIns="34289" rIns="68579" bIns="34289">
            <a:spAutoFit/>
          </a:bodyPr>
          <a:lstStyle/>
          <a:p>
            <a:pPr defTabSz="685765">
              <a:spcBef>
                <a:spcPct val="50000"/>
              </a:spcBef>
              <a:defRPr/>
            </a:pPr>
            <a:r>
              <a:rPr lang="en-US" sz="1000" dirty="0">
                <a:solidFill>
                  <a:srgbClr val="808080"/>
                </a:solidFill>
                <a:latin typeface="+mn-lt"/>
                <a:ea typeface="ヒラギノ角ゴ Pro W3" pitchFamily="1" charset="-128"/>
                <a:cs typeface="Arial" charset="0"/>
              </a:rPr>
              <a:t>Meaningful analytics that a novice begins and an expert builds upon. </a:t>
            </a:r>
            <a:r>
              <a:rPr lang="en-US" sz="1000" dirty="0">
                <a:solidFill>
                  <a:srgbClr val="808080"/>
                </a:solidFill>
                <a:ea typeface="ヒラギノ角ゴ Pro W3" pitchFamily="1" charset="-128"/>
                <a:cs typeface="Arial" charset="0"/>
              </a:rPr>
              <a:t>Bring business led insights to decision makers and advanced analysts.</a:t>
            </a:r>
          </a:p>
        </p:txBody>
      </p:sp>
      <p:sp>
        <p:nvSpPr>
          <p:cNvPr id="26" name="Text Box 54"/>
          <p:cNvSpPr txBox="1">
            <a:spLocks noChangeArrowheads="1"/>
          </p:cNvSpPr>
          <p:nvPr/>
        </p:nvSpPr>
        <p:spPr bwMode="auto">
          <a:xfrm>
            <a:off x="6411913" y="5122863"/>
            <a:ext cx="1662112" cy="1147762"/>
          </a:xfrm>
          <a:prstGeom prst="rect">
            <a:avLst/>
          </a:prstGeom>
          <a:noFill/>
          <a:ln w="9525">
            <a:noFill/>
            <a:miter lim="800000"/>
            <a:headEnd/>
            <a:tailEnd/>
          </a:ln>
        </p:spPr>
        <p:txBody>
          <a:bodyPr lIns="68579" tIns="34289" rIns="68579" bIns="34289">
            <a:spAutoFit/>
          </a:bodyPr>
          <a:lstStyle/>
          <a:p>
            <a:pPr defTabSz="685765">
              <a:spcBef>
                <a:spcPct val="50000"/>
              </a:spcBef>
              <a:defRPr/>
            </a:pPr>
            <a:r>
              <a:rPr lang="en-US" sz="1000" dirty="0">
                <a:solidFill>
                  <a:srgbClr val="808080"/>
                </a:solidFill>
                <a:latin typeface="+mn-lt"/>
                <a:ea typeface="ヒラギノ角ゴ Pro W3" pitchFamily="1" charset="-128"/>
                <a:cs typeface="Arial" charset="0"/>
              </a:rPr>
              <a:t>From discovery to rich story telling capabilities, embed predictive findings into decision management</a:t>
            </a:r>
            <a:br>
              <a:rPr lang="en-US" sz="1000" dirty="0">
                <a:solidFill>
                  <a:srgbClr val="808080"/>
                </a:solidFill>
                <a:latin typeface="+mn-lt"/>
                <a:ea typeface="ヒラギノ角ゴ Pro W3" pitchFamily="1" charset="-128"/>
                <a:cs typeface="Arial" charset="0"/>
              </a:rPr>
            </a:br>
            <a:r>
              <a:rPr lang="en-US" sz="1000" dirty="0">
                <a:solidFill>
                  <a:srgbClr val="808080"/>
                </a:solidFill>
                <a:latin typeface="+mn-lt"/>
                <a:ea typeface="ヒラギノ角ゴ Pro W3" pitchFamily="1" charset="-128"/>
                <a:cs typeface="Arial" charset="0"/>
              </a:rPr>
              <a:t>models for optimal business efficiencies.  </a:t>
            </a:r>
          </a:p>
        </p:txBody>
      </p:sp>
      <p:pic>
        <p:nvPicPr>
          <p:cNvPr id="27" name="Picture 2"/>
          <p:cNvPicPr>
            <a:picLocks noChangeAspect="1" noChangeArrowheads="1"/>
          </p:cNvPicPr>
          <p:nvPr/>
        </p:nvPicPr>
        <p:blipFill>
          <a:blip r:embed="rId6"/>
          <a:srcRect/>
          <a:stretch>
            <a:fillRect/>
          </a:stretch>
        </p:blipFill>
        <p:spPr bwMode="auto">
          <a:xfrm>
            <a:off x="152400" y="1917700"/>
            <a:ext cx="3446463" cy="1938338"/>
          </a:xfrm>
          <a:prstGeom prst="rect">
            <a:avLst/>
          </a:prstGeom>
          <a:ln>
            <a:noFill/>
          </a:ln>
          <a:effectLst>
            <a:outerShdw blurRad="190500" algn="tl" rotWithShape="0">
              <a:srgbClr val="000000">
                <a:alpha val="70000"/>
              </a:srgbClr>
            </a:outerShdw>
          </a:effectLst>
          <a:extLst/>
        </p:spPr>
      </p:pic>
      <p:pic>
        <p:nvPicPr>
          <p:cNvPr id="28" name="Picture 2" descr="C:\Business\5. Presentations and Demos\2011-06-08 BIG Forum\Artwork\modeler_expert.bmp"/>
          <p:cNvPicPr>
            <a:picLocks noChangeAspect="1" noChangeArrowheads="1"/>
          </p:cNvPicPr>
          <p:nvPr/>
        </p:nvPicPr>
        <p:blipFill>
          <a:blip r:embed="rId7"/>
          <a:srcRect/>
          <a:stretch>
            <a:fillRect/>
          </a:stretch>
        </p:blipFill>
        <p:spPr bwMode="auto">
          <a:xfrm>
            <a:off x="4378325" y="1957388"/>
            <a:ext cx="3136900" cy="1898650"/>
          </a:xfrm>
          <a:prstGeom prst="rect">
            <a:avLst/>
          </a:prstGeom>
          <a:noFill/>
          <a:ln w="9525">
            <a:solidFill>
              <a:schemeClr val="accent1"/>
            </a:solidFill>
            <a:miter lim="800000"/>
            <a:headEnd/>
            <a:tailEnd/>
          </a:ln>
          <a:effectLst>
            <a:outerShdw blurRad="63500" dist="38100" dir="2700000" algn="tl" rotWithShape="0">
              <a:srgbClr val="000000">
                <a:alpha val="39998"/>
              </a:srgbClr>
            </a:outerShdw>
          </a:effectLst>
          <a:extLst/>
        </p:spPr>
      </p:pic>
      <p:pic>
        <p:nvPicPr>
          <p:cNvPr id="37905" name="Picture 41" descr="C:\Users\roswald\Documents\Working\OneServer\TCM\overallcausalgraph-topmodels.png"/>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6588125" y="1455738"/>
            <a:ext cx="1403350"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6"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48463" y="2701925"/>
            <a:ext cx="22479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ight Brace 30"/>
          <p:cNvSpPr/>
          <p:nvPr/>
        </p:nvSpPr>
        <p:spPr>
          <a:xfrm>
            <a:off x="3883025" y="2046288"/>
            <a:ext cx="261938" cy="1758950"/>
          </a:xfrm>
          <a:prstGeom prst="rightBrace">
            <a:avLst>
              <a:gd name="adj1" fmla="val 68627"/>
              <a:gd name="adj2" fmla="val 50434"/>
            </a:avLst>
          </a:prstGeom>
          <a:noFill/>
          <a:ln w="76200" cap="flat" cmpd="sng" algn="ctr">
            <a:solidFill>
              <a:srgbClr val="606060"/>
            </a:solidFill>
            <a:prstDash val="solid"/>
          </a:ln>
          <a:effectLst/>
        </p:spPr>
        <p:txBody>
          <a:bodyPr anchor="ctr"/>
          <a:lstStyle/>
          <a:p>
            <a:pPr algn="ctr" fontAlgn="auto">
              <a:spcBef>
                <a:spcPts val="0"/>
              </a:spcBef>
              <a:spcAft>
                <a:spcPts val="0"/>
              </a:spcAft>
              <a:defRPr/>
            </a:pPr>
            <a:endParaRPr lang="en-US" kern="0" dirty="0">
              <a:solidFill>
                <a:srgbClr val="FFFFFF"/>
              </a:solidFill>
              <a:latin typeface="Arial"/>
              <a:ea typeface="ＭＳ Ｐゴシック"/>
              <a:cs typeface="Arial" charset="0"/>
            </a:endParaRPr>
          </a:p>
        </p:txBody>
      </p:sp>
      <p:sp>
        <p:nvSpPr>
          <p:cNvPr id="32" name="Oval 31"/>
          <p:cNvSpPr/>
          <p:nvPr/>
        </p:nvSpPr>
        <p:spPr>
          <a:xfrm>
            <a:off x="3735388" y="2759075"/>
            <a:ext cx="558800" cy="436563"/>
          </a:xfrm>
          <a:prstGeom prst="ellipse">
            <a:avLst/>
          </a:prstGeom>
          <a:solidFill>
            <a:srgbClr val="FFFFFF"/>
          </a:solidFill>
          <a:ln w="76200" cap="flat" cmpd="sng" algn="ctr">
            <a:solidFill>
              <a:srgbClr val="808080">
                <a:lumMod val="75000"/>
              </a:srgbClr>
            </a:solidFill>
            <a:prstDash val="solid"/>
          </a:ln>
          <a:effectLst/>
        </p:spPr>
        <p:txBody>
          <a:bodyPr anchor="ctr"/>
          <a:lstStyle/>
          <a:p>
            <a:pPr algn="ctr" fontAlgn="auto">
              <a:spcBef>
                <a:spcPts val="0"/>
              </a:spcBef>
              <a:spcAft>
                <a:spcPts val="0"/>
              </a:spcAft>
              <a:defRPr/>
            </a:pPr>
            <a:endParaRPr lang="en-US" kern="0" dirty="0">
              <a:solidFill>
                <a:srgbClr val="FFFFFF"/>
              </a:solidFill>
              <a:latin typeface="Arial"/>
              <a:ea typeface="ＭＳ Ｐゴシック"/>
              <a:cs typeface="Arial" charset="0"/>
            </a:endParaRPr>
          </a:p>
        </p:txBody>
      </p:sp>
      <p:sp>
        <p:nvSpPr>
          <p:cNvPr id="33" name="Striped Right Arrow 32"/>
          <p:cNvSpPr>
            <a:spLocks noChangeAspect="1"/>
          </p:cNvSpPr>
          <p:nvPr/>
        </p:nvSpPr>
        <p:spPr>
          <a:xfrm>
            <a:off x="3883025" y="2900363"/>
            <a:ext cx="347663" cy="187325"/>
          </a:xfrm>
          <a:prstGeom prst="stripedRightArrow">
            <a:avLst>
              <a:gd name="adj1" fmla="val 58571"/>
              <a:gd name="adj2" fmla="val 48975"/>
            </a:avLst>
          </a:prstGeom>
          <a:solidFill>
            <a:srgbClr val="92D050"/>
          </a:solidFill>
          <a:ln w="9525" cap="flat" cmpd="sng" algn="ctr">
            <a:noFill/>
            <a:prstDash val="solid"/>
          </a:ln>
          <a:effectLst/>
        </p:spPr>
        <p:txBody>
          <a:bodyPr anchor="ctr"/>
          <a:lstStyle/>
          <a:p>
            <a:pPr algn="ctr" fontAlgn="auto">
              <a:spcBef>
                <a:spcPts val="0"/>
              </a:spcBef>
              <a:spcAft>
                <a:spcPts val="0"/>
              </a:spcAft>
              <a:defRPr/>
            </a:pPr>
            <a:endParaRPr lang="en-US" sz="1500" kern="0" dirty="0">
              <a:solidFill>
                <a:srgbClr val="46BBEC"/>
              </a:solidFill>
              <a:latin typeface="Arial"/>
              <a:ea typeface="ＭＳ Ｐゴシック"/>
              <a:cs typeface="Arial" charset="0"/>
            </a:endParaRPr>
          </a:p>
        </p:txBody>
      </p:sp>
      <p:pic>
        <p:nvPicPr>
          <p:cNvPr id="37910" name="Picture 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416925" y="1001713"/>
            <a:ext cx="5476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AU" altLang="en-US" sz="2800" b="1" smtClean="0"/>
              <a:t>IBM Bluemix Cloud Applications</a:t>
            </a:r>
          </a:p>
        </p:txBody>
      </p:sp>
      <p:sp>
        <p:nvSpPr>
          <p:cNvPr id="39939" name="Content Placeholder 1"/>
          <p:cNvSpPr>
            <a:spLocks noGrp="1"/>
          </p:cNvSpPr>
          <p:nvPr>
            <p:ph idx="1"/>
          </p:nvPr>
        </p:nvSpPr>
        <p:spPr>
          <a:xfrm>
            <a:off x="381000" y="1143000"/>
            <a:ext cx="8455025" cy="2130425"/>
          </a:xfrm>
        </p:spPr>
        <p:txBody>
          <a:bodyPr/>
          <a:lstStyle/>
          <a:p>
            <a:r>
              <a:rPr lang="en-US" altLang="en-US" smtClean="0"/>
              <a:t>an open-standards, cloud platform for building, running, and managing applications</a:t>
            </a:r>
          </a:p>
          <a:p>
            <a:r>
              <a:rPr lang="en-US" altLang="en-US" smtClean="0"/>
              <a:t>developers focus on building excellent user experiences with:</a:t>
            </a:r>
            <a:br>
              <a:rPr lang="en-US" altLang="en-US" smtClean="0"/>
            </a:br>
            <a:endParaRPr lang="en-US" altLang="en-US" smtClean="0"/>
          </a:p>
          <a:p>
            <a:pPr lvl="1">
              <a:buFont typeface="Courier New" panose="02070309020205020404" pitchFamily="49" charset="0"/>
              <a:buChar char="o"/>
            </a:pPr>
            <a:r>
              <a:rPr lang="en-US" altLang="en-US" smtClean="0"/>
              <a:t>flexible compute options, </a:t>
            </a:r>
          </a:p>
          <a:p>
            <a:pPr lvl="1">
              <a:buFont typeface="Courier New" panose="02070309020205020404" pitchFamily="49" charset="0"/>
              <a:buChar char="o"/>
            </a:pPr>
            <a:r>
              <a:rPr lang="en-US" altLang="en-US" smtClean="0"/>
              <a:t>choice of DevOps tooling, and </a:t>
            </a:r>
          </a:p>
          <a:p>
            <a:pPr lvl="1">
              <a:buFont typeface="Courier New" panose="02070309020205020404" pitchFamily="49" charset="0"/>
              <a:buChar char="o"/>
            </a:pPr>
            <a:r>
              <a:rPr lang="en-US" altLang="en-US" smtClean="0"/>
              <a:t>IBM and third-party Application Programming Interfaces (APIs) and services</a:t>
            </a:r>
            <a:endParaRPr lang="en-AU" altLang="en-US" smtClean="0"/>
          </a:p>
        </p:txBody>
      </p:sp>
      <p:pic>
        <p:nvPicPr>
          <p:cNvPr id="3994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4063" y="4957763"/>
            <a:ext cx="32004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0275" y="3124200"/>
            <a:ext cx="4403725"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9100" y="2967038"/>
            <a:ext cx="3976688"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5388AC29-5977-433D-ACD4-AD730CD95D62}" type="slidenum">
              <a:rPr lang="en-AU" altLang="en-US" sz="800" smtClean="0">
                <a:solidFill>
                  <a:schemeClr val="tx1"/>
                </a:solidFill>
              </a:rPr>
              <a:pPr/>
              <a:t>14</a:t>
            </a:fld>
            <a:endParaRPr lang="en-AU" altLang="en-US" sz="800" smtClean="0">
              <a:solidFill>
                <a:schemeClr val="tx1"/>
              </a:solidFill>
            </a:endParaRPr>
          </a:p>
        </p:txBody>
      </p:sp>
      <p:sp>
        <p:nvSpPr>
          <p:cNvPr id="5" name="Rectangle 4"/>
          <p:cNvSpPr/>
          <p:nvPr/>
        </p:nvSpPr>
        <p:spPr>
          <a:xfrm>
            <a:off x="304800" y="1233488"/>
            <a:ext cx="8534400" cy="2800350"/>
          </a:xfrm>
          <a:prstGeom prst="rect">
            <a:avLst/>
          </a:prstGeom>
        </p:spPr>
        <p:txBody>
          <a:bodyPr>
            <a:spAutoFit/>
          </a:bodyPr>
          <a:lstStyle/>
          <a:p>
            <a:pPr>
              <a:defRPr/>
            </a:pPr>
            <a:r>
              <a:rPr lang="en-US" sz="1600" dirty="0"/>
              <a:t>Create predictive analyses using IBM </a:t>
            </a:r>
            <a:r>
              <a:rPr lang="en-US" sz="1600" dirty="0" err="1"/>
              <a:t>BlueMix</a:t>
            </a:r>
            <a:r>
              <a:rPr lang="en-US" sz="1600" dirty="0"/>
              <a:t> Cloud Applications.</a:t>
            </a:r>
          </a:p>
          <a:p>
            <a:pPr>
              <a:defRPr/>
            </a:pPr>
            <a:endParaRPr lang="en-US" sz="1600" dirty="0"/>
          </a:p>
          <a:p>
            <a:pPr marL="285750" indent="-285750">
              <a:buFont typeface="Arial" panose="020B0604020202020204" pitchFamily="34" charset="0"/>
              <a:buChar char="•"/>
              <a:defRPr/>
            </a:pPr>
            <a:r>
              <a:rPr lang="en-US" sz="1600" dirty="0"/>
              <a:t>Describe and explain the role of cloud services</a:t>
            </a:r>
            <a:br>
              <a:rPr lang="en-US" sz="1600" dirty="0"/>
            </a:br>
            <a:endParaRPr lang="en-US" sz="1600" dirty="0"/>
          </a:p>
          <a:p>
            <a:pPr marL="285750" indent="-285750">
              <a:buFont typeface="Arial" panose="020B0604020202020204" pitchFamily="34" charset="0"/>
              <a:buChar char="•"/>
              <a:defRPr/>
            </a:pPr>
            <a:r>
              <a:rPr lang="en-US" sz="1600" dirty="0"/>
              <a:t>Develop, describe, demonstrate, explain and present analytic applications using Twitter feeds, Natural Language Processing, and Facial Recognition application services;</a:t>
            </a:r>
            <a:br>
              <a:rPr lang="en-US" sz="1600" dirty="0"/>
            </a:br>
            <a:endParaRPr lang="en-US" sz="1600" dirty="0"/>
          </a:p>
          <a:p>
            <a:pPr marL="285750" indent="-285750">
              <a:buFont typeface="Arial" panose="020B0604020202020204" pitchFamily="34" charset="0"/>
              <a:buChar char="•"/>
              <a:defRPr/>
            </a:pPr>
            <a:r>
              <a:rPr lang="en-US" sz="1600" dirty="0"/>
              <a:t>Demonstrate the use of specified APIs to develop meaningful analytics;</a:t>
            </a:r>
          </a:p>
          <a:p>
            <a:pPr marL="285750" indent="-285750">
              <a:buFont typeface="Arial" panose="020B0604020202020204" pitchFamily="34" charset="0"/>
              <a:buChar char="•"/>
              <a:defRPr/>
            </a:pPr>
            <a:endParaRPr lang="en-US" sz="1600" dirty="0"/>
          </a:p>
          <a:p>
            <a:pPr marL="285750" indent="-285750">
              <a:buFont typeface="Arial" panose="020B0604020202020204" pitchFamily="34" charset="0"/>
              <a:buChar char="•"/>
              <a:defRPr/>
            </a:pPr>
            <a:r>
              <a:rPr lang="en-US" sz="1600" dirty="0"/>
              <a:t>Explore, develop, describe, demonstrate and explain other leading application segments (e.g., mobile app dev, </a:t>
            </a:r>
            <a:r>
              <a:rPr lang="en-US" sz="1600" dirty="0" err="1"/>
              <a:t>IoT</a:t>
            </a:r>
            <a:r>
              <a:rPr lang="en-US" sz="1600" dirty="0"/>
              <a:t>, Interactive Maps)</a:t>
            </a:r>
          </a:p>
        </p:txBody>
      </p:sp>
      <p:sp>
        <p:nvSpPr>
          <p:cNvPr id="41988" name="Title 1"/>
          <p:cNvSpPr>
            <a:spLocks noGrp="1"/>
          </p:cNvSpPr>
          <p:nvPr>
            <p:ph type="title"/>
          </p:nvPr>
        </p:nvSpPr>
        <p:spPr/>
        <p:txBody>
          <a:bodyPr/>
          <a:lstStyle/>
          <a:p>
            <a:r>
              <a:rPr lang="en-AU" altLang="en-US" sz="2800" b="1" smtClean="0"/>
              <a:t>IBM Bluemix Cloud Applications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3200" b="1" smtClean="0">
                <a:solidFill>
                  <a:schemeClr val="bg1"/>
                </a:solidFill>
              </a:rPr>
              <a:t>Course Purpose</a:t>
            </a:r>
          </a:p>
        </p:txBody>
      </p:sp>
      <p:sp>
        <p:nvSpPr>
          <p:cNvPr id="17411"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28B45173-2E2A-452A-95EE-AB314E02DDEF}" type="slidenum">
              <a:rPr lang="en-AU" altLang="en-US" sz="800" smtClean="0">
                <a:solidFill>
                  <a:schemeClr val="tx1"/>
                </a:solidFill>
              </a:rPr>
              <a:pPr/>
              <a:t>2</a:t>
            </a:fld>
            <a:endParaRPr lang="en-AU" altLang="en-US" sz="800" smtClean="0">
              <a:solidFill>
                <a:schemeClr val="tx1"/>
              </a:solidFill>
            </a:endParaRPr>
          </a:p>
        </p:txBody>
      </p:sp>
      <p:sp>
        <p:nvSpPr>
          <p:cNvPr id="17412" name="Rectangle 3"/>
          <p:cNvSpPr>
            <a:spLocks noChangeArrowheads="1"/>
          </p:cNvSpPr>
          <p:nvPr/>
        </p:nvSpPr>
        <p:spPr bwMode="auto">
          <a:xfrm>
            <a:off x="1066800" y="2362200"/>
            <a:ext cx="67818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pPr algn="ctr"/>
            <a:r>
              <a:rPr lang="en-US" altLang="en-US" b="1" i="1">
                <a:solidFill>
                  <a:schemeClr val="bg1"/>
                </a:solidFill>
              </a:rPr>
              <a:t>… extend the knowledge by considering methods appropriate for more complex requirements, including an introduction to and use of analytical techniques and natural language processing for mining of unstructured data.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fld id="{CAB11956-9A3F-43B6-A35E-F080B82DC478}" type="slidenum">
              <a:rPr lang="en-AU" altLang="en-US" sz="800" smtClean="0">
                <a:solidFill>
                  <a:schemeClr val="tx1"/>
                </a:solidFill>
              </a:rPr>
              <a:pPr/>
              <a:t>3</a:t>
            </a:fld>
            <a:endParaRPr lang="en-AU" altLang="en-US" sz="800" smtClean="0">
              <a:solidFill>
                <a:schemeClr val="tx1"/>
              </a:solidFill>
            </a:endParaRPr>
          </a:p>
        </p:txBody>
      </p:sp>
      <p:sp>
        <p:nvSpPr>
          <p:cNvPr id="19459" name="Title 1"/>
          <p:cNvSpPr>
            <a:spLocks noGrp="1"/>
          </p:cNvSpPr>
          <p:nvPr>
            <p:ph type="title" idx="4294967295"/>
          </p:nvPr>
        </p:nvSpPr>
        <p:spPr>
          <a:xfrm>
            <a:off x="228600" y="609600"/>
            <a:ext cx="8686800" cy="639763"/>
          </a:xfrm>
        </p:spPr>
        <p:txBody>
          <a:bodyPr/>
          <a:lstStyle/>
          <a:p>
            <a:r>
              <a:rPr lang="en-US" altLang="en-US" sz="3200" b="1" smtClean="0"/>
              <a:t>One Course – 4 Tools</a:t>
            </a:r>
            <a:endParaRPr lang="en-AU" altLang="en-US" sz="3200" b="1" smtClean="0"/>
          </a:p>
        </p:txBody>
      </p:sp>
      <p:graphicFrame>
        <p:nvGraphicFramePr>
          <p:cNvPr id="2" name="Diagram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AU" altLang="en-US" sz="2800" b="1" smtClean="0"/>
              <a:t>IBM SPSS Modeler</a:t>
            </a:r>
          </a:p>
        </p:txBody>
      </p:sp>
      <p:sp>
        <p:nvSpPr>
          <p:cNvPr id="21507" name="Content Placeholder 1"/>
          <p:cNvSpPr>
            <a:spLocks noGrp="1"/>
          </p:cNvSpPr>
          <p:nvPr>
            <p:ph idx="1"/>
          </p:nvPr>
        </p:nvSpPr>
        <p:spPr>
          <a:xfrm>
            <a:off x="381000" y="1143000"/>
            <a:ext cx="8455025" cy="2130425"/>
          </a:xfrm>
        </p:spPr>
        <p:txBody>
          <a:bodyPr/>
          <a:lstStyle/>
          <a:p>
            <a:r>
              <a:rPr lang="en-AU" altLang="en-US" smtClean="0"/>
              <a:t>Predictive analytics platform</a:t>
            </a:r>
          </a:p>
          <a:p>
            <a:r>
              <a:rPr lang="en-AU" altLang="en-US" smtClean="0"/>
              <a:t>Improve outcomes through predictive intelligence</a:t>
            </a:r>
          </a:p>
          <a:p>
            <a:r>
              <a:rPr lang="en-AU" altLang="en-US" smtClean="0"/>
              <a:t>Flexible adoption and configuration -- on premises, in cloud, and everything in between</a:t>
            </a:r>
          </a:p>
          <a:p>
            <a:r>
              <a:rPr lang="en-AU" altLang="en-US" smtClean="0"/>
              <a:t>Scale from personal usage, point solution(s) to enterprise deployment</a:t>
            </a:r>
          </a:p>
          <a:p>
            <a:r>
              <a:rPr lang="en-AU" altLang="en-US" smtClean="0"/>
              <a:t>Providing a range of advanced analytics - decision management, text analytics, entity analytics, social network analysis and optimization. </a:t>
            </a:r>
          </a:p>
          <a:p>
            <a:endParaRPr lang="en-AU" altLang="en-US" smtClean="0"/>
          </a:p>
        </p:txBody>
      </p:sp>
      <p:pic>
        <p:nvPicPr>
          <p:cNvPr id="5124" name="Picture 4" descr="C:\Users\IBM_ADMIN\Documents\Marketing\Modeler\15\ScreenShots\SampleStream.png"/>
          <p:cNvPicPr>
            <a:picLocks noChangeAspect="1" noChangeArrowheads="1"/>
          </p:cNvPicPr>
          <p:nvPr/>
        </p:nvPicPr>
        <p:blipFill>
          <a:blip r:embed="rId3" cstate="print">
            <a:extLst/>
          </a:blip>
          <a:srcRect/>
          <a:stretch>
            <a:fillRect/>
          </a:stretch>
        </p:blipFill>
        <p:spPr bwMode="auto">
          <a:xfrm>
            <a:off x="1600200" y="3272820"/>
            <a:ext cx="5604600" cy="3432780"/>
          </a:xfrm>
          <a:prstGeom prst="rect">
            <a:avLst/>
          </a:prstGeom>
          <a:solidFill>
            <a:srgbClr val="FFFFFF">
              <a:shade val="85000"/>
            </a:srgbClr>
          </a:solidFill>
          <a:ln w="9525">
            <a:solidFill>
              <a:srgbClr val="000000"/>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txBox="1">
            <a:spLocks noGrp="1"/>
          </p:cNvSpPr>
          <p:nvPr/>
        </p:nvSpPr>
        <p:spPr bwMode="black">
          <a:xfrm>
            <a:off x="725488" y="6545263"/>
            <a:ext cx="836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tx1"/>
              </a:buClr>
              <a:buFont typeface="Wingdings" panose="05000000000000000000" pitchFamily="2" charset="2"/>
              <a:buChar char="§"/>
              <a:defRPr sz="16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buChar char="•"/>
              <a:defRPr sz="16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9pPr>
          </a:lstStyle>
          <a:p>
            <a:pPr eaLnBrk="1" hangingPunct="1">
              <a:buClrTx/>
              <a:buFontTx/>
              <a:buNone/>
            </a:pPr>
            <a:fld id="{04B4BEAB-F2E2-40D5-9C36-54A1ECC7E477}" type="slidenum">
              <a:rPr lang="en-US" altLang="en-US" sz="1000">
                <a:solidFill>
                  <a:schemeClr val="bg1"/>
                </a:solidFill>
                <a:cs typeface="Arial" panose="020B0604020202020204" pitchFamily="34" charset="0"/>
              </a:rPr>
              <a:pPr eaLnBrk="1" hangingPunct="1">
                <a:buClrTx/>
                <a:buFontTx/>
                <a:buNone/>
              </a:pPr>
              <a:t>5</a:t>
            </a:fld>
            <a:endParaRPr lang="en-US" altLang="en-US" sz="1000">
              <a:solidFill>
                <a:schemeClr val="bg1"/>
              </a:solidFill>
              <a:cs typeface="Arial" panose="020B0604020202020204" pitchFamily="34" charset="0"/>
            </a:endParaRPr>
          </a:p>
        </p:txBody>
      </p:sp>
      <p:sp>
        <p:nvSpPr>
          <p:cNvPr id="23555" name="Rectangle 2"/>
          <p:cNvSpPr>
            <a:spLocks noGrp="1" noChangeArrowheads="1"/>
          </p:cNvSpPr>
          <p:nvPr>
            <p:ph type="title"/>
          </p:nvPr>
        </p:nvSpPr>
        <p:spPr>
          <a:xfrm>
            <a:off x="257175" y="538163"/>
            <a:ext cx="8686800" cy="490537"/>
          </a:xfrm>
        </p:spPr>
        <p:txBody>
          <a:bodyPr lIns="101870" tIns="50935" rIns="101870" bIns="50935">
            <a:spAutoFit/>
          </a:bodyPr>
          <a:lstStyle/>
          <a:p>
            <a:pPr eaLnBrk="1" hangingPunct="1"/>
            <a:r>
              <a:rPr lang="en-GB" altLang="en-US" sz="2800" b="1" smtClean="0"/>
              <a:t>IBM SPSS Statistics</a:t>
            </a:r>
            <a:endParaRPr lang="en-US" altLang="en-US" sz="2800" b="1" smtClean="0">
              <a:solidFill>
                <a:schemeClr val="bg2"/>
              </a:solidFill>
            </a:endParaRPr>
          </a:p>
        </p:txBody>
      </p:sp>
      <p:sp>
        <p:nvSpPr>
          <p:cNvPr id="23556" name="Content Placeholder 11"/>
          <p:cNvSpPr>
            <a:spLocks noGrp="1"/>
          </p:cNvSpPr>
          <p:nvPr>
            <p:ph idx="1"/>
          </p:nvPr>
        </p:nvSpPr>
        <p:spPr>
          <a:xfrm>
            <a:off x="457200" y="1055688"/>
            <a:ext cx="7970838" cy="1477962"/>
          </a:xfrm>
        </p:spPr>
        <p:txBody>
          <a:bodyPr lIns="0" tIns="0" rIns="0" bIns="0"/>
          <a:lstStyle/>
          <a:p>
            <a:r>
              <a:rPr lang="en-CA" altLang="en-US" smtClean="0"/>
              <a:t>Advanced statistics and data management for professional analysts and data scientists </a:t>
            </a:r>
          </a:p>
          <a:p>
            <a:r>
              <a:rPr lang="en-CA" altLang="en-US" smtClean="0"/>
              <a:t>Easy to use and fully features to support a faster time to value and a shorter learning curve</a:t>
            </a:r>
          </a:p>
          <a:p>
            <a:r>
              <a:rPr lang="en-CA" altLang="en-US" smtClean="0"/>
              <a:t>Provides insight into a sample of data and tools for prediction and forecasting based on the data</a:t>
            </a:r>
          </a:p>
          <a:p>
            <a:r>
              <a:rPr lang="en-CA" altLang="en-US" smtClean="0"/>
              <a:t>Programmability for advanced users that leverages common statistical programming languages in the market (Python, R)</a:t>
            </a:r>
          </a:p>
        </p:txBody>
      </p:sp>
      <p:pic>
        <p:nvPicPr>
          <p:cNvPr id="23557" name="Picture 7" descr="WDYWTDT_sketch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505200"/>
            <a:ext cx="40640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8" descr="thin client 1.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0575" y="4038600"/>
            <a:ext cx="28717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1675" y="1423988"/>
            <a:ext cx="3214688"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p:cNvSpPr>
            <a:spLocks noGrp="1"/>
          </p:cNvSpPr>
          <p:nvPr>
            <p:ph type="title"/>
          </p:nvPr>
        </p:nvSpPr>
        <p:spPr/>
        <p:txBody>
          <a:bodyPr/>
          <a:lstStyle/>
          <a:p>
            <a:r>
              <a:rPr lang="en-US" altLang="en-US" sz="2800" b="1" smtClean="0"/>
              <a:t>Common Questions?</a:t>
            </a:r>
            <a:r>
              <a:rPr lang="en-US" altLang="en-US" smtClean="0"/>
              <a:t/>
            </a:r>
            <a:br>
              <a:rPr lang="en-US" altLang="en-US" smtClean="0"/>
            </a:br>
            <a:endParaRPr lang="en-US" altLang="en-US" smtClean="0"/>
          </a:p>
        </p:txBody>
      </p:sp>
      <p:sp>
        <p:nvSpPr>
          <p:cNvPr id="25604" name="Content Placeholder 3"/>
          <p:cNvSpPr>
            <a:spLocks noGrp="1"/>
          </p:cNvSpPr>
          <p:nvPr>
            <p:ph idx="1"/>
          </p:nvPr>
        </p:nvSpPr>
        <p:spPr>
          <a:xfrm>
            <a:off x="295275" y="1038225"/>
            <a:ext cx="7726363" cy="2624138"/>
          </a:xfrm>
        </p:spPr>
        <p:txBody>
          <a:bodyPr/>
          <a:lstStyle/>
          <a:p>
            <a:r>
              <a:rPr lang="en-US" altLang="en-US" sz="1800" smtClean="0"/>
              <a:t>Which product do I need if I want to do “predictive analytics”?</a:t>
            </a:r>
          </a:p>
          <a:p>
            <a:r>
              <a:rPr lang="en-US" altLang="en-US" sz="1800" smtClean="0"/>
              <a:t>Which product do I need if I run to do a regression analysis?</a:t>
            </a:r>
          </a:p>
          <a:p>
            <a:r>
              <a:rPr lang="en-US" altLang="en-US" sz="1800" smtClean="0"/>
              <a:t>Which product do I need to understand the drivers for my          outcome?</a:t>
            </a:r>
          </a:p>
          <a:p>
            <a:r>
              <a:rPr lang="en-US" altLang="en-US" sz="1800" smtClean="0"/>
              <a:t>Which product do I need to build a predictive                                  model?</a:t>
            </a:r>
          </a:p>
          <a:p>
            <a:r>
              <a:rPr lang="en-US" altLang="en-US" sz="1800" smtClean="0"/>
              <a:t>…. And so on</a:t>
            </a:r>
          </a:p>
          <a:p>
            <a:endParaRPr lang="en-US" altLang="en-US" smtClean="0"/>
          </a:p>
          <a:p>
            <a:endParaRPr lang="en-US" altLang="en-US" smtClean="0"/>
          </a:p>
          <a:p>
            <a:endParaRPr lang="en-US" altLang="en-US" smtClean="0"/>
          </a:p>
          <a:p>
            <a:endParaRPr lang="en-US" altLang="en-US" smtClean="0"/>
          </a:p>
          <a:p>
            <a:endParaRPr lang="en-US" altLang="en-US" smtClean="0"/>
          </a:p>
        </p:txBody>
      </p:sp>
      <p:sp>
        <p:nvSpPr>
          <p:cNvPr id="25605" name="TextBox 5"/>
          <p:cNvSpPr txBox="1">
            <a:spLocks noChangeArrowheads="1"/>
          </p:cNvSpPr>
          <p:nvPr/>
        </p:nvSpPr>
        <p:spPr bwMode="auto">
          <a:xfrm>
            <a:off x="295275" y="3595688"/>
            <a:ext cx="34131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pPr algn="ctr"/>
            <a:r>
              <a:rPr lang="en-US" altLang="en-US" sz="2000"/>
              <a:t>IBM SPSS Modeler &amp; Statistics are both useful to an organization looking to make sense of data and </a:t>
            </a:r>
            <a:r>
              <a:rPr lang="en-US" altLang="en-US" sz="2000">
                <a:solidFill>
                  <a:srgbClr val="FF0000"/>
                </a:solidFill>
              </a:rPr>
              <a:t>are designed to do so</a:t>
            </a:r>
          </a:p>
        </p:txBody>
      </p:sp>
      <p:pic>
        <p:nvPicPr>
          <p:cNvPr id="25606"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68663"/>
            <a:ext cx="2522538"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4"/>
          <p:cNvPicPr>
            <a:picLocks noChangeAspect="1"/>
          </p:cNvPicPr>
          <p:nvPr/>
        </p:nvPicPr>
        <p:blipFill>
          <a:blip r:embed="rId5">
            <a:extLst>
              <a:ext uri="{28A0092B-C50C-407E-A947-70E740481C1C}">
                <a14:useLocalDpi xmlns:a14="http://schemas.microsoft.com/office/drawing/2010/main" val="0"/>
              </a:ext>
            </a:extLst>
          </a:blip>
          <a:srcRect t="78780"/>
          <a:stretch>
            <a:fillRect/>
          </a:stretch>
        </p:blipFill>
        <p:spPr bwMode="auto">
          <a:xfrm>
            <a:off x="1143000" y="5395913"/>
            <a:ext cx="7339013"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ltGray">
          <a:xfrm>
            <a:off x="261994" y="2057400"/>
            <a:ext cx="914400" cy="3581400"/>
          </a:xfrm>
          <a:prstGeom prst="triangle">
            <a:avLst>
              <a:gd name="adj" fmla="val 50000"/>
            </a:avLst>
          </a:prstGeom>
          <a:gradFill rotWithShape="1">
            <a:gsLst>
              <a:gs pos="14000">
                <a:schemeClr val="accent2">
                  <a:lumMod val="75000"/>
                </a:schemeClr>
              </a:gs>
              <a:gs pos="64000">
                <a:schemeClr val="accent1">
                  <a:gamma/>
                  <a:shade val="46275"/>
                  <a:invGamma/>
                  <a:alpha val="50000"/>
                </a:schemeClr>
              </a:gs>
            </a:gsLst>
            <a:lin ang="5400000" scaled="1"/>
          </a:gradFill>
          <a:ln w="9525" algn="ctr">
            <a:solidFill>
              <a:schemeClr val="bg2"/>
            </a:solid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27653" name="Title 1"/>
          <p:cNvSpPr>
            <a:spLocks noGrp="1"/>
          </p:cNvSpPr>
          <p:nvPr>
            <p:ph type="title"/>
          </p:nvPr>
        </p:nvSpPr>
        <p:spPr/>
        <p:txBody>
          <a:bodyPr/>
          <a:lstStyle/>
          <a:p>
            <a:r>
              <a:rPr lang="en-US" altLang="en-US" smtClean="0"/>
              <a:t>Statistical Analysis &amp; Data Mining: Feeding Predictive Analytics</a:t>
            </a:r>
          </a:p>
        </p:txBody>
      </p:sp>
      <p:sp>
        <p:nvSpPr>
          <p:cNvPr id="27654" name="Rectangle 10"/>
          <p:cNvSpPr>
            <a:spLocks noGrp="1" noChangeArrowheads="1"/>
          </p:cNvSpPr>
          <p:nvPr>
            <p:ph idx="1"/>
          </p:nvPr>
        </p:nvSpPr>
        <p:spPr>
          <a:xfrm>
            <a:off x="1066800" y="2133600"/>
            <a:ext cx="3429000" cy="3581400"/>
          </a:xfrm>
        </p:spPr>
        <p:txBody>
          <a:bodyPr/>
          <a:lstStyle/>
          <a:p>
            <a:r>
              <a:rPr lang="en-US" altLang="en-US" smtClean="0"/>
              <a:t>A statistical approach involves</a:t>
            </a:r>
          </a:p>
          <a:p>
            <a:pPr lvl="1"/>
            <a:r>
              <a:rPr lang="en-US" altLang="en-US" smtClean="0"/>
              <a:t>forming a theory about a possible relationship</a:t>
            </a:r>
          </a:p>
          <a:p>
            <a:pPr lvl="1"/>
            <a:r>
              <a:rPr lang="en-US" altLang="en-US" smtClean="0"/>
              <a:t>converting it to a hypothesis </a:t>
            </a:r>
          </a:p>
          <a:p>
            <a:pPr lvl="1"/>
            <a:r>
              <a:rPr lang="en-US" altLang="en-US" smtClean="0"/>
              <a:t>testing that hypothesis using statistical methods </a:t>
            </a:r>
          </a:p>
          <a:p>
            <a:r>
              <a:rPr lang="en-US" altLang="en-US" smtClean="0"/>
              <a:t>It is a manual, user-driven, top-down approach to data analysis</a:t>
            </a:r>
            <a:endParaRPr lang="en-US" altLang="en-US" sz="2400" smtClean="0"/>
          </a:p>
        </p:txBody>
      </p:sp>
      <p:sp>
        <p:nvSpPr>
          <p:cNvPr id="27655" name="Text Box 5"/>
          <p:cNvSpPr txBox="1">
            <a:spLocks noChangeArrowheads="1"/>
          </p:cNvSpPr>
          <p:nvPr/>
        </p:nvSpPr>
        <p:spPr bwMode="ltGray">
          <a:xfrm>
            <a:off x="533400" y="1590675"/>
            <a:ext cx="317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r>
              <a:rPr lang="en-US" altLang="en-US" sz="2400" b="1">
                <a:solidFill>
                  <a:schemeClr val="tx1"/>
                </a:solidFill>
                <a:cs typeface="Arial" panose="020B0604020202020204" pitchFamily="34" charset="0"/>
              </a:rPr>
              <a:t>Top-Down Approach</a:t>
            </a:r>
          </a:p>
        </p:txBody>
      </p:sp>
      <p:sp>
        <p:nvSpPr>
          <p:cNvPr id="27656" name="AutoShape 7"/>
          <p:cNvSpPr>
            <a:spLocks noChangeArrowheads="1"/>
          </p:cNvSpPr>
          <p:nvPr/>
        </p:nvSpPr>
        <p:spPr bwMode="ltGray">
          <a:xfrm rot="10800000">
            <a:off x="4572000" y="2066925"/>
            <a:ext cx="914400" cy="3673475"/>
          </a:xfrm>
          <a:prstGeom prst="triangle">
            <a:avLst>
              <a:gd name="adj" fmla="val 50000"/>
            </a:avLst>
          </a:prstGeom>
          <a:gradFill rotWithShape="1">
            <a:gsLst>
              <a:gs pos="0">
                <a:srgbClr val="C00000"/>
              </a:gs>
              <a:gs pos="53000">
                <a:srgbClr val="C00000"/>
              </a:gs>
              <a:gs pos="100000">
                <a:srgbClr val="510101"/>
              </a:gs>
            </a:gsLst>
            <a:lin ang="5400000" scaled="1"/>
          </a:gradFill>
          <a:ln w="9525" algn="ctr">
            <a:solidFill>
              <a:schemeClr val="bg2"/>
            </a:solidFill>
            <a:miter lim="800000"/>
            <a:headEnd/>
            <a:tailEnd/>
          </a:ln>
        </p:spPr>
        <p:txBody>
          <a:bodyPr wrap="none" anchor="ct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endParaRPr lang="en-US" altLang="en-US">
              <a:solidFill>
                <a:schemeClr val="tx1"/>
              </a:solidFill>
              <a:cs typeface="Arial" panose="020B0604020202020204" pitchFamily="34" charset="0"/>
            </a:endParaRPr>
          </a:p>
        </p:txBody>
      </p:sp>
      <p:sp>
        <p:nvSpPr>
          <p:cNvPr id="27657" name="Rectangle 11"/>
          <p:cNvSpPr>
            <a:spLocks noChangeArrowheads="1"/>
          </p:cNvSpPr>
          <p:nvPr/>
        </p:nvSpPr>
        <p:spPr bwMode="auto">
          <a:xfrm>
            <a:off x="5486400" y="2066925"/>
            <a:ext cx="3048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5425" indent="-225425">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pPr>
              <a:lnSpc>
                <a:spcPct val="90000"/>
              </a:lnSpc>
              <a:spcBef>
                <a:spcPct val="50000"/>
              </a:spcBef>
              <a:buClr>
                <a:srgbClr val="E41712"/>
              </a:buClr>
              <a:buSzPct val="80000"/>
              <a:buFont typeface="Wingdings" panose="05000000000000000000" pitchFamily="2" charset="2"/>
              <a:buChar char="§"/>
            </a:pPr>
            <a:r>
              <a:rPr lang="en-US" altLang="en-US" sz="1600">
                <a:solidFill>
                  <a:schemeClr val="tx1"/>
                </a:solidFill>
                <a:cs typeface="Arial" panose="020B0604020202020204" pitchFamily="34" charset="0"/>
              </a:rPr>
              <a:t>Data mining involves the interrogation of the data and is performed by the data mining method rather than by the user </a:t>
            </a:r>
          </a:p>
          <a:p>
            <a:pPr>
              <a:lnSpc>
                <a:spcPct val="90000"/>
              </a:lnSpc>
              <a:spcBef>
                <a:spcPct val="50000"/>
              </a:spcBef>
              <a:buClr>
                <a:srgbClr val="E41712"/>
              </a:buClr>
              <a:buSzPct val="80000"/>
              <a:buFont typeface="Wingdings" panose="05000000000000000000" pitchFamily="2" charset="2"/>
              <a:buChar char="§"/>
            </a:pPr>
            <a:r>
              <a:rPr lang="en-US" altLang="en-US" sz="1600">
                <a:solidFill>
                  <a:schemeClr val="tx1"/>
                </a:solidFill>
                <a:cs typeface="Arial" panose="020B0604020202020204" pitchFamily="34" charset="0"/>
              </a:rPr>
              <a:t>It is a data-driven, self-organizing, bottom-up approach to data analysis that works on very large data sets</a:t>
            </a:r>
          </a:p>
        </p:txBody>
      </p:sp>
      <p:sp>
        <p:nvSpPr>
          <p:cNvPr id="27658" name="Text Box 13"/>
          <p:cNvSpPr txBox="1">
            <a:spLocks noChangeArrowheads="1"/>
          </p:cNvSpPr>
          <p:nvPr/>
        </p:nvSpPr>
        <p:spPr bwMode="auto">
          <a:xfrm>
            <a:off x="5638800" y="5345113"/>
            <a:ext cx="312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r>
              <a:rPr lang="en-US" altLang="en-US" sz="900">
                <a:solidFill>
                  <a:schemeClr val="tx1"/>
                </a:solidFill>
                <a:cs typeface="Arial" panose="020B0604020202020204" pitchFamily="34" charset="0"/>
              </a:rPr>
              <a:t>“Statistical Modeling:  The Two Cultures,”  Leo Breiman, </a:t>
            </a:r>
            <a:r>
              <a:rPr lang="en-US" altLang="en-US" sz="900" i="1">
                <a:solidFill>
                  <a:schemeClr val="tx1"/>
                </a:solidFill>
                <a:cs typeface="Arial" panose="020B0604020202020204" pitchFamily="34" charset="0"/>
              </a:rPr>
              <a:t>Statistical Science</a:t>
            </a:r>
            <a:r>
              <a:rPr lang="en-US" altLang="en-US" sz="900">
                <a:solidFill>
                  <a:schemeClr val="tx1"/>
                </a:solidFill>
                <a:cs typeface="Arial" panose="020B0604020202020204" pitchFamily="34" charset="0"/>
              </a:rPr>
              <a:t>, 2001, Vol.16 (3), pp.199-231.</a:t>
            </a:r>
          </a:p>
        </p:txBody>
      </p:sp>
      <p:sp>
        <p:nvSpPr>
          <p:cNvPr id="27659" name="Text Box 5"/>
          <p:cNvSpPr txBox="1">
            <a:spLocks noChangeArrowheads="1"/>
          </p:cNvSpPr>
          <p:nvPr/>
        </p:nvSpPr>
        <p:spPr bwMode="ltGray">
          <a:xfrm>
            <a:off x="4419600" y="1589088"/>
            <a:ext cx="3249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r>
              <a:rPr lang="en-US" altLang="en-US" sz="2400" b="1">
                <a:solidFill>
                  <a:schemeClr val="tx1"/>
                </a:solidFill>
                <a:cs typeface="Arial" panose="020B0604020202020204" pitchFamily="34" charset="0"/>
              </a:rPr>
              <a:t>Bottom-up Approach</a:t>
            </a:r>
          </a:p>
        </p:txBody>
      </p:sp>
      <p:sp>
        <p:nvSpPr>
          <p:cNvPr id="27660" name="Text Box 13"/>
          <p:cNvSpPr txBox="1">
            <a:spLocks noChangeArrowheads="1"/>
          </p:cNvSpPr>
          <p:nvPr/>
        </p:nvSpPr>
        <p:spPr bwMode="auto">
          <a:xfrm>
            <a:off x="1447800" y="5400675"/>
            <a:ext cx="31242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200">
                <a:solidFill>
                  <a:schemeClr val="hlink"/>
                </a:solidFill>
                <a:latin typeface="Arial" panose="020B0604020202020204" pitchFamily="34" charset="0"/>
                <a:ea typeface="ＭＳ Ｐゴシック" panose="020B0600070205080204" pitchFamily="34" charset="-128"/>
              </a:defRPr>
            </a:lvl1pPr>
            <a:lvl2pPr marL="742950" indent="-285750">
              <a:defRPr sz="2200">
                <a:solidFill>
                  <a:schemeClr val="hlink"/>
                </a:solidFill>
                <a:latin typeface="Arial" panose="020B0604020202020204" pitchFamily="34" charset="0"/>
                <a:ea typeface="ＭＳ Ｐゴシック" panose="020B0600070205080204" pitchFamily="34" charset="-128"/>
              </a:defRPr>
            </a:lvl2pPr>
            <a:lvl3pPr marL="1143000" indent="-228600">
              <a:defRPr sz="2200">
                <a:solidFill>
                  <a:schemeClr val="hlink"/>
                </a:solidFill>
                <a:latin typeface="Arial" panose="020B0604020202020204" pitchFamily="34" charset="0"/>
                <a:ea typeface="ＭＳ Ｐゴシック" panose="020B0600070205080204" pitchFamily="34" charset="-128"/>
              </a:defRPr>
            </a:lvl3pPr>
            <a:lvl4pPr marL="1600200" indent="-228600">
              <a:defRPr sz="2200">
                <a:solidFill>
                  <a:schemeClr val="hlink"/>
                </a:solidFill>
                <a:latin typeface="Arial" panose="020B0604020202020204" pitchFamily="34" charset="0"/>
                <a:ea typeface="ＭＳ Ｐゴシック" panose="020B0600070205080204" pitchFamily="34" charset="-128"/>
              </a:defRPr>
            </a:lvl4pPr>
            <a:lvl5pPr marL="2057400" indent="-228600">
              <a:defRPr sz="2200">
                <a:solidFill>
                  <a:schemeClr val="hlink"/>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ＭＳ Ｐゴシック" panose="020B0600070205080204" pitchFamily="34" charset="-128"/>
              </a:defRPr>
            </a:lvl9pPr>
          </a:lstStyle>
          <a:p>
            <a:r>
              <a:rPr lang="en-US" altLang="en-US" sz="900">
                <a:solidFill>
                  <a:schemeClr val="tx1"/>
                </a:solidFill>
                <a:cs typeface="Arial" panose="020B0604020202020204" pitchFamily="34" charset="0"/>
              </a:rPr>
              <a:t>Source: </a:t>
            </a:r>
            <a:r>
              <a:rPr lang="en-US" altLang="en-US" sz="900" i="1">
                <a:solidFill>
                  <a:schemeClr val="tx1"/>
                </a:solidFill>
                <a:cs typeface="Arial" panose="020B0604020202020204" pitchFamily="34" charset="0"/>
              </a:rPr>
              <a:t>DM Review</a:t>
            </a:r>
          </a:p>
        </p:txBody>
      </p:sp>
      <p:sp>
        <p:nvSpPr>
          <p:cNvPr id="16" name="Text Box 5"/>
          <p:cNvSpPr txBox="1">
            <a:spLocks noChangeArrowheads="1"/>
          </p:cNvSpPr>
          <p:nvPr/>
        </p:nvSpPr>
        <p:spPr bwMode="ltGray">
          <a:xfrm>
            <a:off x="457200" y="5916613"/>
            <a:ext cx="7543800" cy="400050"/>
          </a:xfrm>
          <a:prstGeom prst="rect">
            <a:avLst/>
          </a:prstGeom>
          <a:solidFill>
            <a:schemeClr val="accent3">
              <a:lumMod val="95000"/>
            </a:schemeClr>
          </a:solidFill>
          <a:ln w="9525" algn="ctr">
            <a:noFill/>
            <a:miter lim="800000"/>
            <a:headEnd/>
            <a:tailEnd/>
          </a:ln>
          <a:effectLst/>
        </p:spPr>
        <p:txBody>
          <a:bodyPr>
            <a:spAutoFit/>
          </a:bodyPr>
          <a:lstStyle/>
          <a:p>
            <a:pPr algn="ctr" fontAlgn="auto">
              <a:spcBef>
                <a:spcPts val="0"/>
              </a:spcBef>
              <a:spcAft>
                <a:spcPts val="0"/>
              </a:spcAft>
              <a:defRPr/>
            </a:pPr>
            <a:r>
              <a:rPr lang="en-US" sz="2000" b="1" i="1" dirty="0">
                <a:solidFill>
                  <a:schemeClr val="tx2"/>
                </a:solidFill>
                <a:latin typeface="+mn-lt"/>
              </a:rPr>
              <a:t>Note that </a:t>
            </a:r>
            <a:r>
              <a:rPr lang="en-US" sz="2000" b="1" i="1" u="sng" dirty="0">
                <a:solidFill>
                  <a:schemeClr val="tx2"/>
                </a:solidFill>
                <a:latin typeface="+mn-lt"/>
              </a:rPr>
              <a:t>Both</a:t>
            </a:r>
            <a:r>
              <a:rPr lang="en-US" sz="2000" b="1" i="1" dirty="0">
                <a:solidFill>
                  <a:schemeClr val="tx2"/>
                </a:solidFill>
                <a:latin typeface="+mn-lt"/>
              </a:rPr>
              <a:t> Approaches can Drive Predictive Analytics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990600"/>
          <a:ext cx="8382000" cy="5283501"/>
        </p:xfrm>
        <a:graphic>
          <a:graphicData uri="http://schemas.openxmlformats.org/drawingml/2006/table">
            <a:tbl>
              <a:tblPr/>
              <a:tblGrid>
                <a:gridCol w="4191000"/>
                <a:gridCol w="4191000"/>
              </a:tblGrid>
              <a:tr h="385763">
                <a:tc>
                  <a:txBody>
                    <a:bodyPr/>
                    <a:lstStyle>
                      <a:lvl1pPr defTabSz="457200">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defTabSz="45720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defTabSz="4572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defTabSz="4572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defTabSz="4572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Arial" panose="020B0604020202020204" pitchFamily="34" charset="0"/>
                          <a:ea typeface="ＭＳ Ｐゴシック" panose="020B0600070205080204" pitchFamily="34" charset="-128"/>
                        </a:rPr>
                        <a:t>IBM SPSS Modeler</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defTabSz="45720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defTabSz="4572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defTabSz="4572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defTabSz="4572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Arial" panose="020B0604020202020204" pitchFamily="34" charset="0"/>
                          <a:ea typeface="ＭＳ Ｐゴシック" panose="020B0600070205080204" pitchFamily="34" charset="-128"/>
                        </a:rPr>
                        <a:t>IBM SPSS Statistics</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81013">
                <a:tc>
                  <a:txBody>
                    <a:bodyPr/>
                    <a:lstStyle>
                      <a:lvl1pPr defTabSz="457200">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defTabSz="45720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defTabSz="4572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defTabSz="4572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defTabSz="4572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Are you looking to build a predictive model?</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E5"/>
                    </a:solidFill>
                  </a:tcPr>
                </a:tc>
                <a:tc>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Are you interested in applying statistical tests to data, distribution, mean, median, mode?</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E5"/>
                    </a:solidFill>
                  </a:tcPr>
                </a:tc>
              </a:tr>
              <a:tr h="481013">
                <a:tc>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Are you working with enterprise data stores more so than files?</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2"/>
                    </a:solidFill>
                  </a:tcPr>
                </a:tc>
                <a:tc>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Are you currently using spreadsheets for your analysis?</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2"/>
                    </a:solidFill>
                  </a:tcPr>
                </a:tc>
              </a:tr>
              <a:tr h="481013">
                <a:tc>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Are you looking to analyze both structured and unstructured data? </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E5"/>
                    </a:solidFill>
                  </a:tcPr>
                </a:tc>
                <a:tc>
                  <a:txBody>
                    <a:bodyPr/>
                    <a:lstStyle>
                      <a:lvl1pPr defTabSz="457200">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defTabSz="45720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defTabSz="4572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defTabSz="4572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defTabSz="4572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Are you creating reports that highlight statistical differences between groups?</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E5"/>
                    </a:solidFill>
                  </a:tcPr>
                </a:tc>
              </a:tr>
              <a:tr h="481013">
                <a:tc>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Are you looking to understand underlying data relationships in a controlled way using algorithms?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endParaRP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2"/>
                    </a:solidFill>
                  </a:tcPr>
                </a:tc>
                <a:tc>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Are you testing hypothesis and cause and effect using statistics?</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2"/>
                    </a:solidFill>
                  </a:tcPr>
                </a:tc>
              </a:tr>
              <a:tr h="481013">
                <a:tc>
                  <a:txBody>
                    <a:bodyPr/>
                    <a:lstStyle>
                      <a:lvl1pPr defTabSz="457200">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defTabSz="45720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defTabSz="4572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defTabSz="4572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defTabSz="4572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Are you looking to predict an outcome such as retention, resource usage, marketing response?</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E5"/>
                    </a:solidFill>
                  </a:tcPr>
                </a:tc>
                <a:tc>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Are you looking at statistical relationships such as correlation, confidence levels?</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E5"/>
                    </a:solidFill>
                  </a:tcPr>
                </a:tc>
              </a:tr>
              <a:tr h="481013">
                <a:tc>
                  <a:txBody>
                    <a:bodyPr/>
                    <a:lstStyle>
                      <a:lvl1pPr defTabSz="457200">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defTabSz="45720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defTabSz="4572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defTabSz="4572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defTabSz="4572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Do you work within a team that is mostly business analysts?</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2"/>
                    </a:solidFill>
                  </a:tcPr>
                </a:tc>
                <a:tc>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Do you work within a team that is mostly statisticians?</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2"/>
                    </a:solidFill>
                  </a:tcPr>
                </a:tc>
              </a:tr>
              <a:tr h="481013">
                <a:tc>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Are you looking to create models that are deployed (automated, integrated, etc.)?</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E5"/>
                    </a:solidFill>
                  </a:tcPr>
                </a:tc>
                <a:tc>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Are you using statistical analysis to create output (reports, presentations, etc.) for others?</a:t>
                      </a:r>
                    </a:p>
                  </a:txBody>
                  <a:tcPr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E5"/>
                    </a:solidFill>
                  </a:tcPr>
                </a:tc>
              </a:tr>
              <a:tr h="481013">
                <a:tc gridSpan="2">
                  <a:txBody>
                    <a:bodyPr/>
                    <a:lstStyle>
                      <a:lvl1pPr>
                        <a:spcBef>
                          <a:spcPct val="50000"/>
                        </a:spcBef>
                        <a:buClr>
                          <a:schemeClr val="tx1"/>
                        </a:buClr>
                        <a:buFont typeface="Wingdings" panose="05000000000000000000" pitchFamily="2" charset="2"/>
                        <a:defRPr sz="1400">
                          <a:solidFill>
                            <a:schemeClr val="tx1"/>
                          </a:solidFill>
                          <a:latin typeface="Arial" panose="020B0604020202020204" pitchFamily="34" charset="0"/>
                          <a:ea typeface="ＭＳ Ｐゴシック" panose="020B0600070205080204" pitchFamily="34" charset="-128"/>
                        </a:defRPr>
                      </a:lvl1pPr>
                      <a:lvl2pPr marL="742950" indent="-285750">
                        <a:buClr>
                          <a:schemeClr val="tx1"/>
                        </a:buClr>
                        <a:buFont typeface="Arial" panose="020B0604020202020204" pitchFamily="34" charset="0"/>
                        <a:defRPr sz="1400">
                          <a:solidFill>
                            <a:schemeClr val="tx1"/>
                          </a:solidFill>
                          <a:latin typeface="Arial" panose="020B0604020202020204" pitchFamily="34" charset="0"/>
                          <a:ea typeface="ＭＳ Ｐゴシック" panose="020B0600070205080204" pitchFamily="34" charset="-128"/>
                        </a:defRPr>
                      </a:lvl2pPr>
                      <a:lvl3pPr marL="1143000" indent="-228600">
                        <a:buClr>
                          <a:schemeClr val="tx1"/>
                        </a:buClr>
                        <a:defRPr sz="1400">
                          <a:solidFill>
                            <a:schemeClr val="tx1"/>
                          </a:solidFill>
                          <a:latin typeface="Arial" panose="020B0604020202020204" pitchFamily="34" charset="0"/>
                          <a:ea typeface="ＭＳ Ｐゴシック" panose="020B0600070205080204" pitchFamily="34" charset="-128"/>
                        </a:defRPr>
                      </a:lvl3pPr>
                      <a:lvl4pPr marL="1600200" indent="-228600">
                        <a:buClr>
                          <a:schemeClr val="tx1"/>
                        </a:buClr>
                        <a:buFont typeface="Lucida Grande" charset="0"/>
                        <a:defRPr sz="1300">
                          <a:solidFill>
                            <a:schemeClr val="tx1"/>
                          </a:solidFill>
                          <a:latin typeface="Arial" panose="020B0604020202020204" pitchFamily="34" charset="0"/>
                          <a:ea typeface="ＭＳ Ｐゴシック" panose="020B0600070205080204" pitchFamily="34" charset="-128"/>
                        </a:defRPr>
                      </a:lvl4pPr>
                      <a:lvl5pPr marL="2057400" indent="-228600">
                        <a:spcBef>
                          <a:spcPts val="100"/>
                        </a:spcBef>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100"/>
                        </a:spcBef>
                        <a:spcAft>
                          <a:spcPct val="0"/>
                        </a:spcAft>
                        <a:buClr>
                          <a:schemeClr val="tx1"/>
                        </a:buClr>
                        <a:buFont typeface="Arial" panose="020B0604020202020204" pitchFamily="34" charset="0"/>
                        <a:defRPr sz="13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Are you looking for a fully-featured, comprehensive solution to your data challenges that incorporates a full breadth of </a:t>
                      </a:r>
                      <a:r>
                        <a:rPr kumimoji="0" lang="en-US" altLang="en-US" sz="1200" b="1"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data preparation, statistical analysis, data mining and more</a:t>
                      </a: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 in a </a:t>
                      </a:r>
                      <a:r>
                        <a:rPr kumimoji="0" lang="en-US" altLang="en-US" sz="1200" b="1"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visual interface </a:t>
                      </a: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that was created to address the needs of </a:t>
                      </a:r>
                      <a:r>
                        <a:rPr kumimoji="0" lang="en-US" altLang="en-US" sz="1200" b="1"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multiple users </a:t>
                      </a:r>
                      <a:r>
                        <a:rPr kumimoji="0" lang="en-US" altLang="en-US" sz="1200" b="0" i="0" u="none" strike="noStrike" cap="none" normalizeH="0" baseline="0" smtClean="0">
                          <a:ln>
                            <a:noFill/>
                          </a:ln>
                          <a:solidFill>
                            <a:srgbClr val="000000"/>
                          </a:solidFill>
                          <a:effectLst/>
                          <a:latin typeface="Arial" panose="020B0604020202020204" pitchFamily="34" charset="0"/>
                          <a:ea typeface="ＭＳ Ｐゴシック" panose="020B0600070205080204" pitchFamily="34" charset="-128"/>
                        </a:rPr>
                        <a:t>and allow the business, the analyst and the developer to understand and work with each other in a collaborative environment.</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2"/>
                    </a:solidFill>
                  </a:tcPr>
                </a:tc>
                <a:tc hMerge="1">
                  <a:txBody>
                    <a:bodyPr/>
                    <a:lstStyle/>
                    <a:p>
                      <a:endParaRPr lang="en-CA"/>
                    </a:p>
                  </a:txBody>
                  <a:tcPr/>
                </a:tc>
              </a:tr>
            </a:tbl>
          </a:graphicData>
        </a:graphic>
      </p:graphicFrame>
      <p:sp>
        <p:nvSpPr>
          <p:cNvPr id="4" name="Rounded Rectangle 3"/>
          <p:cNvSpPr/>
          <p:nvPr/>
        </p:nvSpPr>
        <p:spPr>
          <a:xfrm>
            <a:off x="2438400" y="609600"/>
            <a:ext cx="4419600" cy="3048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Consider the following …</a:t>
            </a:r>
            <a:endParaRPr lang="en-US" sz="2000"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611188"/>
            <a:ext cx="8961438" cy="508000"/>
          </a:xfrm>
        </p:spPr>
        <p:txBody>
          <a:bodyPr/>
          <a:lstStyle/>
          <a:p>
            <a:r>
              <a:rPr lang="en-US" altLang="en-US" sz="2000" b="1" smtClean="0"/>
              <a:t>Statistical Analysis Supports Data Mining (and vice versa)</a:t>
            </a:r>
          </a:p>
        </p:txBody>
      </p:sp>
      <p:grpSp>
        <p:nvGrpSpPr>
          <p:cNvPr id="31747" name="Group 2"/>
          <p:cNvGrpSpPr>
            <a:grpSpLocks/>
          </p:cNvGrpSpPr>
          <p:nvPr/>
        </p:nvGrpSpPr>
        <p:grpSpPr bwMode="auto">
          <a:xfrm>
            <a:off x="1524000" y="966788"/>
            <a:ext cx="6637338" cy="5856287"/>
            <a:chOff x="1371600" y="1219202"/>
            <a:chExt cx="6637148" cy="5855187"/>
          </a:xfrm>
        </p:grpSpPr>
        <p:grpSp>
          <p:nvGrpSpPr>
            <p:cNvPr id="31748" name="Group 3"/>
            <p:cNvGrpSpPr>
              <a:grpSpLocks/>
            </p:cNvGrpSpPr>
            <p:nvPr/>
          </p:nvGrpSpPr>
          <p:grpSpPr bwMode="auto">
            <a:xfrm rot="5400000">
              <a:off x="1413376" y="1177426"/>
              <a:ext cx="5855187" cy="5938740"/>
              <a:chOff x="2004529" y="1228913"/>
              <a:chExt cx="5186311" cy="4975486"/>
            </a:xfrm>
          </p:grpSpPr>
          <p:sp>
            <p:nvSpPr>
              <p:cNvPr id="5" name="Freeform 4"/>
              <p:cNvSpPr/>
              <p:nvPr/>
            </p:nvSpPr>
            <p:spPr>
              <a:xfrm>
                <a:off x="2489559" y="1502947"/>
                <a:ext cx="4427134" cy="4427477"/>
              </a:xfrm>
              <a:custGeom>
                <a:avLst/>
                <a:gdLst>
                  <a:gd name="connsiteX0" fmla="*/ 2213670 w 4427340"/>
                  <a:gd name="connsiteY0" fmla="*/ 0 h 4427340"/>
                  <a:gd name="connsiteX1" fmla="*/ 4427340 w 4427340"/>
                  <a:gd name="connsiteY1" fmla="*/ 2213670 h 4427340"/>
                  <a:gd name="connsiteX2" fmla="*/ 2213670 w 4427340"/>
                  <a:gd name="connsiteY2" fmla="*/ 4427340 h 4427340"/>
                  <a:gd name="connsiteX3" fmla="*/ 2213670 w 4427340"/>
                  <a:gd name="connsiteY3" fmla="*/ 2213670 h 4427340"/>
                  <a:gd name="connsiteX4" fmla="*/ 2213670 w 4427340"/>
                  <a:gd name="connsiteY4" fmla="*/ 0 h 442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7340" h="4427340">
                    <a:moveTo>
                      <a:pt x="2213670" y="0"/>
                    </a:moveTo>
                    <a:cubicBezTo>
                      <a:pt x="3436246" y="0"/>
                      <a:pt x="4427340" y="991094"/>
                      <a:pt x="4427340" y="2213670"/>
                    </a:cubicBezTo>
                    <a:cubicBezTo>
                      <a:pt x="4427340" y="3436246"/>
                      <a:pt x="3436246" y="4427340"/>
                      <a:pt x="2213670" y="4427340"/>
                    </a:cubicBezTo>
                    <a:lnTo>
                      <a:pt x="2213670" y="2213670"/>
                    </a:lnTo>
                    <a:lnTo>
                      <a:pt x="2213670" y="0"/>
                    </a:lnTo>
                    <a:close/>
                  </a:path>
                </a:pathLst>
              </a:cu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480185" tIns="1220501" rIns="487883" bIns="1220502" spcCol="1270" anchor="ctr"/>
              <a:lstStyle/>
              <a:p>
                <a:pPr algn="ctr" defTabSz="2133600">
                  <a:lnSpc>
                    <a:spcPct val="90000"/>
                  </a:lnSpc>
                  <a:spcAft>
                    <a:spcPct val="35000"/>
                  </a:spcAft>
                  <a:defRPr/>
                </a:pPr>
                <a:endParaRPr lang="en-US" sz="4800"/>
              </a:p>
            </p:txBody>
          </p:sp>
          <p:sp>
            <p:nvSpPr>
              <p:cNvPr id="6" name="Freeform 5"/>
              <p:cNvSpPr/>
              <p:nvPr/>
            </p:nvSpPr>
            <p:spPr>
              <a:xfrm>
                <a:off x="2278676" y="1502947"/>
                <a:ext cx="4427134" cy="4427477"/>
              </a:xfrm>
              <a:custGeom>
                <a:avLst/>
                <a:gdLst>
                  <a:gd name="connsiteX0" fmla="*/ 2213670 w 4427340"/>
                  <a:gd name="connsiteY0" fmla="*/ 4427340 h 4427340"/>
                  <a:gd name="connsiteX1" fmla="*/ 0 w 4427340"/>
                  <a:gd name="connsiteY1" fmla="*/ 2213670 h 4427340"/>
                  <a:gd name="connsiteX2" fmla="*/ 2213670 w 4427340"/>
                  <a:gd name="connsiteY2" fmla="*/ 0 h 4427340"/>
                  <a:gd name="connsiteX3" fmla="*/ 2213670 w 4427340"/>
                  <a:gd name="connsiteY3" fmla="*/ 2213670 h 4427340"/>
                  <a:gd name="connsiteX4" fmla="*/ 2213670 w 4427340"/>
                  <a:gd name="connsiteY4" fmla="*/ 4427340 h 442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7340" h="4427340">
                    <a:moveTo>
                      <a:pt x="2213670" y="4427340"/>
                    </a:moveTo>
                    <a:cubicBezTo>
                      <a:pt x="991094" y="4427340"/>
                      <a:pt x="0" y="3436246"/>
                      <a:pt x="0" y="2213670"/>
                    </a:cubicBezTo>
                    <a:cubicBezTo>
                      <a:pt x="0" y="991094"/>
                      <a:pt x="991094" y="0"/>
                      <a:pt x="2213670" y="0"/>
                    </a:cubicBezTo>
                    <a:lnTo>
                      <a:pt x="2213670" y="2213670"/>
                    </a:lnTo>
                    <a:lnTo>
                      <a:pt x="2213670" y="4427340"/>
                    </a:lnTo>
                    <a:close/>
                  </a:path>
                </a:pathLst>
              </a:cu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87882" tIns="1220501" rIns="2480186" bIns="1220502" spcCol="1270" anchor="ctr"/>
              <a:lstStyle/>
              <a:p>
                <a:pPr algn="ctr" defTabSz="2133600">
                  <a:lnSpc>
                    <a:spcPct val="90000"/>
                  </a:lnSpc>
                  <a:spcAft>
                    <a:spcPct val="35000"/>
                  </a:spcAft>
                  <a:defRPr/>
                </a:pPr>
                <a:endParaRPr lang="en-US" sz="4800" dirty="0"/>
              </a:p>
            </p:txBody>
          </p:sp>
          <p:sp>
            <p:nvSpPr>
              <p:cNvPr id="8" name="Circular Arrow 7"/>
              <p:cNvSpPr/>
              <p:nvPr/>
            </p:nvSpPr>
            <p:spPr>
              <a:xfrm>
                <a:off x="2215411" y="1228973"/>
                <a:ext cx="4975428" cy="4975426"/>
              </a:xfrm>
              <a:prstGeom prst="circularArrow">
                <a:avLst>
                  <a:gd name="adj1" fmla="val 5085"/>
                  <a:gd name="adj2" fmla="val 327528"/>
                  <a:gd name="adj3" fmla="val 5072472"/>
                  <a:gd name="adj4" fmla="val 16200000"/>
                  <a:gd name="adj5" fmla="val 5932"/>
                </a:avLst>
              </a:prstGeom>
              <a:solidFill>
                <a:schemeClr val="bg2">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Circular Arrow 8"/>
              <p:cNvSpPr/>
              <p:nvPr/>
            </p:nvSpPr>
            <p:spPr>
              <a:xfrm>
                <a:off x="2004529" y="1228973"/>
                <a:ext cx="4975428" cy="4975426"/>
              </a:xfrm>
              <a:prstGeom prst="circularArrow">
                <a:avLst>
                  <a:gd name="adj1" fmla="val 5085"/>
                  <a:gd name="adj2" fmla="val 327528"/>
                  <a:gd name="adj3" fmla="val 15872472"/>
                  <a:gd name="adj4" fmla="val 5400000"/>
                  <a:gd name="adj5" fmla="val 5932"/>
                </a:avLst>
              </a:prstGeom>
              <a:solidFill>
                <a:schemeClr val="bg2">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pic>
          <p:nvPicPr>
            <p:cNvPr id="19" name="Picture 54" descr="Modeler"/>
            <p:cNvPicPr>
              <a:picLocks noChangeAspect="1" noChangeArrowheads="1"/>
            </p:cNvPicPr>
            <p:nvPr/>
          </p:nvPicPr>
          <p:blipFill>
            <a:blip r:embed="rId3" cstate="print">
              <a:extLst/>
            </a:blip>
            <a:srcRect/>
            <a:stretch>
              <a:fillRect/>
            </a:stretch>
          </p:blipFill>
          <p:spPr bwMode="auto">
            <a:xfrm>
              <a:off x="5980965" y="4366991"/>
              <a:ext cx="572235" cy="5711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62" descr="Statistics"/>
            <p:cNvPicPr>
              <a:picLocks noChangeAspect="1" noChangeArrowheads="1"/>
            </p:cNvPicPr>
            <p:nvPr/>
          </p:nvPicPr>
          <p:blipFill>
            <a:blip r:embed="rId4" cstate="print">
              <a:extLst/>
            </a:blip>
            <a:srcRect/>
            <a:stretch>
              <a:fillRect/>
            </a:stretch>
          </p:blipFill>
          <p:spPr bwMode="auto">
            <a:xfrm>
              <a:off x="2308897" y="2867562"/>
              <a:ext cx="571393" cy="5711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Content Placeholder 2"/>
            <p:cNvSpPr txBox="1">
              <a:spLocks/>
            </p:cNvSpPr>
            <p:nvPr/>
          </p:nvSpPr>
          <p:spPr bwMode="auto">
            <a:xfrm>
              <a:off x="2744749" y="2036610"/>
              <a:ext cx="5263999" cy="1884009"/>
            </a:xfrm>
            <a:prstGeom prst="rect">
              <a:avLst/>
            </a:prstGeom>
            <a:noFill/>
            <a:ln w="9525">
              <a:noFill/>
              <a:miter lim="800000"/>
              <a:headEnd/>
              <a:tailEnd/>
            </a:ln>
          </p:spPr>
          <p:txBody>
            <a:bodyPr>
              <a:normAutofit/>
            </a:bodyPr>
            <a:lstStyle/>
            <a:p>
              <a:pPr lvl="1">
                <a:spcBef>
                  <a:spcPct val="20000"/>
                </a:spcBef>
                <a:buClr>
                  <a:srgbClr val="F2BB1D"/>
                </a:buClr>
                <a:defRPr/>
              </a:pPr>
              <a:r>
                <a:rPr lang="en-US" sz="1600" kern="0" dirty="0">
                  <a:latin typeface="+mn-lt"/>
                </a:rPr>
                <a:t>Ad-hoc </a:t>
              </a:r>
              <a:r>
                <a:rPr lang="en-US" sz="1600" kern="0" dirty="0">
                  <a:latin typeface="+mn-lt"/>
                </a:rPr>
                <a:t>analysis</a:t>
              </a:r>
            </a:p>
            <a:p>
              <a:pPr lvl="1">
                <a:spcBef>
                  <a:spcPct val="20000"/>
                </a:spcBef>
                <a:buClr>
                  <a:srgbClr val="F2BB1D"/>
                </a:buClr>
                <a:defRPr/>
              </a:pPr>
              <a:r>
                <a:rPr lang="en-US" sz="1600" kern="0" dirty="0">
                  <a:latin typeface="+mn-lt"/>
                </a:rPr>
                <a:t>Hypothesis </a:t>
              </a:r>
              <a:r>
                <a:rPr lang="en-US" sz="1600" kern="0" dirty="0">
                  <a:latin typeface="+mn-lt"/>
                </a:rPr>
                <a:t>and model testing</a:t>
              </a:r>
            </a:p>
            <a:p>
              <a:pPr lvl="1">
                <a:spcBef>
                  <a:spcPct val="20000"/>
                </a:spcBef>
                <a:buClr>
                  <a:srgbClr val="F2BB1D"/>
                </a:buClr>
                <a:defRPr/>
              </a:pPr>
              <a:r>
                <a:rPr lang="en-US" sz="1600" kern="0" dirty="0">
                  <a:latin typeface="+mn-lt"/>
                </a:rPr>
                <a:t>Data </a:t>
              </a:r>
              <a:r>
                <a:rPr lang="en-US" sz="1600" kern="0" dirty="0">
                  <a:latin typeface="+mn-lt"/>
                </a:rPr>
                <a:t>preparation </a:t>
              </a:r>
            </a:p>
            <a:p>
              <a:pPr lvl="1">
                <a:spcBef>
                  <a:spcPct val="20000"/>
                </a:spcBef>
                <a:buClr>
                  <a:srgbClr val="F2BB1D"/>
                </a:buClr>
                <a:defRPr/>
              </a:pPr>
              <a:r>
                <a:rPr lang="en-US" sz="1600" kern="0" dirty="0">
                  <a:latin typeface="+mn-lt"/>
                </a:rPr>
                <a:t>Data understanding</a:t>
              </a:r>
            </a:p>
            <a:p>
              <a:pPr lvl="1">
                <a:spcBef>
                  <a:spcPct val="20000"/>
                </a:spcBef>
                <a:buClr>
                  <a:srgbClr val="F2BB1D"/>
                </a:buClr>
                <a:defRPr/>
              </a:pPr>
              <a:r>
                <a:rPr lang="en-US" sz="1600" kern="0" dirty="0">
                  <a:latin typeface="+mn-lt"/>
                </a:rPr>
                <a:t>D</a:t>
              </a:r>
              <a:r>
                <a:rPr lang="en-US" sz="1600" kern="0" dirty="0">
                  <a:latin typeface="+mn-lt"/>
                </a:rPr>
                <a:t>escriptive statistics</a:t>
              </a:r>
            </a:p>
            <a:p>
              <a:pPr lvl="1">
                <a:spcBef>
                  <a:spcPct val="20000"/>
                </a:spcBef>
                <a:buClr>
                  <a:srgbClr val="F2BB1D"/>
                </a:buClr>
                <a:defRPr/>
              </a:pPr>
              <a:r>
                <a:rPr lang="en-US" sz="1600" kern="0" dirty="0">
                  <a:latin typeface="+mn-lt"/>
                </a:rPr>
                <a:t>Statistical analysis</a:t>
              </a:r>
            </a:p>
          </p:txBody>
        </p:sp>
        <p:sp>
          <p:nvSpPr>
            <p:cNvPr id="11" name="Content Placeholder 2"/>
            <p:cNvSpPr txBox="1">
              <a:spLocks/>
            </p:cNvSpPr>
            <p:nvPr/>
          </p:nvSpPr>
          <p:spPr bwMode="auto">
            <a:xfrm>
              <a:off x="2744749" y="4341227"/>
              <a:ext cx="3808303" cy="1884009"/>
            </a:xfrm>
            <a:prstGeom prst="rect">
              <a:avLst/>
            </a:prstGeom>
            <a:noFill/>
            <a:ln w="9525">
              <a:noFill/>
              <a:miter lim="800000"/>
              <a:headEnd/>
              <a:tailEnd/>
            </a:ln>
          </p:spPr>
          <p:txBody>
            <a:bodyPr>
              <a:normAutofit/>
            </a:bodyPr>
            <a:lstStyle/>
            <a:p>
              <a:pPr lvl="1">
                <a:spcBef>
                  <a:spcPct val="20000"/>
                </a:spcBef>
                <a:buClr>
                  <a:srgbClr val="F2BB1D"/>
                </a:buClr>
                <a:defRPr/>
              </a:pPr>
              <a:r>
                <a:rPr lang="en-US" sz="1600" kern="0" dirty="0">
                  <a:solidFill>
                    <a:schemeClr val="bg1"/>
                  </a:solidFill>
                  <a:latin typeface="+mn-lt"/>
                </a:rPr>
                <a:t>Machine learning</a:t>
              </a:r>
              <a:endParaRPr lang="en-US" sz="1600" kern="0" dirty="0">
                <a:solidFill>
                  <a:schemeClr val="bg1"/>
                </a:solidFill>
                <a:latin typeface="+mn-lt"/>
              </a:endParaRPr>
            </a:p>
            <a:p>
              <a:pPr lvl="1">
                <a:spcBef>
                  <a:spcPct val="20000"/>
                </a:spcBef>
                <a:buClr>
                  <a:srgbClr val="F2BB1D"/>
                </a:buClr>
                <a:defRPr/>
              </a:pPr>
              <a:r>
                <a:rPr lang="en-US" sz="1600" kern="0" dirty="0">
                  <a:solidFill>
                    <a:schemeClr val="bg1"/>
                  </a:solidFill>
                  <a:latin typeface="+mn-lt"/>
                </a:rPr>
                <a:t>Scoring </a:t>
              </a:r>
              <a:endParaRPr lang="en-US" sz="1600" kern="0" dirty="0">
                <a:solidFill>
                  <a:schemeClr val="bg1"/>
                </a:solidFill>
                <a:latin typeface="+mn-lt"/>
              </a:endParaRPr>
            </a:p>
            <a:p>
              <a:pPr lvl="1">
                <a:spcBef>
                  <a:spcPct val="20000"/>
                </a:spcBef>
                <a:buClr>
                  <a:srgbClr val="F2BB1D"/>
                </a:buClr>
                <a:defRPr/>
              </a:pPr>
              <a:r>
                <a:rPr lang="en-US" sz="1600" kern="0" dirty="0">
                  <a:solidFill>
                    <a:schemeClr val="bg1"/>
                  </a:solidFill>
                  <a:latin typeface="+mn-lt"/>
                </a:rPr>
                <a:t>Data mining</a:t>
              </a:r>
            </a:p>
            <a:p>
              <a:pPr lvl="1">
                <a:spcBef>
                  <a:spcPct val="20000"/>
                </a:spcBef>
                <a:buClr>
                  <a:srgbClr val="F2BB1D"/>
                </a:buClr>
                <a:defRPr/>
              </a:pPr>
              <a:r>
                <a:rPr lang="en-US" sz="1600" kern="0" dirty="0">
                  <a:solidFill>
                    <a:schemeClr val="bg1"/>
                  </a:solidFill>
                  <a:latin typeface="+mn-lt"/>
                </a:rPr>
                <a:t>Deployment at scale</a:t>
              </a:r>
            </a:p>
            <a:p>
              <a:pPr lvl="1">
                <a:spcBef>
                  <a:spcPct val="20000"/>
                </a:spcBef>
                <a:buClr>
                  <a:srgbClr val="F2BB1D"/>
                </a:buClr>
                <a:defRPr/>
              </a:pPr>
              <a:r>
                <a:rPr lang="en-US" sz="1600" kern="0" dirty="0">
                  <a:solidFill>
                    <a:schemeClr val="bg1"/>
                  </a:solidFill>
                  <a:latin typeface="+mn-lt"/>
                </a:rPr>
                <a:t>Non-linear and iterative</a:t>
              </a:r>
            </a:p>
            <a:p>
              <a:pPr lvl="1">
                <a:spcBef>
                  <a:spcPct val="20000"/>
                </a:spcBef>
                <a:buClr>
                  <a:srgbClr val="F2BB1D"/>
                </a:buClr>
                <a:defRPr/>
              </a:pPr>
              <a:r>
                <a:rPr lang="en-US" sz="1600" kern="0" dirty="0">
                  <a:solidFill>
                    <a:schemeClr val="bg1"/>
                  </a:solidFill>
                  <a:latin typeface="+mn-lt"/>
                </a:rPr>
                <a:t>Automation and integration</a:t>
              </a: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usAnalytics_pres_wht">
  <a:themeElements>
    <a:clrScheme name="Custom 4">
      <a:dk1>
        <a:srgbClr val="000000"/>
      </a:dk1>
      <a:lt1>
        <a:srgbClr val="FFFFFF"/>
      </a:lt1>
      <a:dk2>
        <a:srgbClr val="000000"/>
      </a:dk2>
      <a:lt2>
        <a:srgbClr val="808080"/>
      </a:lt2>
      <a:accent1>
        <a:srgbClr val="2D7AB3"/>
      </a:accent1>
      <a:accent2>
        <a:srgbClr val="6BB93D"/>
      </a:accent2>
      <a:accent3>
        <a:srgbClr val="FFFFFF"/>
      </a:accent3>
      <a:accent4>
        <a:srgbClr val="000000"/>
      </a:accent4>
      <a:accent5>
        <a:srgbClr val="BEC4FD"/>
      </a:accent5>
      <a:accent6>
        <a:srgbClr val="008A8A"/>
      </a:accent6>
      <a:hlink>
        <a:srgbClr val="061AD6"/>
      </a:hlink>
      <a:folHlink>
        <a:srgbClr val="9900CC"/>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5070</TotalTime>
  <Words>2154</Words>
  <Application>Microsoft Office PowerPoint</Application>
  <PresentationFormat>On-screen Show (4:3)</PresentationFormat>
  <Paragraphs>234</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ＭＳ Ｐゴシック</vt:lpstr>
      <vt:lpstr>Wingdings</vt:lpstr>
      <vt:lpstr>Lucida Grande</vt:lpstr>
      <vt:lpstr>Calibri</vt:lpstr>
      <vt:lpstr>Comic Sans MS</vt:lpstr>
      <vt:lpstr>ヒラギノ角ゴ Pro W3</vt:lpstr>
      <vt:lpstr>Courier New</vt:lpstr>
      <vt:lpstr>Century Gothic</vt:lpstr>
      <vt:lpstr>BusAnalytics_pres_wht</vt:lpstr>
      <vt:lpstr>CST2208 – Statistical Topics for BISI Students Overview</vt:lpstr>
      <vt:lpstr>Course Purpose</vt:lpstr>
      <vt:lpstr>One Course – 4 Tools</vt:lpstr>
      <vt:lpstr>IBM SPSS Modeler</vt:lpstr>
      <vt:lpstr>IBM SPSS Statistics</vt:lpstr>
      <vt:lpstr>Common Questions? </vt:lpstr>
      <vt:lpstr>Statistical Analysis &amp; Data Mining: Feeding Predictive Analytics</vt:lpstr>
      <vt:lpstr>PowerPoint Presentation</vt:lpstr>
      <vt:lpstr>Statistical Analysis Supports Data Mining (and vice versa)</vt:lpstr>
      <vt:lpstr>PowerPoint Presentation</vt:lpstr>
      <vt:lpstr>Combining IBM Watson Analytics &amp; IBM SPSS</vt:lpstr>
      <vt:lpstr>A smooth path from analytical discovery (IBM Watson Analytics)   to enterprise-scale, embedded analytics</vt:lpstr>
      <vt:lpstr>IBM Bluemix Cloud Applications</vt:lpstr>
      <vt:lpstr>IBM Bluemix Cloud Applications</vt:lpstr>
    </vt:vector>
  </TitlesOfParts>
  <Company>SPSS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Modeler Worksop 2012</dc:title>
  <dc:creator>bradhill</dc:creator>
  <cp:lastModifiedBy>Jim Myronyk</cp:lastModifiedBy>
  <cp:revision>111</cp:revision>
  <cp:lastPrinted>2011-11-16T16:23:36Z</cp:lastPrinted>
  <dcterms:created xsi:type="dcterms:W3CDTF">2011-12-08T22:45:17Z</dcterms:created>
  <dcterms:modified xsi:type="dcterms:W3CDTF">2017-01-10T13:39:19Z</dcterms:modified>
</cp:coreProperties>
</file>