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364" r:id="rId2"/>
    <p:sldId id="479" r:id="rId3"/>
    <p:sldId id="518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519" r:id="rId18"/>
    <p:sldId id="522" r:id="rId19"/>
    <p:sldId id="521" r:id="rId20"/>
    <p:sldId id="520" r:id="rId21"/>
    <p:sldId id="526" r:id="rId22"/>
    <p:sldId id="525" r:id="rId23"/>
    <p:sldId id="524" r:id="rId24"/>
    <p:sldId id="529" r:id="rId25"/>
    <p:sldId id="528" r:id="rId26"/>
    <p:sldId id="527" r:id="rId27"/>
    <p:sldId id="523" r:id="rId28"/>
    <p:sldId id="493" r:id="rId29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CC33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CC"/>
    <a:srgbClr val="F85E08"/>
    <a:srgbClr val="FF3300"/>
    <a:srgbClr val="0000FF"/>
    <a:srgbClr val="CC3300"/>
    <a:srgbClr val="FFA827"/>
    <a:srgbClr val="BE6A0E"/>
    <a:srgbClr val="EE8512"/>
    <a:srgbClr val="006600"/>
    <a:srgbClr val="0000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2" autoAdjust="0"/>
    <p:restoredTop sz="94568" autoAdjust="0"/>
  </p:normalViewPr>
  <p:slideViewPr>
    <p:cSldViewPr>
      <p:cViewPr>
        <p:scale>
          <a:sx n="90" d="100"/>
          <a:sy n="90" d="100"/>
        </p:scale>
        <p:origin x="-128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448" y="-84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CBA1AEF1-6DF7-4CBF-92FD-02ED9E31E4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80919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5025" cy="34829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24" tIns="46913" rIns="93824" bIns="46913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chemeClr val="tx1"/>
                </a:solidFill>
                <a:effectLst/>
                <a:latin typeface="Times New Roman" pitchFamily="18" charset="0"/>
              </a:defRPr>
            </a:lvl1pPr>
          </a:lstStyle>
          <a:p>
            <a:fld id="{E9959E96-1061-4E2E-B998-2EDD65CD965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55061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A580E-6993-4F7D-B1E0-6A4B3A425227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3949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>
                <a:solidFill>
                  <a:srgbClr val="F85E0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rgbClr val="F85E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1540"/>
            <a:ext cx="8229600" cy="4876800"/>
          </a:xfrm>
        </p:spPr>
        <p:txBody>
          <a:bodyPr/>
          <a:lstStyle>
            <a:lvl1pPr marL="288925" indent="-288925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69913" indent="-295275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60425" indent="-31273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141413" indent="-31908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12863" indent="-261938">
              <a:buClr>
                <a:srgbClr val="F85E08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91400" y="6528816"/>
            <a:ext cx="1295400" cy="329184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F85E08"/>
                </a:solidFill>
              </a:defRPr>
            </a:lvl1pPr>
          </a:lstStyle>
          <a:p>
            <a:r>
              <a:rPr lang="en-US" dirty="0" smtClean="0"/>
              <a:t>Slide 1- </a:t>
            </a:r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6477000"/>
            <a:ext cx="8224319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Wednesday, October 30, 2013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 smtClean="0"/>
              <a:t>Copyrighted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760"/>
            <a:ext cx="8229600" cy="1158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524000" y="6528816"/>
            <a:ext cx="58674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800" b="1" i="1" kern="120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CST2100 – Strategic Use</a:t>
            </a:r>
            <a:r>
              <a:rPr lang="en-US" sz="1200" baseline="0" dirty="0" smtClean="0"/>
              <a:t> of Business Intelligence</a:t>
            </a:r>
            <a:endParaRPr lang="en-US" sz="1200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7391400" y="6528816"/>
            <a:ext cx="1295400" cy="32918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Slide 1- </a:t>
            </a:r>
            <a:fld id="{0CFEC368-1D7A-4F81-ABF6-AE0E36BAF64C}" type="slidenum">
              <a:rPr lang="en-US" sz="1200" smtClean="0"/>
              <a:pPr/>
              <a:t>‹#›</a:t>
            </a:fld>
            <a:endParaRPr lang="en-US" sz="12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2481" y="1524000"/>
            <a:ext cx="82243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6477000"/>
            <a:ext cx="8224319" cy="0"/>
          </a:xfrm>
          <a:prstGeom prst="line">
            <a:avLst/>
          </a:prstGeom>
          <a:ln>
            <a:solidFill>
              <a:srgbClr val="F85E0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 spc="-100" baseline="0">
          <a:solidFill>
            <a:srgbClr val="F85E08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88925" indent="-288925" algn="l" defTabSz="914400" rtl="0" eaLnBrk="1" latinLnBrk="0" hangingPunct="1">
        <a:spcBef>
          <a:spcPct val="20000"/>
        </a:spcBef>
        <a:buClr>
          <a:srgbClr val="F85E08"/>
        </a:buClr>
        <a:buSzPct val="85000"/>
        <a:buFont typeface="Wingdings" panose="05000000000000000000" pitchFamily="2" charset="2"/>
        <a:buChar char="§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69913" indent="-295275" algn="l" defTabSz="914400" rtl="0" eaLnBrk="1" latinLnBrk="0" hangingPunct="1">
        <a:spcBef>
          <a:spcPct val="20000"/>
        </a:spcBef>
        <a:buClr>
          <a:srgbClr val="F85E08"/>
        </a:buClr>
        <a:buSzPct val="85000"/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96925" indent="-249238" algn="l" defTabSz="914400" rtl="0" eaLnBrk="1" latinLnBrk="0" hangingPunct="1">
        <a:spcBef>
          <a:spcPct val="20000"/>
        </a:spcBef>
        <a:buClr>
          <a:srgbClr val="F85E08"/>
        </a:buClr>
        <a:buSzPct val="90000"/>
        <a:buFont typeface="Wingdings" panose="05000000000000000000" pitchFamily="2" charset="2"/>
        <a:buChar char="§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85850" indent="-263525" algn="l" defTabSz="914400" rtl="0" eaLnBrk="1" latinLnBrk="0" hangingPunct="1">
        <a:spcBef>
          <a:spcPct val="20000"/>
        </a:spcBef>
        <a:buClr>
          <a:srgbClr val="F85E08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12863" indent="-261938" algn="l" defTabSz="914400" rtl="0" eaLnBrk="1" latinLnBrk="0" hangingPunct="1">
        <a:spcBef>
          <a:spcPct val="20000"/>
        </a:spcBef>
        <a:buClr>
          <a:srgbClr val="F85E08"/>
        </a:buClr>
        <a:buSzPct val="100000"/>
        <a:buFont typeface="Wingdings" panose="05000000000000000000" pitchFamily="2" charset="2"/>
        <a:buChar char="§"/>
        <a:defRPr sz="2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57600"/>
            <a:ext cx="7315200" cy="2743200"/>
          </a:xfrm>
          <a:noFill/>
          <a:ln/>
        </p:spPr>
        <p:txBody>
          <a:bodyPr>
            <a:normAutofit lnSpcReduction="10000"/>
          </a:bodyPr>
          <a:lstStyle/>
          <a:p>
            <a:endParaRPr lang="en-US" sz="4000" b="1" dirty="0" smtClean="0">
              <a:solidFill>
                <a:srgbClr val="F85E08"/>
              </a:solidFill>
            </a:endParaRPr>
          </a:p>
          <a:p>
            <a:r>
              <a:rPr lang="en-US" sz="4300" b="1" dirty="0" smtClean="0">
                <a:solidFill>
                  <a:srgbClr val="F85E0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Tableau:</a:t>
            </a:r>
          </a:p>
          <a:p>
            <a:r>
              <a:rPr lang="en-US" sz="4000" b="1" dirty="0" smtClean="0"/>
              <a:t>Data Cleaning Excel Spreadsheets and Datasets</a:t>
            </a:r>
            <a:endParaRPr lang="en-US" sz="4000" b="1" dirty="0">
              <a:solidFill>
                <a:srgbClr val="F85E08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342900" y="304800"/>
            <a:ext cx="8458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US" sz="5400" b="1" dirty="0" smtClean="0">
                <a:solidFill>
                  <a:srgbClr val="F85E08"/>
                </a:solidFill>
              </a:rPr>
              <a:t/>
            </a:r>
            <a:br>
              <a:rPr lang="en-US" sz="5400" b="1" dirty="0" smtClean="0">
                <a:solidFill>
                  <a:srgbClr val="F85E08"/>
                </a:solidFill>
              </a:rPr>
            </a:br>
            <a:r>
              <a:rPr lang="en-US" sz="5400" b="1" dirty="0">
                <a:solidFill>
                  <a:srgbClr val="F85E08"/>
                </a:solidFill>
              </a:rPr>
              <a:t/>
            </a:r>
            <a:br>
              <a:rPr lang="en-US" sz="5400" b="1" dirty="0">
                <a:solidFill>
                  <a:srgbClr val="F85E08"/>
                </a:solidFill>
              </a:rPr>
            </a:br>
            <a:r>
              <a:rPr lang="en-US" sz="5400" b="1" dirty="0" smtClean="0">
                <a:solidFill>
                  <a:srgbClr val="F85E08"/>
                </a:solidFill>
              </a:rPr>
              <a:t/>
            </a:r>
            <a:br>
              <a:rPr lang="en-US" sz="5400" b="1" dirty="0" smtClean="0">
                <a:solidFill>
                  <a:srgbClr val="F85E08"/>
                </a:solidFill>
              </a:rPr>
            </a:br>
            <a:r>
              <a:rPr lang="en-US" sz="5400" b="1" dirty="0" smtClean="0">
                <a:solidFill>
                  <a:srgbClr val="F85E08"/>
                </a:solidFill>
              </a:rPr>
              <a:t>Business Intelligence: </a:t>
            </a:r>
            <a:br>
              <a:rPr lang="en-US" sz="5400" b="1" dirty="0" smtClean="0">
                <a:solidFill>
                  <a:srgbClr val="F85E08"/>
                </a:solidFill>
              </a:rPr>
            </a:br>
            <a:r>
              <a:rPr lang="en-US" sz="4400" b="1" dirty="0" smtClean="0">
                <a:solidFill>
                  <a:srgbClr val="F85E08"/>
                </a:solidFill>
              </a:rPr>
              <a:t>A Visual Application of Data</a:t>
            </a:r>
            <a:endParaRPr lang="en-US" sz="4400" dirty="0">
              <a:solidFill>
                <a:srgbClr val="F85E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 – General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Fill blank cells</a:t>
            </a:r>
          </a:p>
          <a:p>
            <a:pPr lvl="1"/>
            <a:r>
              <a:rPr lang="en-CA" dirty="0" smtClean="0"/>
              <a:t>All cells must be filled</a:t>
            </a:r>
          </a:p>
          <a:p>
            <a:pPr lvl="2"/>
            <a:r>
              <a:rPr lang="en-CA" dirty="0" smtClean="0"/>
              <a:t>information </a:t>
            </a:r>
            <a:r>
              <a:rPr lang="en-CA" dirty="0"/>
              <a:t>is repeated for each row of data, not just the first </a:t>
            </a:r>
            <a:r>
              <a:rPr lang="en-CA" dirty="0" smtClean="0"/>
              <a:t>occurrence</a:t>
            </a:r>
          </a:p>
          <a:p>
            <a:pPr lvl="2"/>
            <a:r>
              <a:rPr lang="en-CA" dirty="0" smtClean="0"/>
              <a:t>each </a:t>
            </a:r>
            <a:r>
              <a:rPr lang="en-CA" dirty="0"/>
              <a:t>record (or row) </a:t>
            </a:r>
            <a:r>
              <a:rPr lang="en-CA" dirty="0" smtClean="0"/>
              <a:t>must have data </a:t>
            </a:r>
            <a:r>
              <a:rPr lang="en-CA" dirty="0"/>
              <a:t>across all the </a:t>
            </a:r>
            <a:r>
              <a:rPr lang="en-CA" dirty="0" smtClean="0"/>
              <a:t>columns</a:t>
            </a:r>
          </a:p>
          <a:p>
            <a:pPr lvl="2"/>
            <a:r>
              <a:rPr lang="en-CA" dirty="0" smtClean="0"/>
              <a:t>If cells are merged, must split or “unmerge” into individual cells 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641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 – General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11499" t="37633" r="36133" b="28307"/>
          <a:stretch/>
        </p:blipFill>
        <p:spPr>
          <a:xfrm>
            <a:off x="76200" y="1828800"/>
            <a:ext cx="8534400" cy="426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816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 – General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Clean up </a:t>
            </a:r>
            <a:r>
              <a:rPr lang="en-CA" dirty="0" smtClean="0"/>
              <a:t>aggregated, calculated or descriptive </a:t>
            </a:r>
            <a:r>
              <a:rPr lang="en-CA" dirty="0"/>
              <a:t>data</a:t>
            </a:r>
          </a:p>
          <a:p>
            <a:pPr lvl="1"/>
            <a:r>
              <a:rPr lang="en-CA" dirty="0" smtClean="0"/>
              <a:t>Aggregations (averages, percentages, etc.) and calculations (summations, totals, etc.) are easily calculated by Tableau</a:t>
            </a:r>
          </a:p>
          <a:p>
            <a:pPr lvl="1"/>
            <a:r>
              <a:rPr lang="en-CA" dirty="0" smtClean="0"/>
              <a:t>Labels, comments, titles, etc. must be removed – again, Tableau allows for the creation of such descriptive data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51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 – General Rules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11562" t="11231" r="36787" b="59082"/>
          <a:stretch/>
        </p:blipFill>
        <p:spPr>
          <a:xfrm>
            <a:off x="152400" y="2057400"/>
            <a:ext cx="8844232" cy="39079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781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 – General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Delete blank rows and duplicate headers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11458" t="50166" r="36459" b="11894"/>
          <a:stretch/>
        </p:blipFill>
        <p:spPr>
          <a:xfrm>
            <a:off x="838200" y="2743200"/>
            <a:ext cx="6553200" cy="36697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7306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 – General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Every column must have a title, or header (the more descriptive, the better)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12040" t="28012" r="37019" b="46687"/>
          <a:stretch/>
        </p:blipFill>
        <p:spPr>
          <a:xfrm>
            <a:off x="1066800" y="3299839"/>
            <a:ext cx="7620000" cy="29094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6511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 – General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 smtClean="0"/>
              <a:t>Following the aforementioned steps will assist in transforming formatted data into raw data</a:t>
            </a:r>
          </a:p>
          <a:p>
            <a:r>
              <a:rPr lang="en-CA" dirty="0" smtClean="0"/>
              <a:t>However, areas in the formatted data may have been missed or over-looked</a:t>
            </a:r>
          </a:p>
          <a:p>
            <a:pPr lvl="1"/>
            <a:r>
              <a:rPr lang="en-CA" dirty="0" smtClean="0"/>
              <a:t>Or not formatted for optimal Tableau efficiency/functionality</a:t>
            </a:r>
          </a:p>
          <a:p>
            <a:r>
              <a:rPr lang="en-CA" dirty="0" smtClean="0"/>
              <a:t>Tableau provides an Excel plug-in to help re-shape your data</a:t>
            </a:r>
          </a:p>
          <a:p>
            <a:pPr lvl="1"/>
            <a:r>
              <a:rPr lang="en-CA" b="1" dirty="0" smtClean="0">
                <a:solidFill>
                  <a:srgbClr val="FF0000"/>
                </a:solidFill>
              </a:rPr>
              <a:t>NOTE</a:t>
            </a:r>
            <a:r>
              <a:rPr lang="en-CA" dirty="0" smtClean="0"/>
              <a:t>: you still must undertake the data cleaning steps mentioned in the earlier slides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847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 – </a:t>
            </a:r>
            <a:r>
              <a:rPr lang="en-CA" dirty="0" smtClean="0"/>
              <a:t>Excel Plug-In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The following installation steps are taken from the Tableau Excel plug-in site:</a:t>
            </a:r>
          </a:p>
          <a:p>
            <a:pPr marL="742950" indent="-742950">
              <a:buFont typeface="+mj-lt"/>
              <a:buAutoNum type="arabicPeriod"/>
            </a:pPr>
            <a:r>
              <a:rPr lang="en-CA" dirty="0" smtClean="0"/>
              <a:t>Access the Excel plug-in link and download </a:t>
            </a:r>
            <a:r>
              <a:rPr lang="en-CA" dirty="0"/>
              <a:t>the Excel add-in that is attached to </a:t>
            </a:r>
            <a:r>
              <a:rPr lang="en-CA" dirty="0" smtClean="0"/>
              <a:t>the article</a:t>
            </a:r>
          </a:p>
          <a:p>
            <a:pPr lvl="2"/>
            <a:r>
              <a:rPr lang="en-CA" dirty="0" smtClean="0"/>
              <a:t>file </a:t>
            </a:r>
            <a:r>
              <a:rPr lang="en-CA" dirty="0" smtClean="0"/>
              <a:t>name: </a:t>
            </a:r>
            <a:r>
              <a:rPr lang="en-CA" dirty="0" smtClean="0"/>
              <a:t>tableau_data_tool.zip</a:t>
            </a:r>
          </a:p>
          <a:p>
            <a:pPr lvl="2"/>
            <a:r>
              <a:rPr lang="en-CA" dirty="0" smtClean="0"/>
              <a:t>Copy and paste link:</a:t>
            </a:r>
          </a:p>
          <a:p>
            <a:pPr>
              <a:buNone/>
            </a:pPr>
            <a:r>
              <a:rPr lang="en-CA" dirty="0" smtClean="0">
                <a:solidFill>
                  <a:srgbClr val="FF0000"/>
                </a:solidFill>
              </a:rPr>
              <a:t>http://kb.tableausoftware.com/articles/knowledgebase/addin-reshaping-data-excel</a:t>
            </a:r>
            <a:endParaRPr lang="en-CA" dirty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CA" dirty="0" smtClean="0"/>
              <a:t>Go </a:t>
            </a:r>
            <a:r>
              <a:rPr lang="en-CA" dirty="0"/>
              <a:t>to the location you downloaded the Tableau add-in, open the </a:t>
            </a:r>
            <a:r>
              <a:rPr lang="en-CA" b="1" dirty="0"/>
              <a:t>tableau_data_tool.zip</a:t>
            </a:r>
            <a:r>
              <a:rPr lang="en-CA" dirty="0"/>
              <a:t> </a:t>
            </a:r>
            <a:r>
              <a:rPr lang="en-CA" dirty="0" smtClean="0"/>
              <a:t>file</a:t>
            </a:r>
          </a:p>
          <a:p>
            <a:pPr lvl="1"/>
            <a:r>
              <a:rPr lang="en-CA" dirty="0" smtClean="0"/>
              <a:t>double-click </a:t>
            </a:r>
            <a:r>
              <a:rPr lang="en-CA" dirty="0"/>
              <a:t>the file to install the </a:t>
            </a:r>
            <a:r>
              <a:rPr lang="en-CA" dirty="0" smtClean="0"/>
              <a:t>add-in</a:t>
            </a:r>
          </a:p>
          <a:p>
            <a:pPr lvl="2"/>
            <a:r>
              <a:rPr lang="en-CA" dirty="0" smtClean="0"/>
              <a:t>file name: Setup-Tableau-Add-In-7.0.exe</a:t>
            </a:r>
          </a:p>
          <a:p>
            <a:pPr lvl="1"/>
            <a:r>
              <a:rPr lang="en-CA" dirty="0" smtClean="0"/>
              <a:t>Follow the Wizard instructions and click on “Finish”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430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 – </a:t>
            </a:r>
            <a:r>
              <a:rPr lang="en-CA" dirty="0" smtClean="0"/>
              <a:t>Excel Plug-In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CA" dirty="0" smtClean="0"/>
              <a:t>Open Excel</a:t>
            </a:r>
          </a:p>
          <a:p>
            <a:pPr marL="742950" indent="-742950">
              <a:buFont typeface="+mj-lt"/>
              <a:buAutoNum type="arabicPeriod" startAt="3"/>
            </a:pPr>
            <a:r>
              <a:rPr lang="en-CA" dirty="0" smtClean="0"/>
              <a:t>Click </a:t>
            </a:r>
            <a:r>
              <a:rPr lang="en-CA" dirty="0"/>
              <a:t>the </a:t>
            </a:r>
            <a:r>
              <a:rPr lang="en-CA" b="1" dirty="0"/>
              <a:t>File</a:t>
            </a:r>
            <a:r>
              <a:rPr lang="en-CA" dirty="0"/>
              <a:t> tab, click </a:t>
            </a:r>
            <a:r>
              <a:rPr lang="en-CA" b="1" dirty="0"/>
              <a:t>Options</a:t>
            </a:r>
            <a:r>
              <a:rPr lang="en-CA" dirty="0"/>
              <a:t>, and then click </a:t>
            </a:r>
            <a:r>
              <a:rPr lang="en-CA" b="1" dirty="0"/>
              <a:t>Add-Ins</a:t>
            </a:r>
            <a:r>
              <a:rPr lang="en-CA" dirty="0"/>
              <a:t>.</a:t>
            </a:r>
          </a:p>
          <a:p>
            <a:pPr marL="742950" indent="-742950">
              <a:buFont typeface="+mj-lt"/>
              <a:buAutoNum type="arabicPeriod" startAt="3"/>
            </a:pPr>
            <a:r>
              <a:rPr lang="en-CA" dirty="0" smtClean="0"/>
              <a:t>From </a:t>
            </a:r>
            <a:r>
              <a:rPr lang="en-CA" dirty="0"/>
              <a:t>the </a:t>
            </a:r>
            <a:r>
              <a:rPr lang="en-CA" b="1" dirty="0"/>
              <a:t>Manage</a:t>
            </a:r>
            <a:r>
              <a:rPr lang="en-CA" dirty="0"/>
              <a:t> box, select </a:t>
            </a:r>
            <a:r>
              <a:rPr lang="en-CA" b="1" dirty="0"/>
              <a:t>Excel </a:t>
            </a:r>
            <a:r>
              <a:rPr lang="en-CA" b="1" dirty="0" smtClean="0"/>
              <a:t>Add-ins</a:t>
            </a:r>
          </a:p>
          <a:p>
            <a:pPr lvl="1"/>
            <a:r>
              <a:rPr lang="en-CA" dirty="0" smtClean="0"/>
              <a:t>Then </a:t>
            </a:r>
            <a:r>
              <a:rPr lang="en-CA" dirty="0"/>
              <a:t>click </a:t>
            </a:r>
            <a:r>
              <a:rPr lang="en-CA" b="1" dirty="0"/>
              <a:t>Go</a:t>
            </a:r>
            <a:r>
              <a:rPr lang="en-CA" dirty="0"/>
              <a:t>.</a:t>
            </a:r>
          </a:p>
          <a:p>
            <a:pPr marL="742950" indent="-742950">
              <a:buFont typeface="+mj-lt"/>
              <a:buAutoNum type="arabicPeriod" startAt="3"/>
            </a:pPr>
            <a:r>
              <a:rPr lang="en-CA" dirty="0" smtClean="0"/>
              <a:t>In </a:t>
            </a:r>
            <a:r>
              <a:rPr lang="en-CA" dirty="0"/>
              <a:t>the </a:t>
            </a:r>
            <a:r>
              <a:rPr lang="en-CA" b="1" dirty="0"/>
              <a:t>Add-Ins </a:t>
            </a:r>
            <a:r>
              <a:rPr lang="en-CA" dirty="0"/>
              <a:t>dialog box, verify the check box next to the Tableau add-in is </a:t>
            </a:r>
            <a:r>
              <a:rPr lang="en-CA" dirty="0" smtClean="0"/>
              <a:t>selected</a:t>
            </a:r>
          </a:p>
          <a:p>
            <a:pPr lvl="1"/>
            <a:r>
              <a:rPr lang="en-CA" dirty="0" smtClean="0"/>
              <a:t>Click </a:t>
            </a:r>
            <a:r>
              <a:rPr lang="en-CA" b="1" dirty="0"/>
              <a:t>OK</a:t>
            </a:r>
            <a:r>
              <a:rPr lang="en-CA" dirty="0"/>
              <a:t>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0151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 – </a:t>
            </a:r>
            <a:r>
              <a:rPr lang="en-CA" dirty="0" smtClean="0"/>
              <a:t>Excel Plug-In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The Excel menu bar will now have a Tableau tab: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Click on the Tableau tab to view the Tableau menu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t="2005" b="85345"/>
          <a:stretch/>
        </p:blipFill>
        <p:spPr>
          <a:xfrm>
            <a:off x="685800" y="2986660"/>
            <a:ext cx="7772400" cy="762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191000" y="2986660"/>
            <a:ext cx="3810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t="2176" b="85174"/>
          <a:stretch/>
        </p:blipFill>
        <p:spPr>
          <a:xfrm>
            <a:off x="685800" y="5447156"/>
            <a:ext cx="7772400" cy="762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7448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Data Cleaning</a:t>
            </a:r>
            <a:br>
              <a:rPr lang="en-CA" dirty="0" smtClean="0"/>
            </a:br>
            <a:r>
              <a:rPr lang="en-CA" dirty="0" smtClean="0"/>
              <a:t>Formatted-to-Raw 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Extracted data may be in a formatted state, containing:</a:t>
            </a:r>
          </a:p>
          <a:p>
            <a:pPr lvl="1"/>
            <a:r>
              <a:rPr lang="en-CA" dirty="0" smtClean="0"/>
              <a:t>Headings</a:t>
            </a:r>
          </a:p>
          <a:p>
            <a:pPr lvl="1"/>
            <a:r>
              <a:rPr lang="en-CA" dirty="0" smtClean="0"/>
              <a:t>Groupings</a:t>
            </a:r>
          </a:p>
          <a:p>
            <a:pPr lvl="1"/>
            <a:r>
              <a:rPr lang="en-CA" dirty="0" smtClean="0"/>
              <a:t>Calculations</a:t>
            </a:r>
          </a:p>
          <a:p>
            <a:pPr lvl="1"/>
            <a:r>
              <a:rPr lang="en-CA" dirty="0" smtClean="0"/>
              <a:t>Empty rows or cells</a:t>
            </a:r>
          </a:p>
          <a:p>
            <a:r>
              <a:rPr lang="en-CA" dirty="0" smtClean="0"/>
              <a:t>To visualize spreadsheet data properly, Tableau requires formatted data to be transformed into raw data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175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 – </a:t>
            </a:r>
            <a:r>
              <a:rPr lang="en-CA" dirty="0" smtClean="0"/>
              <a:t>Formatted Data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b="30957"/>
          <a:stretch/>
        </p:blipFill>
        <p:spPr>
          <a:xfrm>
            <a:off x="427146" y="1752600"/>
            <a:ext cx="8259654" cy="4419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861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Data Cleaning – </a:t>
            </a:r>
            <a:r>
              <a:rPr lang="en-CA" sz="3600" dirty="0" smtClean="0"/>
              <a:t>Reshaping Data Tool</a:t>
            </a:r>
            <a:endParaRPr lang="en-CA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b="30957"/>
          <a:stretch/>
        </p:blipFill>
        <p:spPr>
          <a:xfrm>
            <a:off x="427146" y="1752600"/>
            <a:ext cx="8259654" cy="4419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2057400"/>
            <a:ext cx="2495550" cy="2463349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7543800" y="2895600"/>
            <a:ext cx="4572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1524000" y="4648200"/>
            <a:ext cx="457200" cy="152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/>
          <p:cNvSpPr/>
          <p:nvPr/>
        </p:nvSpPr>
        <p:spPr>
          <a:xfrm>
            <a:off x="304800" y="1981200"/>
            <a:ext cx="609600" cy="609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0421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 – </a:t>
            </a:r>
            <a:r>
              <a:rPr lang="en-CA" dirty="0" smtClean="0"/>
              <a:t>Reshaped Data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r="68164"/>
          <a:stretch/>
        </p:blipFill>
        <p:spPr>
          <a:xfrm>
            <a:off x="762000" y="1652016"/>
            <a:ext cx="2003323" cy="4876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57525" y="2043702"/>
            <a:ext cx="24003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0" u="sng" dirty="0" smtClean="0">
                <a:solidFill>
                  <a:schemeClr val="tx1"/>
                </a:solidFill>
                <a:effectLst/>
                <a:latin typeface="+mn-lt"/>
              </a:rPr>
              <a:t>After reshaping data: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b="0" dirty="0" smtClean="0">
                <a:solidFill>
                  <a:schemeClr val="tx1"/>
                </a:solidFill>
                <a:effectLst/>
                <a:latin typeface="+mn-lt"/>
              </a:rPr>
              <a:t>Column headings must be labelled with appropriate titles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b="0" dirty="0" smtClean="0">
                <a:solidFill>
                  <a:schemeClr val="tx1"/>
                </a:solidFill>
                <a:effectLst/>
                <a:latin typeface="+mn-lt"/>
              </a:rPr>
              <a:t>Original dataset file remains unchanged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2000" b="0" dirty="0" smtClean="0">
                <a:solidFill>
                  <a:schemeClr val="tx1"/>
                </a:solidFill>
                <a:effectLst/>
                <a:latin typeface="+mn-lt"/>
              </a:rPr>
              <a:t>(reshaped data on new worksheet)</a:t>
            </a:r>
            <a:endParaRPr lang="en-CA" sz="2000" b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90600" y="2590800"/>
            <a:ext cx="990600" cy="228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1066800" y="6096000"/>
            <a:ext cx="1828800" cy="4328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981200" y="2743201"/>
            <a:ext cx="1143000" cy="152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438401" y="4495800"/>
            <a:ext cx="685799" cy="1524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print"/>
          <a:srcRect r="65421"/>
          <a:stretch/>
        </p:blipFill>
        <p:spPr>
          <a:xfrm>
            <a:off x="6305550" y="1592770"/>
            <a:ext cx="2171700" cy="486727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4572000" y="2743201"/>
            <a:ext cx="1962150" cy="135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664427" y="2574023"/>
            <a:ext cx="1107973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90863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 – </a:t>
            </a:r>
            <a:r>
              <a:rPr lang="en-CA" dirty="0" smtClean="0"/>
              <a:t>Excel Plug-In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Can automatically open dataset in Tableau by selecting “Open in Tableau” menu option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sz="2800" dirty="0" smtClean="0"/>
              <a:t>Workbook will be saved automatically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85398"/>
          <a:stretch/>
        </p:blipFill>
        <p:spPr>
          <a:xfrm>
            <a:off x="533400" y="2819400"/>
            <a:ext cx="8001000" cy="905448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333500" y="2912171"/>
            <a:ext cx="533400" cy="9296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4572000"/>
            <a:ext cx="4552950" cy="1628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298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 – </a:t>
            </a:r>
            <a:r>
              <a:rPr lang="en-CA" dirty="0" smtClean="0"/>
              <a:t>Tableau Workbook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Drag desired worksheet into work area</a:t>
            </a:r>
            <a:endParaRPr lang="en-CA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51863"/>
          <a:stretch/>
        </p:blipFill>
        <p:spPr>
          <a:xfrm>
            <a:off x="340476" y="2667000"/>
            <a:ext cx="8346324" cy="308859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04800" y="4572000"/>
            <a:ext cx="1295400" cy="3437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16924" y="4495800"/>
            <a:ext cx="308367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297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 – Tableau Workbook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Click on “Go to Worksheet”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35707"/>
          <a:stretch/>
        </p:blipFill>
        <p:spPr>
          <a:xfrm>
            <a:off x="457200" y="2276585"/>
            <a:ext cx="8305800" cy="410516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629150" y="4572000"/>
            <a:ext cx="1676400" cy="762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42813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 – Tableau Workbook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Data placed in Tableau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35556"/>
          <a:stretch/>
        </p:blipFill>
        <p:spPr>
          <a:xfrm>
            <a:off x="533400" y="2295526"/>
            <a:ext cx="8305800" cy="41148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8600" y="3048000"/>
            <a:ext cx="1219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/>
          <p:cNvSpPr/>
          <p:nvPr/>
        </p:nvSpPr>
        <p:spPr>
          <a:xfrm>
            <a:off x="457200" y="5867399"/>
            <a:ext cx="1219200" cy="22860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100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 – Tableau Workbook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Drag Dimensions and Measures into Tableau workbook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9988" y="2050257"/>
            <a:ext cx="5684024" cy="436959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85775" y="251460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ight Arrow 7"/>
          <p:cNvSpPr/>
          <p:nvPr/>
        </p:nvSpPr>
        <p:spPr>
          <a:xfrm>
            <a:off x="485775" y="4419600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9828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 – </a:t>
            </a:r>
            <a:r>
              <a:rPr lang="en-CA" dirty="0" smtClean="0"/>
              <a:t>Datasets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For the purposes of this course, the majority of available datasets have already been transformed to raw data</a:t>
            </a:r>
          </a:p>
          <a:p>
            <a:pPr lvl="1"/>
            <a:r>
              <a:rPr lang="en-CA" dirty="0" smtClean="0"/>
              <a:t>But use the reshaping tool to optimize the data before connecting to Tableau</a:t>
            </a:r>
          </a:p>
          <a:p>
            <a:r>
              <a:rPr lang="en-CA" dirty="0" smtClean="0"/>
              <a:t>Apart from the sample datasets made available when the Tableau Reader and Desktop were installed, there are several other areas where datasets can be </a:t>
            </a:r>
            <a:r>
              <a:rPr lang="en-CA" dirty="0" smtClean="0"/>
              <a:t>retrieved (see Blackboard dataset links).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57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Data Cleaning</a:t>
            </a:r>
            <a:br>
              <a:rPr lang="en-CA" dirty="0" smtClean="0"/>
            </a:br>
            <a:r>
              <a:rPr lang="en-CA" dirty="0" smtClean="0"/>
              <a:t>Formatted-to-Raw 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 </a:t>
            </a:r>
            <a:r>
              <a:rPr lang="en-CA" dirty="0" smtClean="0"/>
              <a:t>Underlying </a:t>
            </a:r>
            <a:r>
              <a:rPr lang="en-CA" dirty="0"/>
              <a:t>data points that have </a:t>
            </a:r>
            <a:r>
              <a:rPr lang="en-CA" dirty="0" smtClean="0"/>
              <a:t>been </a:t>
            </a:r>
            <a:r>
              <a:rPr lang="en-CA" dirty="0"/>
              <a:t>summarized </a:t>
            </a:r>
            <a:r>
              <a:rPr lang="en-CA" dirty="0" smtClean="0"/>
              <a:t>or aggregated into </a:t>
            </a:r>
            <a:r>
              <a:rPr lang="en-CA" dirty="0"/>
              <a:t>a </a:t>
            </a:r>
            <a:r>
              <a:rPr lang="en-CA" dirty="0" smtClean="0"/>
              <a:t>group </a:t>
            </a:r>
            <a:r>
              <a:rPr lang="en-CA" dirty="0"/>
              <a:t>or </a:t>
            </a:r>
            <a:r>
              <a:rPr lang="en-CA" dirty="0" smtClean="0"/>
              <a:t>order cannot be seen by Tableau</a:t>
            </a:r>
          </a:p>
          <a:p>
            <a:r>
              <a:rPr lang="en-CA" dirty="0" smtClean="0"/>
              <a:t>The formatted data must be normalized – the data must be presented as </a:t>
            </a:r>
            <a:r>
              <a:rPr lang="en-CA" dirty="0"/>
              <a:t>raw data </a:t>
            </a:r>
            <a:r>
              <a:rPr lang="en-CA" dirty="0" smtClean="0"/>
              <a:t>before </a:t>
            </a:r>
            <a:r>
              <a:rPr lang="en-CA" dirty="0"/>
              <a:t>connecting to it from </a:t>
            </a:r>
            <a:r>
              <a:rPr lang="en-CA" dirty="0" smtClean="0"/>
              <a:t>Tableau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1073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Data Cleaning</a:t>
            </a:r>
            <a:br>
              <a:rPr lang="en-CA" dirty="0"/>
            </a:br>
            <a:r>
              <a:rPr lang="en-CA" dirty="0"/>
              <a:t>Formatted-to-Raw 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Transforming formatted data into raw data requires data repetition</a:t>
            </a:r>
          </a:p>
          <a:p>
            <a:pPr lvl="1"/>
            <a:r>
              <a:rPr lang="en-CA" dirty="0" smtClean="0"/>
              <a:t>In some columns (not all)</a:t>
            </a:r>
          </a:p>
          <a:p>
            <a:pPr lvl="1"/>
            <a:r>
              <a:rPr lang="en-CA" dirty="0" smtClean="0"/>
              <a:t>Resulting in a single value(s) for pertinent attributes</a:t>
            </a:r>
          </a:p>
          <a:p>
            <a:pPr lvl="2"/>
            <a:r>
              <a:rPr lang="en-CA" dirty="0" smtClean="0"/>
              <a:t>Dependent upon data discovery objectives</a:t>
            </a:r>
          </a:p>
          <a:p>
            <a:r>
              <a:rPr lang="en-CA" dirty="0" smtClean="0"/>
              <a:t>Usually performed manually</a:t>
            </a:r>
          </a:p>
          <a:p>
            <a:pPr lvl="1"/>
            <a:r>
              <a:rPr lang="en-CA" dirty="0" smtClean="0"/>
              <a:t>But can be assisted with an add-in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71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Data Cleaning</a:t>
            </a:r>
            <a:br>
              <a:rPr lang="en-CA" dirty="0"/>
            </a:br>
            <a:r>
              <a:rPr lang="en-CA" dirty="0" smtClean="0"/>
              <a:t>Formatted Data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t="20630" r="15975" b="3258"/>
          <a:stretch/>
        </p:blipFill>
        <p:spPr>
          <a:xfrm>
            <a:off x="990600" y="1623692"/>
            <a:ext cx="6791325" cy="47675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5170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Data Cleaning</a:t>
            </a:r>
            <a:br>
              <a:rPr lang="en-CA" dirty="0"/>
            </a:br>
            <a:r>
              <a:rPr lang="en-CA" dirty="0"/>
              <a:t>Formatted-to-Raw </a:t>
            </a:r>
            <a:r>
              <a:rPr lang="en-CA" dirty="0" smtClean="0"/>
              <a:t>Data Example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t="20606" r="16094" b="2832"/>
          <a:stretch/>
        </p:blipFill>
        <p:spPr>
          <a:xfrm>
            <a:off x="990600" y="1676400"/>
            <a:ext cx="6629400" cy="46881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661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Cleaning – General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Following information taken from </a:t>
            </a:r>
            <a:r>
              <a:rPr lang="en-CA" dirty="0" smtClean="0"/>
              <a:t>Tableau</a:t>
            </a:r>
          </a:p>
          <a:p>
            <a:pPr lvl="1"/>
            <a:r>
              <a:rPr lang="en-CA" dirty="0" smtClean="0"/>
              <a:t> copy and paste link:</a:t>
            </a:r>
          </a:p>
          <a:p>
            <a:pPr>
              <a:buNone/>
            </a:pPr>
            <a:r>
              <a:rPr lang="en-CA" dirty="0" smtClean="0">
                <a:solidFill>
                  <a:srgbClr val="FF0000"/>
                </a:solidFill>
              </a:rPr>
              <a:t>http://kb.tableausoftware.com/articles/knowledgebase/preparing-excel-files-analysis</a:t>
            </a:r>
            <a:endParaRPr lang="en-CA" dirty="0" smtClean="0">
              <a:solidFill>
                <a:srgbClr val="FF0000"/>
              </a:solidFill>
            </a:endParaRPr>
          </a:p>
          <a:p>
            <a:r>
              <a:rPr lang="en-CA" dirty="0"/>
              <a:t>Remove </a:t>
            </a:r>
            <a:r>
              <a:rPr lang="en-CA" dirty="0" smtClean="0"/>
              <a:t>introductory </a:t>
            </a:r>
            <a:r>
              <a:rPr lang="en-CA" dirty="0"/>
              <a:t>and other unnecessary </a:t>
            </a:r>
            <a:r>
              <a:rPr lang="en-CA" dirty="0" smtClean="0"/>
              <a:t>text</a:t>
            </a:r>
          </a:p>
          <a:p>
            <a:pPr lvl="1"/>
            <a:r>
              <a:rPr lang="en-CA" dirty="0" smtClean="0"/>
              <a:t>first </a:t>
            </a:r>
            <a:r>
              <a:rPr lang="en-CA" dirty="0"/>
              <a:t>row in the entire file must contain </a:t>
            </a:r>
            <a:r>
              <a:rPr lang="en-CA" dirty="0" smtClean="0"/>
              <a:t>field </a:t>
            </a:r>
            <a:r>
              <a:rPr lang="en-CA" dirty="0"/>
              <a:t>headers (or column names</a:t>
            </a:r>
            <a:r>
              <a:rPr lang="en-CA" dirty="0" smtClean="0"/>
              <a:t>)</a:t>
            </a:r>
          </a:p>
          <a:p>
            <a:r>
              <a:rPr lang="en-CA" dirty="0" smtClean="0"/>
              <a:t>Each </a:t>
            </a:r>
            <a:r>
              <a:rPr lang="en-CA" dirty="0"/>
              <a:t>row </a:t>
            </a:r>
            <a:r>
              <a:rPr lang="en-CA" dirty="0" smtClean="0"/>
              <a:t>must contain </a:t>
            </a:r>
            <a:r>
              <a:rPr lang="en-CA" dirty="0"/>
              <a:t>only one piece of data</a:t>
            </a:r>
          </a:p>
          <a:p>
            <a:pPr marL="742950" indent="-742950">
              <a:buFont typeface="+mj-lt"/>
              <a:buAutoNum type="arabicPeriod"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05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Data Cleaning – General Rules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Each row has single data values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12723" t="42096" r="67614" b="47372"/>
          <a:stretch/>
        </p:blipFill>
        <p:spPr>
          <a:xfrm>
            <a:off x="228600" y="3276600"/>
            <a:ext cx="3516085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/>
          <a:srcRect l="12300" t="41499" r="71300" b="29718"/>
          <a:stretch/>
        </p:blipFill>
        <p:spPr>
          <a:xfrm>
            <a:off x="4953000" y="2279015"/>
            <a:ext cx="3048000" cy="4112261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967842" y="3390900"/>
            <a:ext cx="762000" cy="1219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82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 – General Rules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11764" t="44381" r="35295" b="28073"/>
          <a:stretch/>
        </p:blipFill>
        <p:spPr>
          <a:xfrm>
            <a:off x="439100" y="3065906"/>
            <a:ext cx="8265800" cy="33063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Headers should be in one row only</a:t>
            </a:r>
          </a:p>
          <a:p>
            <a:pPr lvl="1"/>
            <a:r>
              <a:rPr lang="en-CA" dirty="0" smtClean="0"/>
              <a:t>This row should be the only row </a:t>
            </a:r>
            <a:r>
              <a:rPr lang="en-CA" dirty="0"/>
              <a:t>of headers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1- </a:t>
            </a:r>
            <a:fld id="{0CFEC368-1D7A-4F81-ABF6-AE0E36BAF64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561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4911</TotalTime>
  <Words>810</Words>
  <Application>Microsoft Office PowerPoint</Application>
  <PresentationFormat>On-screen Show (4:3)</PresentationFormat>
  <Paragraphs>131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Clarity</vt:lpstr>
      <vt:lpstr>Slide 1</vt:lpstr>
      <vt:lpstr>Data Cleaning Formatted-to-Raw  Data</vt:lpstr>
      <vt:lpstr>Data Cleaning Formatted-to-Raw  Data</vt:lpstr>
      <vt:lpstr>Data Cleaning Formatted-to-Raw  Data</vt:lpstr>
      <vt:lpstr>Data Cleaning Formatted Data Example</vt:lpstr>
      <vt:lpstr>Data Cleaning Formatted-to-Raw Data Example</vt:lpstr>
      <vt:lpstr>Data Cleaning – General Rules</vt:lpstr>
      <vt:lpstr>Data Cleaning – General Rules</vt:lpstr>
      <vt:lpstr>Data Cleaning – General Rules</vt:lpstr>
      <vt:lpstr>Data Cleaning – General Rules</vt:lpstr>
      <vt:lpstr>Data Cleaning – General Rules</vt:lpstr>
      <vt:lpstr>Data Cleaning – General Rules</vt:lpstr>
      <vt:lpstr>Data Cleaning – General Rules</vt:lpstr>
      <vt:lpstr>Data Cleaning – General Rules</vt:lpstr>
      <vt:lpstr>Data Cleaning – General Rules</vt:lpstr>
      <vt:lpstr>Data Cleaning – General Rules</vt:lpstr>
      <vt:lpstr>Data Cleaning – Excel Plug-In</vt:lpstr>
      <vt:lpstr>Data Cleaning – Excel Plug-In</vt:lpstr>
      <vt:lpstr>Data Cleaning – Excel Plug-In</vt:lpstr>
      <vt:lpstr>Data Cleaning – Formatted Data</vt:lpstr>
      <vt:lpstr>Data Cleaning – Reshaping Data Tool</vt:lpstr>
      <vt:lpstr>Data Cleaning – Reshaped Data</vt:lpstr>
      <vt:lpstr>Data Cleaning – Excel Plug-In</vt:lpstr>
      <vt:lpstr>Data Cleaning – Tableau Workbook</vt:lpstr>
      <vt:lpstr>Data Cleaning – Tableau Workbook</vt:lpstr>
      <vt:lpstr>Data Cleaning – Tableau Workbook</vt:lpstr>
      <vt:lpstr>Data Cleaning – Tableau Workbook</vt:lpstr>
      <vt:lpstr>Data Cleaning – Datasets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 Chapter 1</dc:title>
  <dc:creator>Dursun Delen</dc:creator>
  <cp:lastModifiedBy>Mobile Computing Client</cp:lastModifiedBy>
  <cp:revision>229</cp:revision>
  <cp:lastPrinted>2013-11-04T21:29:49Z</cp:lastPrinted>
  <dcterms:created xsi:type="dcterms:W3CDTF">1998-03-18T21:58:50Z</dcterms:created>
  <dcterms:modified xsi:type="dcterms:W3CDTF">2017-11-22T09:28:19Z</dcterms:modified>
</cp:coreProperties>
</file>