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64" r:id="rId2"/>
    <p:sldId id="543" r:id="rId3"/>
    <p:sldId id="544" r:id="rId4"/>
    <p:sldId id="545" r:id="rId5"/>
    <p:sldId id="546" r:id="rId6"/>
    <p:sldId id="547" r:id="rId7"/>
    <p:sldId id="548" r:id="rId8"/>
    <p:sldId id="550" r:id="rId9"/>
    <p:sldId id="551" r:id="rId10"/>
    <p:sldId id="552" r:id="rId11"/>
    <p:sldId id="553" r:id="rId12"/>
    <p:sldId id="554" r:id="rId13"/>
    <p:sldId id="555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85E08"/>
    <a:srgbClr val="0000FF"/>
    <a:srgbClr val="FF3300"/>
    <a:srgbClr val="CC3300"/>
    <a:srgbClr val="FFA827"/>
    <a:srgbClr val="BE6A0E"/>
    <a:srgbClr val="EE8512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705" autoAdjust="0"/>
  </p:normalViewPr>
  <p:slideViewPr>
    <p:cSldViewPr>
      <p:cViewPr>
        <p:scale>
          <a:sx n="75" d="100"/>
          <a:sy n="75" d="100"/>
        </p:scale>
        <p:origin x="-990" y="-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CBA1AEF1-6DF7-4CBF-92FD-02ED9E31E4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E9959E96-1061-4E2E-B998-2EDD65CD96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0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80E-6993-4F7D-B1E0-6A4B3A4252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5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8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21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51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36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90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4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51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83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1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45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09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09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6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98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07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96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32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34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7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7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6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4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4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3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3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85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925" indent="-28892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9913" indent="-29527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3127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1413" indent="-31908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2863" indent="-2619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Slide 1- </a:t>
            </a:r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24000" y="6528816"/>
            <a:ext cx="5867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CST2100 – Strategic Use of Business Intelligence</a:t>
            </a:r>
            <a:endParaRPr lang="en-US" sz="12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Slide 5- </a:t>
            </a:r>
            <a:fld id="{0CFEC368-1D7A-4F81-ABF6-AE0E36BAF64C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2481" y="1524000"/>
            <a:ext cx="8224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 spc="-100" baseline="0">
          <a:solidFill>
            <a:srgbClr val="F85E0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6925" indent="-249238" algn="l" defTabSz="914400" rtl="0" eaLnBrk="1" latinLnBrk="0" hangingPunct="1">
        <a:spcBef>
          <a:spcPct val="20000"/>
        </a:spcBef>
        <a:buClr>
          <a:srgbClr val="F85E08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5850" indent="-263525" algn="l" defTabSz="914400" rtl="0" eaLnBrk="1" latinLnBrk="0" hangingPunct="1">
        <a:spcBef>
          <a:spcPct val="20000"/>
        </a:spcBef>
        <a:buClr>
          <a:srgbClr val="F85E08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12863" indent="-261938" algn="l" defTabSz="914400" rtl="0" eaLnBrk="1" latinLnBrk="0" hangingPunct="1">
        <a:spcBef>
          <a:spcPct val="20000"/>
        </a:spcBef>
        <a:buClr>
          <a:srgbClr val="F85E08"/>
        </a:buClr>
        <a:buSzPct val="100000"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086600" cy="2743200"/>
          </a:xfrm>
          <a:noFill/>
          <a:ln/>
        </p:spPr>
        <p:txBody>
          <a:bodyPr>
            <a:normAutofit/>
          </a:bodyPr>
          <a:lstStyle/>
          <a:p>
            <a:endParaRPr lang="en-US" sz="3200" b="1" dirty="0" smtClean="0">
              <a:solidFill>
                <a:srgbClr val="F85E08"/>
              </a:solidFill>
            </a:endParaRPr>
          </a:p>
          <a:p>
            <a:r>
              <a:rPr lang="en-US" sz="4000" b="1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5:</a:t>
            </a:r>
          </a:p>
          <a:p>
            <a:r>
              <a:rPr lang="en-US" sz="4000" b="1" dirty="0"/>
              <a:t>Text and Web Analytics</a:t>
            </a:r>
            <a:endParaRPr lang="en-US" sz="4000" b="1" dirty="0">
              <a:solidFill>
                <a:srgbClr val="F85E08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42900" y="3048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>Business Intelligence: </a:t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4400" b="1" dirty="0" smtClean="0">
                <a:solidFill>
                  <a:srgbClr val="F85E08"/>
                </a:solidFill>
              </a:rPr>
              <a:t>A Managerial Perspective on Analytics (3</a:t>
            </a:r>
            <a:r>
              <a:rPr lang="en-US" sz="4400" b="1" baseline="30000" dirty="0" smtClean="0">
                <a:solidFill>
                  <a:srgbClr val="F85E08"/>
                </a:solidFill>
              </a:rPr>
              <a:t>rd</a:t>
            </a:r>
            <a:r>
              <a:rPr lang="en-US" sz="4400" b="1" dirty="0" smtClean="0">
                <a:solidFill>
                  <a:srgbClr val="F85E08"/>
                </a:solidFill>
              </a:rPr>
              <a:t> Edition)</a:t>
            </a:r>
            <a:endParaRPr lang="en-US" sz="4400" dirty="0">
              <a:solidFill>
                <a:srgbClr val="F85E08"/>
              </a:solidFill>
            </a:endParaRPr>
          </a:p>
        </p:txBody>
      </p:sp>
      <p:pic>
        <p:nvPicPr>
          <p:cNvPr id="1026" name="Picture 2" descr="http://ecx.images-amazon.com/images/I/51W2Ibkm-U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60" y="2895600"/>
            <a:ext cx="195674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r>
              <a:rPr lang="en-US" sz="2800" dirty="0" smtClean="0"/>
              <a:t>Challenges in NLP (p. 210)</a:t>
            </a:r>
          </a:p>
          <a:p>
            <a:pPr lvl="1"/>
            <a:r>
              <a:rPr lang="en-US" sz="2400" dirty="0" smtClean="0"/>
              <a:t>Part-of-speech tagging	</a:t>
            </a:r>
          </a:p>
          <a:p>
            <a:pPr lvl="1"/>
            <a:r>
              <a:rPr lang="en-US" sz="2400" dirty="0" smtClean="0"/>
              <a:t>Text segmentation</a:t>
            </a:r>
          </a:p>
          <a:p>
            <a:pPr lvl="1"/>
            <a:r>
              <a:rPr lang="en-US" sz="2400" dirty="0" smtClean="0"/>
              <a:t>Word sense disambiguation	</a:t>
            </a:r>
          </a:p>
          <a:p>
            <a:pPr lvl="1"/>
            <a:r>
              <a:rPr lang="en-US" sz="2400" dirty="0" smtClean="0"/>
              <a:t>Syntax ambiguity</a:t>
            </a:r>
          </a:p>
          <a:p>
            <a:pPr lvl="1"/>
            <a:r>
              <a:rPr lang="en-US" sz="2400" dirty="0" smtClean="0"/>
              <a:t>Imperfect or irregular input</a:t>
            </a:r>
          </a:p>
          <a:p>
            <a:pPr lvl="1"/>
            <a:r>
              <a:rPr lang="en-US" sz="2400" dirty="0" smtClean="0"/>
              <a:t>Speech acts</a:t>
            </a:r>
          </a:p>
          <a:p>
            <a:pPr lvl="4"/>
            <a:endParaRPr lang="en-US" sz="1000" dirty="0" smtClean="0"/>
          </a:p>
          <a:p>
            <a:r>
              <a:rPr lang="en-US" sz="2800" dirty="0" smtClean="0"/>
              <a:t>Dream of AI community </a:t>
            </a:r>
          </a:p>
          <a:p>
            <a:pPr lvl="1"/>
            <a:r>
              <a:rPr lang="en-US" sz="2400" dirty="0" smtClean="0"/>
              <a:t>to have algorithms that are capable of automatically reading and obtaining knowledge from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54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r>
              <a:rPr lang="en-US" sz="2800" dirty="0" smtClean="0"/>
              <a:t>WordNet</a:t>
            </a:r>
          </a:p>
          <a:p>
            <a:pPr lvl="1"/>
            <a:r>
              <a:rPr lang="en-US" sz="2400" dirty="0" smtClean="0"/>
              <a:t>A laboriously hand-coded database of English words, their definitions, sets of synonyms, and various semantic relations between synonym sets.</a:t>
            </a:r>
          </a:p>
          <a:p>
            <a:pPr lvl="1"/>
            <a:r>
              <a:rPr lang="en-US" sz="2400" dirty="0" smtClean="0"/>
              <a:t>A major resource for NLP.</a:t>
            </a:r>
          </a:p>
          <a:p>
            <a:pPr lvl="1"/>
            <a:r>
              <a:rPr lang="en-US" sz="2400" dirty="0" smtClean="0"/>
              <a:t>Need automation to be completed.</a:t>
            </a:r>
          </a:p>
          <a:p>
            <a:r>
              <a:rPr lang="en-US" sz="2800" dirty="0" smtClean="0"/>
              <a:t>Sentiment Analysis</a:t>
            </a:r>
          </a:p>
          <a:p>
            <a:pPr lvl="1"/>
            <a:r>
              <a:rPr lang="en-US" sz="2400" dirty="0" smtClean="0"/>
              <a:t>A technique used to detect favorable and unfavorable opinions toward specific products and services </a:t>
            </a:r>
          </a:p>
          <a:p>
            <a:pPr lvl="1"/>
            <a:r>
              <a:rPr lang="en-US" sz="2400" dirty="0" smtClean="0"/>
              <a:t>SentiWordNet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50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Task Categories (p. 213)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Information retrieval and extraction</a:t>
            </a:r>
          </a:p>
          <a:p>
            <a:r>
              <a:rPr lang="en-US" sz="2800" dirty="0" smtClean="0"/>
              <a:t>Question answering</a:t>
            </a:r>
          </a:p>
          <a:p>
            <a:r>
              <a:rPr lang="en-US" sz="2800" dirty="0" smtClean="0"/>
              <a:t>Automatic summarization</a:t>
            </a:r>
          </a:p>
          <a:p>
            <a:r>
              <a:rPr lang="en-US" sz="2800" dirty="0" smtClean="0"/>
              <a:t>Natural language generation &amp; understanding</a:t>
            </a:r>
          </a:p>
          <a:p>
            <a:r>
              <a:rPr lang="en-US" sz="2800" dirty="0" smtClean="0"/>
              <a:t>Machine translation</a:t>
            </a:r>
          </a:p>
          <a:p>
            <a:r>
              <a:rPr lang="en-US" sz="2800" dirty="0" smtClean="0"/>
              <a:t>Foreign language reading &amp; writing</a:t>
            </a:r>
          </a:p>
          <a:p>
            <a:r>
              <a:rPr lang="en-US" sz="2800" dirty="0" smtClean="0"/>
              <a:t>Speech recognition</a:t>
            </a:r>
          </a:p>
          <a:p>
            <a:r>
              <a:rPr lang="en-US" sz="2800" dirty="0" smtClean="0"/>
              <a:t>Text-to-speech</a:t>
            </a:r>
          </a:p>
          <a:p>
            <a:r>
              <a:rPr lang="en-US" sz="2800" dirty="0" smtClean="0"/>
              <a:t>Text proofing, optical character recognition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1524000"/>
            <a:ext cx="35417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00600" y="1524000"/>
            <a:ext cx="35417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5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7888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Marketing applications</a:t>
            </a:r>
          </a:p>
          <a:p>
            <a:pPr lvl="1"/>
            <a:r>
              <a:rPr lang="en-US" dirty="0" smtClean="0"/>
              <a:t>Enables better CRM</a:t>
            </a:r>
          </a:p>
          <a:p>
            <a:r>
              <a:rPr lang="en-US" dirty="0" smtClean="0"/>
              <a:t>Security applications</a:t>
            </a:r>
          </a:p>
          <a:p>
            <a:pPr lvl="1"/>
            <a:r>
              <a:rPr lang="en-US" dirty="0" smtClean="0"/>
              <a:t>ECHELON, OASIS</a:t>
            </a:r>
          </a:p>
          <a:p>
            <a:pPr lvl="1"/>
            <a:r>
              <a:rPr lang="en-US" dirty="0" smtClean="0"/>
              <a:t>Deception detection</a:t>
            </a:r>
          </a:p>
          <a:p>
            <a:r>
              <a:rPr lang="en-US" dirty="0" smtClean="0"/>
              <a:t>Medicine and biology</a:t>
            </a:r>
          </a:p>
          <a:p>
            <a:pPr lvl="1"/>
            <a:r>
              <a:rPr lang="en-US" dirty="0" smtClean="0"/>
              <a:t>Literature-based gene identification</a:t>
            </a:r>
          </a:p>
          <a:p>
            <a:r>
              <a:rPr lang="en-US" dirty="0" smtClean="0"/>
              <a:t>Academic applications</a:t>
            </a:r>
          </a:p>
          <a:p>
            <a:pPr lvl="1"/>
            <a:r>
              <a:rPr lang="en-US" dirty="0" smtClean="0"/>
              <a:t>Research 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9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pic>
        <p:nvPicPr>
          <p:cNvPr id="4" name="Picture 3" descr="dgm2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16527"/>
            <a:ext cx="7696200" cy="492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1828800"/>
            <a:ext cx="358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Context diagram for the text mining process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7120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93030"/>
            <a:ext cx="8787959" cy="283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51155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The three-step text mining process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8624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Step 1: </a:t>
            </a:r>
            <a:r>
              <a:rPr lang="en-US" dirty="0" smtClean="0"/>
              <a:t>Establish the corpus</a:t>
            </a:r>
          </a:p>
          <a:p>
            <a:pPr lvl="1"/>
            <a:r>
              <a:rPr lang="en-US" dirty="0" smtClean="0"/>
              <a:t>Collect all relevant unstructured data          (e.g., textual documents, XML files, emails, Web pages, short notes, voice recordings…)</a:t>
            </a:r>
          </a:p>
          <a:p>
            <a:pPr lvl="1"/>
            <a:r>
              <a:rPr lang="en-US" dirty="0" smtClean="0"/>
              <a:t>Digitize, standardize the collection              (e.g., all in ASCII text files)</a:t>
            </a:r>
          </a:p>
          <a:p>
            <a:pPr lvl="1"/>
            <a:r>
              <a:rPr lang="en-US" dirty="0" smtClean="0"/>
              <a:t>Place the collection in a common place        (e.g., in a flat file, or in a directory as separate files)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6858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FF3300"/>
                </a:solidFill>
              </a:rPr>
              <a:t>Step 2:</a:t>
            </a:r>
            <a:r>
              <a:rPr lang="en-US" sz="3000" dirty="0" smtClean="0"/>
              <a:t> Create the Term-by-Document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419" y="2209800"/>
            <a:ext cx="6654981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49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>
                <a:solidFill>
                  <a:srgbClr val="FF3300"/>
                </a:solidFill>
              </a:rPr>
              <a:t>Step 2:</a:t>
            </a:r>
            <a:r>
              <a:rPr lang="en-US" sz="3900" dirty="0" smtClean="0"/>
              <a:t> Create the Term-by-Document Matrix (TDM)</a:t>
            </a:r>
          </a:p>
          <a:p>
            <a:pPr lvl="1"/>
            <a:r>
              <a:rPr lang="en-US" dirty="0" smtClean="0"/>
              <a:t>Should all terms be included?</a:t>
            </a:r>
          </a:p>
          <a:p>
            <a:pPr lvl="2"/>
            <a:r>
              <a:rPr lang="en-US" dirty="0" smtClean="0"/>
              <a:t>Stop words, include words</a:t>
            </a:r>
          </a:p>
          <a:p>
            <a:pPr lvl="2"/>
            <a:r>
              <a:rPr lang="en-US" dirty="0" smtClean="0"/>
              <a:t>Synonyms, homonyms (words that sound or are spelled the same but have a different meaning)</a:t>
            </a:r>
          </a:p>
          <a:p>
            <a:pPr lvl="2"/>
            <a:r>
              <a:rPr lang="en-US" dirty="0" smtClean="0"/>
              <a:t>Stemming</a:t>
            </a:r>
          </a:p>
          <a:p>
            <a:pPr lvl="1"/>
            <a:r>
              <a:rPr lang="en-US" dirty="0" smtClean="0"/>
              <a:t>What is the best representation of the indices (values in cells)? </a:t>
            </a:r>
          </a:p>
          <a:p>
            <a:pPr lvl="2"/>
            <a:r>
              <a:rPr lang="en-US" dirty="0" smtClean="0"/>
              <a:t>Row counts; binary frequencies; log frequencies;</a:t>
            </a:r>
          </a:p>
          <a:p>
            <a:pPr lvl="2"/>
            <a:r>
              <a:rPr lang="en-US" dirty="0" smtClean="0"/>
              <a:t>Inverse document frequency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573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>
                <a:solidFill>
                  <a:srgbClr val="FF3300"/>
                </a:solidFill>
              </a:rPr>
              <a:t>Step 2:</a:t>
            </a:r>
            <a:r>
              <a:rPr lang="en-US" sz="3900" dirty="0" smtClean="0"/>
              <a:t> Create the Term-by-Document Matrix (TDM)</a:t>
            </a:r>
          </a:p>
          <a:p>
            <a:pPr lvl="1"/>
            <a:r>
              <a:rPr lang="en-US" dirty="0" smtClean="0"/>
              <a:t>TDM is a sparse matrix. How can we reduce the dimensionality of the TDM?</a:t>
            </a:r>
          </a:p>
          <a:p>
            <a:pPr lvl="2"/>
            <a:r>
              <a:rPr lang="en-US" dirty="0" smtClean="0"/>
              <a:t>Manual - a domain expert goes through it</a:t>
            </a:r>
          </a:p>
          <a:p>
            <a:pPr lvl="2"/>
            <a:r>
              <a:rPr lang="en-US" dirty="0" smtClean="0"/>
              <a:t>Eliminate terms with very few occurrences in very few documents (?)</a:t>
            </a:r>
          </a:p>
          <a:p>
            <a:pPr lvl="2"/>
            <a:r>
              <a:rPr lang="en-US" dirty="0" smtClean="0"/>
              <a:t>Transform (reduce) the matrix using singular value decomposition (SVD) </a:t>
            </a:r>
          </a:p>
          <a:p>
            <a:pPr lvl="2"/>
            <a:r>
              <a:rPr lang="en-US" dirty="0" smtClean="0"/>
              <a:t>SVD is similar to principle component analysis</a:t>
            </a:r>
          </a:p>
          <a:p>
            <a:pPr lvl="3"/>
            <a:r>
              <a:rPr lang="en-US" dirty="0" smtClean="0"/>
              <a:t>Only utilize documents with most extracted terms </a:t>
            </a:r>
          </a:p>
          <a:p>
            <a:pPr lvl="2"/>
            <a:endParaRPr lang="en-US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1271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85-90 percent of all corporate data is in some kind of unstructured form (e.g., text) </a:t>
            </a:r>
          </a:p>
          <a:p>
            <a:r>
              <a:rPr lang="en-US" sz="2800" dirty="0" smtClean="0"/>
              <a:t>Unstructured corporate data is doubling in size every 18 months</a:t>
            </a:r>
          </a:p>
          <a:p>
            <a:r>
              <a:rPr lang="en-US" sz="2800" dirty="0" smtClean="0"/>
              <a:t>Tapping into these information sources is not an option, but a need to stay competitive</a:t>
            </a:r>
          </a:p>
          <a:p>
            <a:r>
              <a:rPr lang="en-US" sz="2800" dirty="0" smtClean="0"/>
              <a:t>Answer: text mining</a:t>
            </a:r>
          </a:p>
          <a:p>
            <a:pPr lvl="1"/>
            <a:r>
              <a:rPr lang="en-US" sz="2400" dirty="0" smtClean="0"/>
              <a:t>A semi-automated process of extracting knowledge from unstructured data sources</a:t>
            </a:r>
          </a:p>
          <a:p>
            <a:pPr lvl="1"/>
            <a:r>
              <a:rPr lang="en-US" sz="2400" dirty="0" smtClean="0"/>
              <a:t>a.k.a. text data mining or knowledge discovery in textual databases</a:t>
            </a:r>
          </a:p>
        </p:txBody>
      </p:sp>
    </p:spTree>
    <p:extLst>
      <p:ext uri="{BB962C8B-B14F-4D97-AF65-F5344CB8AC3E}">
        <p14:creationId xmlns:p14="http://schemas.microsoft.com/office/powerpoint/2010/main" val="317114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Step 3:</a:t>
            </a:r>
            <a:r>
              <a:rPr lang="en-US" dirty="0" smtClean="0"/>
              <a:t> Extract patterns/knowledge</a:t>
            </a:r>
          </a:p>
          <a:p>
            <a:pPr lvl="1"/>
            <a:r>
              <a:rPr lang="en-US" dirty="0" smtClean="0"/>
              <a:t>Classification (text categorization)</a:t>
            </a:r>
          </a:p>
          <a:p>
            <a:pPr lvl="1"/>
            <a:r>
              <a:rPr lang="en-US" dirty="0" smtClean="0"/>
              <a:t>Clustering (natural groupings of text – p. 225)</a:t>
            </a:r>
          </a:p>
          <a:p>
            <a:pPr lvl="2"/>
            <a:r>
              <a:rPr lang="en-US" dirty="0" smtClean="0"/>
              <a:t>Improve search recall</a:t>
            </a:r>
          </a:p>
          <a:p>
            <a:pPr lvl="2"/>
            <a:r>
              <a:rPr lang="en-US" dirty="0" smtClean="0"/>
              <a:t>Improve search precision</a:t>
            </a:r>
          </a:p>
          <a:p>
            <a:pPr lvl="2"/>
            <a:r>
              <a:rPr lang="en-US" dirty="0" smtClean="0"/>
              <a:t>Scatter/gather</a:t>
            </a:r>
          </a:p>
          <a:p>
            <a:pPr lvl="2"/>
            <a:r>
              <a:rPr lang="en-US" dirty="0" smtClean="0"/>
              <a:t>Query-specific clustering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Trend Analysis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6369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Commercial Software Tools</a:t>
            </a:r>
          </a:p>
          <a:p>
            <a:pPr lvl="1"/>
            <a:r>
              <a:rPr lang="en-US" dirty="0" smtClean="0"/>
              <a:t>SPSS PASW Text Miner</a:t>
            </a:r>
          </a:p>
          <a:p>
            <a:pPr lvl="1"/>
            <a:r>
              <a:rPr lang="en-US" dirty="0" smtClean="0"/>
              <a:t>SAS Enterprise Miner</a:t>
            </a:r>
          </a:p>
          <a:p>
            <a:pPr lvl="1"/>
            <a:r>
              <a:rPr lang="en-US" dirty="0" smtClean="0"/>
              <a:t>Statistical Data Miner</a:t>
            </a:r>
          </a:p>
          <a:p>
            <a:pPr lvl="1"/>
            <a:r>
              <a:rPr lang="en-US" dirty="0" smtClean="0"/>
              <a:t>ClearForest, …</a:t>
            </a:r>
          </a:p>
          <a:p>
            <a:r>
              <a:rPr lang="en-US" dirty="0" smtClean="0"/>
              <a:t>Free Software Tools</a:t>
            </a:r>
          </a:p>
          <a:p>
            <a:pPr lvl="1"/>
            <a:r>
              <a:rPr lang="en-US" dirty="0" smtClean="0"/>
              <a:t>RapidMiner</a:t>
            </a:r>
          </a:p>
          <a:p>
            <a:pPr lvl="1"/>
            <a:r>
              <a:rPr lang="en-US" dirty="0" smtClean="0"/>
              <a:t>GATE</a:t>
            </a:r>
          </a:p>
          <a:p>
            <a:pPr lvl="1"/>
            <a:r>
              <a:rPr lang="en-US" dirty="0" smtClean="0"/>
              <a:t>Spy-EM, …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72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Mining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Web is the largest repository of data</a:t>
            </a:r>
          </a:p>
          <a:p>
            <a:r>
              <a:rPr lang="en-US" sz="3200" dirty="0" smtClean="0"/>
              <a:t>Data is in HTML, XML, text format</a:t>
            </a:r>
          </a:p>
          <a:p>
            <a:r>
              <a:rPr lang="en-US" sz="3200" dirty="0" smtClean="0"/>
              <a:t>Challenges (of processing Web data)</a:t>
            </a:r>
          </a:p>
          <a:p>
            <a:pPr lvl="1"/>
            <a:r>
              <a:rPr lang="en-US" sz="2800" dirty="0" smtClean="0"/>
              <a:t>The Web is too big for effective data mining</a:t>
            </a:r>
          </a:p>
          <a:p>
            <a:pPr lvl="1"/>
            <a:r>
              <a:rPr lang="en-US" sz="2800" dirty="0" smtClean="0"/>
              <a:t>The Web is too complex</a:t>
            </a:r>
          </a:p>
          <a:p>
            <a:pPr lvl="1"/>
            <a:r>
              <a:rPr lang="en-US" sz="2800" dirty="0" smtClean="0"/>
              <a:t>The Web is too dynamic</a:t>
            </a:r>
          </a:p>
          <a:p>
            <a:pPr lvl="1"/>
            <a:r>
              <a:rPr lang="en-US" sz="2800" dirty="0" smtClean="0"/>
              <a:t>The Web is not specific to a domain</a:t>
            </a:r>
          </a:p>
          <a:p>
            <a:pPr lvl="1"/>
            <a:r>
              <a:rPr lang="en-US" sz="2800" dirty="0" smtClean="0"/>
              <a:t>The Web has everything</a:t>
            </a:r>
            <a:endParaRPr lang="en-US" sz="1050" dirty="0" smtClean="0"/>
          </a:p>
          <a:p>
            <a:r>
              <a:rPr lang="en-US" sz="3200" dirty="0" smtClean="0">
                <a:solidFill>
                  <a:srgbClr val="FF3300"/>
                </a:solidFill>
              </a:rPr>
              <a:t>Opportunities and challenges are great! </a:t>
            </a:r>
            <a:endParaRPr 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2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14478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Web mining (or Web data mining) is the </a:t>
            </a:r>
            <a:r>
              <a:rPr lang="en-US" sz="2800" u="sng" dirty="0" smtClean="0">
                <a:solidFill>
                  <a:srgbClr val="0000FF"/>
                </a:solidFill>
              </a:rPr>
              <a:t>process</a:t>
            </a:r>
            <a:r>
              <a:rPr lang="en-US" sz="2800" dirty="0" smtClean="0">
                <a:solidFill>
                  <a:srgbClr val="0000FF"/>
                </a:solidFill>
              </a:rPr>
              <a:t> of discovering intrinsic relationships from Web data (textual, linkage, or usage)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608" y="3200400"/>
            <a:ext cx="783419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558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Content/Structure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Mining the textual content on the Web</a:t>
            </a:r>
          </a:p>
          <a:p>
            <a:r>
              <a:rPr lang="en-US" dirty="0" smtClean="0"/>
              <a:t>Data collection via Web crawlers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Web pages include hyperlinks</a:t>
            </a:r>
          </a:p>
          <a:p>
            <a:pPr lvl="1"/>
            <a:r>
              <a:rPr lang="en-US" dirty="0" smtClean="0"/>
              <a:t>Authoritative pages</a:t>
            </a:r>
          </a:p>
          <a:p>
            <a:pPr lvl="1"/>
            <a:r>
              <a:rPr lang="en-US" dirty="0" smtClean="0"/>
              <a:t>Hubs </a:t>
            </a:r>
          </a:p>
          <a:p>
            <a:pPr lvl="1"/>
            <a:r>
              <a:rPr lang="en-US" dirty="0" smtClean="0"/>
              <a:t>hyperlink-induced topic search (HITS) alg.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8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Usage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Extraction of information from data generated through Web page visits and transactions…</a:t>
            </a:r>
          </a:p>
          <a:p>
            <a:pPr lvl="1"/>
            <a:r>
              <a:rPr lang="en-US" sz="2800" dirty="0" smtClean="0"/>
              <a:t>data stored in server access logs, referrer logs, agent logs, and client-side cookies</a:t>
            </a:r>
          </a:p>
          <a:p>
            <a:pPr lvl="1"/>
            <a:r>
              <a:rPr lang="en-US" sz="2800" dirty="0" smtClean="0"/>
              <a:t>user characteristics and usage profiles</a:t>
            </a:r>
          </a:p>
          <a:p>
            <a:pPr lvl="1"/>
            <a:r>
              <a:rPr lang="en-US" sz="2800" dirty="0" smtClean="0"/>
              <a:t>metadata, such as page attributes, content attributes, and usage data</a:t>
            </a:r>
          </a:p>
          <a:p>
            <a:r>
              <a:rPr lang="en-US" sz="3200" dirty="0" smtClean="0"/>
              <a:t>Clickstream data </a:t>
            </a:r>
          </a:p>
          <a:p>
            <a:r>
              <a:rPr lang="en-US" sz="3200" dirty="0" smtClean="0"/>
              <a:t>Clickstream analysis</a:t>
            </a:r>
            <a:endParaRPr lang="en-US" sz="2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34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Usage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r>
              <a:rPr lang="en-US" sz="2800" dirty="0" smtClean="0"/>
              <a:t>Web usage mining applications</a:t>
            </a:r>
          </a:p>
          <a:p>
            <a:pPr lvl="1"/>
            <a:r>
              <a:rPr lang="en-US" sz="2400" dirty="0" smtClean="0"/>
              <a:t>Determine the lifetime value of clients</a:t>
            </a:r>
          </a:p>
          <a:p>
            <a:pPr lvl="1"/>
            <a:r>
              <a:rPr lang="en-US" sz="2400" dirty="0" smtClean="0"/>
              <a:t>Design cross-marketing strategies across products</a:t>
            </a:r>
          </a:p>
          <a:p>
            <a:pPr lvl="1"/>
            <a:r>
              <a:rPr lang="en-US" sz="2400" dirty="0" smtClean="0"/>
              <a:t>Evaluate promotional campaigns</a:t>
            </a:r>
          </a:p>
          <a:p>
            <a:pPr lvl="1"/>
            <a:r>
              <a:rPr lang="en-US" sz="2400" dirty="0" smtClean="0"/>
              <a:t>Target electronic ads and coupons at user groups based on user access patterns</a:t>
            </a:r>
          </a:p>
          <a:p>
            <a:pPr lvl="1"/>
            <a:r>
              <a:rPr lang="en-US" sz="2400" dirty="0" smtClean="0"/>
              <a:t>Predict user behavior based on previously learned rules and users' profiles</a:t>
            </a:r>
          </a:p>
          <a:p>
            <a:pPr lvl="1"/>
            <a:r>
              <a:rPr lang="en-US" sz="2400" dirty="0" smtClean="0"/>
              <a:t>Present dynamic information to users based on their interests and profiles</a:t>
            </a:r>
          </a:p>
          <a:p>
            <a:pPr lvl="1"/>
            <a:r>
              <a:rPr lang="en-US" sz="2400" dirty="0" smtClean="0"/>
              <a:t>…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7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Usage Mining </a:t>
            </a:r>
            <a:r>
              <a:rPr lang="en-US" sz="3200" dirty="0" smtClean="0"/>
              <a:t>(Clickstream Analysis)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19960"/>
            <a:ext cx="8638312" cy="357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9028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Mining Success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1143000"/>
          </a:xfrm>
        </p:spPr>
        <p:txBody>
          <a:bodyPr/>
          <a:lstStyle/>
          <a:p>
            <a:r>
              <a:rPr lang="en-US" sz="2800" dirty="0" smtClean="0"/>
              <a:t>Amazon.com, Ask.com, Scholastic.com, …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Website Optimization Ecosystem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593" y="2667000"/>
            <a:ext cx="791780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4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versus 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Both seek for novel and useful patterns</a:t>
            </a:r>
          </a:p>
          <a:p>
            <a:r>
              <a:rPr lang="en-US" dirty="0" smtClean="0"/>
              <a:t>Both are semi-automated processes</a:t>
            </a:r>
          </a:p>
          <a:p>
            <a:r>
              <a:rPr lang="en-US" dirty="0" smtClean="0"/>
              <a:t>Difference is the nature of the data: </a:t>
            </a:r>
          </a:p>
          <a:p>
            <a:pPr lvl="1"/>
            <a:r>
              <a:rPr lang="en-US" dirty="0" smtClean="0"/>
              <a:t>Structured versus unstructured data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Structured data: </a:t>
            </a:r>
            <a:r>
              <a:rPr lang="en-US" dirty="0" smtClean="0"/>
              <a:t>in databases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Unstructured data:</a:t>
            </a:r>
            <a:r>
              <a:rPr lang="en-US" dirty="0" smtClean="0"/>
              <a:t> Word documents, PDF files, text excerpts, XML files, and so on</a:t>
            </a:r>
          </a:p>
          <a:p>
            <a:r>
              <a:rPr lang="en-US" dirty="0" smtClean="0"/>
              <a:t>Text mining – first, impose structure to the data, then mine the structured data. </a:t>
            </a:r>
          </a:p>
        </p:txBody>
      </p:sp>
    </p:spTree>
    <p:extLst>
      <p:ext uri="{BB962C8B-B14F-4D97-AF65-F5344CB8AC3E}">
        <p14:creationId xmlns:p14="http://schemas.microsoft.com/office/powerpoint/2010/main" val="108861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/>
          <a:lstStyle/>
          <a:p>
            <a:r>
              <a:rPr lang="en-US" sz="2800" dirty="0" smtClean="0"/>
              <a:t>Benefits of text mining are obvious, especially in text-rich data environments</a:t>
            </a:r>
          </a:p>
          <a:p>
            <a:pPr lvl="1"/>
            <a:r>
              <a:rPr lang="en-US" sz="2400" dirty="0" smtClean="0"/>
              <a:t>e.g., law (court orders), academic research (research articles), finance (quarterly reports), medicine (discharge summaries), biology (molecular interactions), technology (patent files), marketing (customer comments), etc.  </a:t>
            </a:r>
          </a:p>
          <a:p>
            <a:r>
              <a:rPr lang="en-US" sz="2800" dirty="0" smtClean="0"/>
              <a:t>Electronic communication records (e.g., Email)</a:t>
            </a:r>
          </a:p>
          <a:p>
            <a:pPr lvl="1"/>
            <a:r>
              <a:rPr lang="en-US" sz="2400" dirty="0" smtClean="0"/>
              <a:t>Spam filtering</a:t>
            </a:r>
          </a:p>
          <a:p>
            <a:pPr lvl="1"/>
            <a:r>
              <a:rPr lang="en-US" sz="2400" dirty="0" smtClean="0"/>
              <a:t>Email prioritization and categorization</a:t>
            </a:r>
          </a:p>
          <a:p>
            <a:pPr lvl="1"/>
            <a:r>
              <a:rPr lang="en-US" sz="2400" dirty="0" smtClean="0"/>
              <a:t>Automatic response generation</a:t>
            </a:r>
          </a:p>
        </p:txBody>
      </p:sp>
    </p:spTree>
    <p:extLst>
      <p:ext uri="{BB962C8B-B14F-4D97-AF65-F5344CB8AC3E}">
        <p14:creationId xmlns:p14="http://schemas.microsoft.com/office/powerpoint/2010/main" val="262937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Application Area (p. 206)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</a:p>
          <a:p>
            <a:r>
              <a:rPr lang="en-US" dirty="0" smtClean="0"/>
              <a:t>Topic tracking</a:t>
            </a:r>
          </a:p>
          <a:p>
            <a:r>
              <a:rPr lang="en-US" dirty="0" smtClean="0"/>
              <a:t>Summarization</a:t>
            </a:r>
          </a:p>
          <a:p>
            <a:r>
              <a:rPr lang="en-US" dirty="0" smtClean="0"/>
              <a:t>Categorization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Concept linking</a:t>
            </a:r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8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Terminology (p. 207)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Unstructured or semi-structured data</a:t>
            </a:r>
          </a:p>
          <a:p>
            <a:r>
              <a:rPr lang="en-US" dirty="0" smtClean="0"/>
              <a:t>Corpus (and corpora)</a:t>
            </a:r>
          </a:p>
          <a:p>
            <a:r>
              <a:rPr lang="en-US" dirty="0" smtClean="0"/>
              <a:t>Terms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Stop words (and include words)</a:t>
            </a:r>
          </a:p>
          <a:p>
            <a:r>
              <a:rPr lang="en-US" dirty="0" smtClean="0"/>
              <a:t>Synonyms (and polysemes)</a:t>
            </a:r>
          </a:p>
          <a:p>
            <a:r>
              <a:rPr lang="en-US" dirty="0" smtClean="0"/>
              <a:t>Tokenizing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2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Terminology (p.207-8)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Term dictionary</a:t>
            </a:r>
          </a:p>
          <a:p>
            <a:r>
              <a:rPr lang="en-US" dirty="0" smtClean="0"/>
              <a:t>Word frequency</a:t>
            </a:r>
          </a:p>
          <a:p>
            <a:r>
              <a:rPr lang="en-US" dirty="0" smtClean="0"/>
              <a:t>Part-of-speech tagging</a:t>
            </a:r>
          </a:p>
          <a:p>
            <a:r>
              <a:rPr lang="en-US" dirty="0" smtClean="0"/>
              <a:t>Morphology</a:t>
            </a:r>
          </a:p>
          <a:p>
            <a:r>
              <a:rPr lang="en-US" dirty="0" smtClean="0"/>
              <a:t>Term-by-document matrix</a:t>
            </a:r>
          </a:p>
          <a:p>
            <a:pPr lvl="1"/>
            <a:r>
              <a:rPr lang="en-US" dirty="0" smtClean="0"/>
              <a:t>Occurrence matrix</a:t>
            </a:r>
          </a:p>
          <a:p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Latent semantic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2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Structuring a collection of text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Old approach</a:t>
            </a:r>
            <a:r>
              <a:rPr lang="en-US" sz="2400" dirty="0" smtClean="0"/>
              <a:t>: bag-of-words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New approach</a:t>
            </a:r>
            <a:r>
              <a:rPr lang="en-US" sz="2400" dirty="0" smtClean="0"/>
              <a:t>: natural language processing</a:t>
            </a:r>
          </a:p>
          <a:p>
            <a:r>
              <a:rPr lang="en-US" sz="2800" dirty="0" smtClean="0"/>
              <a:t>NLP is …</a:t>
            </a:r>
          </a:p>
          <a:p>
            <a:pPr lvl="1"/>
            <a:r>
              <a:rPr lang="en-US" sz="2400" dirty="0" smtClean="0"/>
              <a:t>a very important concept in text mining</a:t>
            </a:r>
          </a:p>
          <a:p>
            <a:pPr lvl="1"/>
            <a:r>
              <a:rPr lang="en-US" sz="2400" dirty="0" smtClean="0"/>
              <a:t>a subfield of artificial intelligence and computational linguistics</a:t>
            </a:r>
          </a:p>
          <a:p>
            <a:pPr lvl="1"/>
            <a:r>
              <a:rPr lang="en-US" sz="2400" dirty="0" smtClean="0"/>
              <a:t>the studies of "understanding" the natural human language</a:t>
            </a:r>
          </a:p>
          <a:p>
            <a:r>
              <a:rPr lang="en-US" sz="2800" dirty="0" smtClean="0"/>
              <a:t>Syntax (word counting) versus semantics-based text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28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“Understanding”?</a:t>
            </a:r>
          </a:p>
          <a:p>
            <a:pPr lvl="1"/>
            <a:r>
              <a:rPr lang="en-US" sz="3000" dirty="0" smtClean="0"/>
              <a:t>Human understands, what about computers?</a:t>
            </a:r>
          </a:p>
          <a:p>
            <a:pPr lvl="1"/>
            <a:r>
              <a:rPr lang="en-US" sz="3000" dirty="0" smtClean="0"/>
              <a:t>Natural language is vague, context driven</a:t>
            </a:r>
          </a:p>
          <a:p>
            <a:pPr lvl="1"/>
            <a:r>
              <a:rPr lang="en-US" sz="3000" dirty="0" smtClean="0"/>
              <a:t>True understanding requires extensive knowledge of a topic</a:t>
            </a:r>
          </a:p>
          <a:p>
            <a:pPr lvl="1"/>
            <a:endParaRPr lang="en-US" sz="2800" dirty="0" smtClean="0"/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Can/will computers ever understand natural language the same/accurate way we do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407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4909</TotalTime>
  <Words>1123</Words>
  <Application>Microsoft Office PowerPoint</Application>
  <PresentationFormat>On-screen Show (4:3)</PresentationFormat>
  <Paragraphs>227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PowerPoint Presentation</vt:lpstr>
      <vt:lpstr>Text Mining Concepts</vt:lpstr>
      <vt:lpstr>Data Mining versus Text Mining</vt:lpstr>
      <vt:lpstr>Text Mining Concepts</vt:lpstr>
      <vt:lpstr>Text Mining Application Area (p. 206)</vt:lpstr>
      <vt:lpstr>Text Mining Terminology (p. 207)</vt:lpstr>
      <vt:lpstr>Text Mining Terminology (p.207-8)</vt:lpstr>
      <vt:lpstr>Natural Language Processing (NLP)</vt:lpstr>
      <vt:lpstr>Natural Language Processing (NLP)</vt:lpstr>
      <vt:lpstr>Natural Language Processing (NLP)</vt:lpstr>
      <vt:lpstr>Natural Language Processing (NLP)</vt:lpstr>
      <vt:lpstr>NLP Task Categories (p. 213)</vt:lpstr>
      <vt:lpstr>Text Mining Applications</vt:lpstr>
      <vt:lpstr>Text Mining Process</vt:lpstr>
      <vt:lpstr>Text Mining Process</vt:lpstr>
      <vt:lpstr>Text Mining Process</vt:lpstr>
      <vt:lpstr>Text Mining Process</vt:lpstr>
      <vt:lpstr>Text Mining Process</vt:lpstr>
      <vt:lpstr>Text Mining Process</vt:lpstr>
      <vt:lpstr>Text Mining Process</vt:lpstr>
      <vt:lpstr>Text Mining Tools</vt:lpstr>
      <vt:lpstr>Web Mining Overview</vt:lpstr>
      <vt:lpstr>Web Mining</vt:lpstr>
      <vt:lpstr>Web Content/Structure Mining</vt:lpstr>
      <vt:lpstr>Web Usage Mining</vt:lpstr>
      <vt:lpstr>Web Usage Mining</vt:lpstr>
      <vt:lpstr>Web Usage Mining (Clickstream Analysis)</vt:lpstr>
      <vt:lpstr>Web Mining Success Stories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Roly Roy</cp:lastModifiedBy>
  <cp:revision>207</cp:revision>
  <cp:lastPrinted>2013-11-04T21:29:49Z</cp:lastPrinted>
  <dcterms:created xsi:type="dcterms:W3CDTF">1998-03-18T21:58:50Z</dcterms:created>
  <dcterms:modified xsi:type="dcterms:W3CDTF">2016-11-22T17:29:26Z</dcterms:modified>
</cp:coreProperties>
</file>