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364" r:id="rId2"/>
    <p:sldId id="543" r:id="rId3"/>
    <p:sldId id="584" r:id="rId4"/>
    <p:sldId id="585" r:id="rId5"/>
    <p:sldId id="587" r:id="rId6"/>
    <p:sldId id="588" r:id="rId7"/>
    <p:sldId id="589" r:id="rId8"/>
    <p:sldId id="590" r:id="rId9"/>
    <p:sldId id="593" r:id="rId10"/>
    <p:sldId id="592" r:id="rId11"/>
    <p:sldId id="596" r:id="rId12"/>
    <p:sldId id="599" r:id="rId13"/>
    <p:sldId id="597" r:id="rId14"/>
    <p:sldId id="600" r:id="rId15"/>
    <p:sldId id="601" r:id="rId16"/>
    <p:sldId id="602" r:id="rId17"/>
    <p:sldId id="609" r:id="rId18"/>
    <p:sldId id="610" r:id="rId19"/>
    <p:sldId id="611" r:id="rId20"/>
    <p:sldId id="612" r:id="rId21"/>
    <p:sldId id="616" r:id="rId22"/>
    <p:sldId id="618" r:id="rId23"/>
    <p:sldId id="619" r:id="rId24"/>
    <p:sldId id="620" r:id="rId25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85E08"/>
    <a:srgbClr val="0000FF"/>
    <a:srgbClr val="FF3300"/>
    <a:srgbClr val="0000CC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564" autoAdjust="0"/>
  </p:normalViewPr>
  <p:slideViewPr>
    <p:cSldViewPr>
      <p:cViewPr varScale="1">
        <p:scale>
          <a:sx n="86" d="100"/>
          <a:sy n="86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09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566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07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 of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6 -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ambari.apache.org/" TargetMode="External"/><Relationship Id="rId3" Type="http://schemas.openxmlformats.org/officeDocument/2006/relationships/hyperlink" Target="http://hadoop.apache.org/docs/r1.2.1/mapred_tutorial.html" TargetMode="External"/><Relationship Id="rId7" Type="http://schemas.openxmlformats.org/officeDocument/2006/relationships/hyperlink" Target="http://flume.apache.org/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base.apache.org/" TargetMode="External"/><Relationship Id="rId5" Type="http://schemas.openxmlformats.org/officeDocument/2006/relationships/hyperlink" Target="http://pig.apache.org/" TargetMode="External"/><Relationship Id="rId4" Type="http://schemas.openxmlformats.org/officeDocument/2006/relationships/hyperlink" Target="https://hive.apache.org/" TargetMode="External"/><Relationship Id="rId9" Type="http://schemas.openxmlformats.org/officeDocument/2006/relationships/hyperlink" Target="http://sqoop.apache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086600" cy="2743200"/>
          </a:xfrm>
          <a:noFill/>
          <a:ln/>
        </p:spPr>
        <p:txBody>
          <a:bodyPr>
            <a:normAutofit/>
          </a:bodyPr>
          <a:lstStyle/>
          <a:p>
            <a:endParaRPr lang="en-US" sz="3200" b="1" dirty="0" smtClean="0">
              <a:solidFill>
                <a:srgbClr val="F85E08"/>
              </a:solidFill>
            </a:endParaRPr>
          </a:p>
          <a:p>
            <a:r>
              <a:rPr lang="en-US" sz="40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6:</a:t>
            </a:r>
          </a:p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 and Analytics</a:t>
            </a:r>
            <a:endParaRPr lang="en-US" sz="4000" b="1" dirty="0">
              <a:solidFill>
                <a:srgbClr val="F85E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3048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>Business Intelligence: </a:t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4400" b="1" dirty="0" smtClean="0">
                <a:solidFill>
                  <a:srgbClr val="F85E08"/>
                </a:solidFill>
              </a:rPr>
              <a:t>A Managerial Perspective on Analytics (3</a:t>
            </a:r>
            <a:r>
              <a:rPr lang="en-US" sz="4400" b="1" baseline="30000" dirty="0" smtClean="0">
                <a:solidFill>
                  <a:srgbClr val="F85E08"/>
                </a:solidFill>
              </a:rPr>
              <a:t>rd</a:t>
            </a:r>
            <a:r>
              <a:rPr lang="en-US" sz="4400" b="1" dirty="0" smtClean="0">
                <a:solidFill>
                  <a:srgbClr val="F85E08"/>
                </a:solidFill>
              </a:rPr>
              <a:t> Edition)</a:t>
            </a:r>
            <a:endParaRPr lang="en-US" sz="4400" dirty="0">
              <a:solidFill>
                <a:srgbClr val="F85E08"/>
              </a:solidFill>
            </a:endParaRPr>
          </a:p>
        </p:txBody>
      </p:sp>
      <p:pic>
        <p:nvPicPr>
          <p:cNvPr id="1026" name="Picture 2" descr="http://ecx.images-amazon.com/images/I/51W2Ibkm-UL._SX258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4860" y="2895600"/>
            <a:ext cx="195674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 Addressed 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Process efficiency and cost reduction</a:t>
            </a:r>
          </a:p>
          <a:p>
            <a:r>
              <a:rPr lang="en-US" dirty="0" smtClean="0"/>
              <a:t>Brand </a:t>
            </a:r>
            <a:r>
              <a:rPr lang="en-US" dirty="0"/>
              <a:t>management</a:t>
            </a:r>
          </a:p>
          <a:p>
            <a:r>
              <a:rPr lang="en-US" dirty="0" smtClean="0"/>
              <a:t>Revenue </a:t>
            </a:r>
            <a:r>
              <a:rPr lang="en-US" dirty="0"/>
              <a:t>maximization, </a:t>
            </a:r>
            <a:r>
              <a:rPr lang="en-US" dirty="0" smtClean="0"/>
              <a:t>cross-selling/up-selling</a:t>
            </a:r>
            <a:endParaRPr lang="en-US" dirty="0"/>
          </a:p>
          <a:p>
            <a:r>
              <a:rPr lang="en-US" dirty="0" smtClean="0"/>
              <a:t>Enhanced </a:t>
            </a:r>
            <a:r>
              <a:rPr lang="en-US" dirty="0"/>
              <a:t>customer experience</a:t>
            </a:r>
          </a:p>
          <a:p>
            <a:r>
              <a:rPr lang="en-US" dirty="0" smtClean="0"/>
              <a:t>Churn </a:t>
            </a:r>
            <a:r>
              <a:rPr lang="en-US" dirty="0"/>
              <a:t>identification, customer recruiting</a:t>
            </a:r>
          </a:p>
          <a:p>
            <a:r>
              <a:rPr lang="en-US" dirty="0" smtClean="0"/>
              <a:t>Improved </a:t>
            </a:r>
            <a:r>
              <a:rPr lang="en-US" dirty="0"/>
              <a:t>customer service</a:t>
            </a:r>
          </a:p>
          <a:p>
            <a:r>
              <a:rPr lang="en-US" dirty="0" smtClean="0"/>
              <a:t>Identifying </a:t>
            </a:r>
            <a:r>
              <a:rPr lang="en-US" dirty="0"/>
              <a:t>new products and market opportunities</a:t>
            </a:r>
          </a:p>
          <a:p>
            <a:r>
              <a:rPr lang="en-US" dirty="0" smtClean="0"/>
              <a:t>Risk </a:t>
            </a:r>
            <a:r>
              <a:rPr lang="en-US" dirty="0"/>
              <a:t>management</a:t>
            </a:r>
          </a:p>
          <a:p>
            <a:r>
              <a:rPr lang="en-US" dirty="0" smtClean="0"/>
              <a:t>Regulatory </a:t>
            </a:r>
            <a:r>
              <a:rPr lang="en-US" dirty="0"/>
              <a:t>compliance</a:t>
            </a:r>
          </a:p>
          <a:p>
            <a:r>
              <a:rPr lang="en-US" dirty="0" smtClean="0"/>
              <a:t>Enhanced </a:t>
            </a:r>
            <a:r>
              <a:rPr lang="en-US" dirty="0"/>
              <a:t>security </a:t>
            </a:r>
            <a:r>
              <a:rPr lang="en-US" dirty="0" smtClean="0"/>
              <a:t>capabilities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25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>
                <a:hlinkClick r:id="rId2"/>
              </a:rPr>
              <a:t>Hadoop</a:t>
            </a:r>
            <a:r>
              <a:rPr lang="en-US" dirty="0" smtClean="0"/>
              <a:t> -</a:t>
            </a:r>
            <a:r>
              <a:rPr lang="en-CA" dirty="0" smtClean="0"/>
              <a:t>framework that allows for the distributed processing of large data sets across clusters of computers 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MapReduce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- </a:t>
            </a:r>
            <a:r>
              <a:rPr lang="en-CA" dirty="0" smtClean="0"/>
              <a:t>software framework for </a:t>
            </a:r>
            <a:r>
              <a:rPr lang="en-CA" dirty="0" smtClean="0"/>
              <a:t>writing </a:t>
            </a:r>
            <a:r>
              <a:rPr lang="en-CA" dirty="0" smtClean="0"/>
              <a:t>applications which process vast amounts of data 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Hive</a:t>
            </a:r>
            <a:r>
              <a:rPr lang="en-US" dirty="0" smtClean="0"/>
              <a:t> - </a:t>
            </a:r>
            <a:r>
              <a:rPr lang="en-CA" dirty="0" smtClean="0"/>
              <a:t>data warehouse software </a:t>
            </a:r>
            <a:r>
              <a:rPr lang="en-CA" dirty="0" smtClean="0"/>
              <a:t>facilitating </a:t>
            </a:r>
            <a:r>
              <a:rPr lang="en-CA" dirty="0" smtClean="0"/>
              <a:t>querying and </a:t>
            </a:r>
            <a:r>
              <a:rPr lang="en-CA" dirty="0" smtClean="0"/>
              <a:t>management of large </a:t>
            </a:r>
            <a:r>
              <a:rPr lang="en-CA" dirty="0" smtClean="0"/>
              <a:t>datasets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Pig</a:t>
            </a:r>
            <a:r>
              <a:rPr lang="en-US" dirty="0" smtClean="0"/>
              <a:t> - </a:t>
            </a:r>
            <a:r>
              <a:rPr lang="en-CA" dirty="0" smtClean="0"/>
              <a:t>platform for analyzing large data sets 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Hbase</a:t>
            </a:r>
            <a:r>
              <a:rPr lang="en-US" dirty="0" smtClean="0"/>
              <a:t> - </a:t>
            </a:r>
            <a:r>
              <a:rPr lang="en-CA" dirty="0" smtClean="0"/>
              <a:t>an open-source, distributed, versioned, non-relational database 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Flume</a:t>
            </a:r>
            <a:r>
              <a:rPr lang="en-US" dirty="0" smtClean="0"/>
              <a:t> - </a:t>
            </a:r>
            <a:r>
              <a:rPr lang="en-CA" dirty="0" smtClean="0"/>
              <a:t>collection, aggregation, </a:t>
            </a:r>
            <a:r>
              <a:rPr lang="en-CA" dirty="0" smtClean="0"/>
              <a:t>and </a:t>
            </a:r>
            <a:r>
              <a:rPr lang="en-CA" dirty="0" smtClean="0"/>
              <a:t>movement of </a:t>
            </a:r>
            <a:r>
              <a:rPr lang="en-CA" dirty="0" smtClean="0"/>
              <a:t>large amounts of log data</a:t>
            </a:r>
            <a:endParaRPr lang="en-US" dirty="0" smtClean="0"/>
          </a:p>
          <a:p>
            <a:r>
              <a:rPr lang="en-US" dirty="0" err="1" smtClean="0">
                <a:hlinkClick r:id="rId8"/>
              </a:rPr>
              <a:t>Ambari</a:t>
            </a:r>
            <a:r>
              <a:rPr lang="en-US" dirty="0" smtClean="0"/>
              <a:t> – </a:t>
            </a:r>
            <a:r>
              <a:rPr lang="en-CA" dirty="0" smtClean="0"/>
              <a:t>managing and </a:t>
            </a:r>
            <a:r>
              <a:rPr lang="en-CA" dirty="0" smtClean="0"/>
              <a:t>monitoring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smtClean="0"/>
              <a:t>clusters</a:t>
            </a:r>
            <a:endParaRPr lang="en-US" dirty="0" smtClean="0"/>
          </a:p>
          <a:p>
            <a:r>
              <a:rPr lang="en-US" dirty="0" err="1" smtClean="0">
                <a:hlinkClick r:id="rId9"/>
              </a:rPr>
              <a:t>Sqoop</a:t>
            </a:r>
            <a:r>
              <a:rPr lang="en-US" dirty="0" smtClean="0"/>
              <a:t> - </a:t>
            </a:r>
            <a:r>
              <a:rPr lang="en-CA" dirty="0" smtClean="0"/>
              <a:t>transferring bulk data </a:t>
            </a:r>
            <a:r>
              <a:rPr lang="en-CA" dirty="0" smtClean="0"/>
              <a:t>between </a:t>
            </a:r>
            <a:r>
              <a:rPr lang="en-CA" dirty="0" err="1" smtClean="0"/>
              <a:t>Hadoop</a:t>
            </a:r>
            <a:r>
              <a:rPr lang="en-CA" dirty="0" smtClean="0"/>
              <a:t> and </a:t>
            </a:r>
            <a:r>
              <a:rPr lang="en-CA" dirty="0" smtClean="0"/>
              <a:t>structured </a:t>
            </a:r>
            <a:r>
              <a:rPr lang="en-CA" dirty="0" err="1" smtClean="0"/>
              <a:t>datastores</a:t>
            </a:r>
            <a:r>
              <a:rPr lang="en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56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/>
              <a:t>Hadoop is an open source framework for </a:t>
            </a:r>
            <a:r>
              <a:rPr lang="en-US" sz="2800" dirty="0" smtClean="0"/>
              <a:t>storing </a:t>
            </a:r>
            <a:r>
              <a:rPr lang="en-US" sz="2800" dirty="0"/>
              <a:t>and analyzing </a:t>
            </a:r>
            <a:r>
              <a:rPr lang="en-US" sz="2800" dirty="0" smtClean="0"/>
              <a:t>massive amounts </a:t>
            </a:r>
            <a:r>
              <a:rPr lang="en-US" sz="2800" dirty="0"/>
              <a:t>of distributed, unstructured </a:t>
            </a:r>
            <a:r>
              <a:rPr lang="en-US" sz="2800" dirty="0" smtClean="0"/>
              <a:t>data</a:t>
            </a:r>
          </a:p>
          <a:p>
            <a:r>
              <a:rPr lang="en-US" sz="2800" dirty="0"/>
              <a:t>Originally created by Doug Cutting at Yahoo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Hadoop </a:t>
            </a:r>
            <a:r>
              <a:rPr lang="en-US" sz="2800" dirty="0"/>
              <a:t>clusters run on </a:t>
            </a:r>
            <a:r>
              <a:rPr lang="en-US" sz="2800" dirty="0" smtClean="0"/>
              <a:t>inexpensive commodity </a:t>
            </a:r>
            <a:r>
              <a:rPr lang="en-US" sz="2800" dirty="0"/>
              <a:t>hardware so projects can scale-out </a:t>
            </a:r>
            <a:r>
              <a:rPr lang="en-US" sz="2800" dirty="0" smtClean="0"/>
              <a:t>inexpensively</a:t>
            </a:r>
          </a:p>
          <a:p>
            <a:r>
              <a:rPr lang="en-US" sz="2800" dirty="0" smtClean="0"/>
              <a:t>Hadoop is now part of </a:t>
            </a:r>
            <a:r>
              <a:rPr lang="en-US" sz="2800" dirty="0"/>
              <a:t>Apache Software </a:t>
            </a:r>
            <a:r>
              <a:rPr lang="en-US" sz="2800" dirty="0" smtClean="0"/>
              <a:t>Foundation</a:t>
            </a:r>
          </a:p>
          <a:p>
            <a:r>
              <a:rPr lang="en-US" sz="2800" dirty="0" smtClean="0"/>
              <a:t>Open source - </a:t>
            </a:r>
            <a:r>
              <a:rPr lang="en-US" sz="2800" dirty="0"/>
              <a:t>hundreds of </a:t>
            </a:r>
            <a:r>
              <a:rPr lang="en-US" sz="2800" dirty="0" smtClean="0"/>
              <a:t>contributors continuously improve </a:t>
            </a:r>
            <a:r>
              <a:rPr lang="en-US" sz="2800" dirty="0"/>
              <a:t>the core </a:t>
            </a:r>
            <a:r>
              <a:rPr lang="en-US" sz="2800" dirty="0" smtClean="0"/>
              <a:t>technology</a:t>
            </a:r>
          </a:p>
          <a:p>
            <a:r>
              <a:rPr lang="en-US" sz="2800" dirty="0">
                <a:solidFill>
                  <a:srgbClr val="F85E08"/>
                </a:solidFill>
              </a:rPr>
              <a:t>MapReduce + Hadoop = Big Data core </a:t>
            </a:r>
            <a:r>
              <a:rPr lang="en-US" sz="2800" dirty="0" smtClean="0">
                <a:solidFill>
                  <a:srgbClr val="F85E08"/>
                </a:solidFill>
              </a:rPr>
              <a:t>technology</a:t>
            </a:r>
            <a:endParaRPr lang="en-US" sz="2800" dirty="0">
              <a:solidFill>
                <a:srgbClr val="F85E08"/>
              </a:solidFill>
            </a:endParaRP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019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MapReduce </a:t>
            </a:r>
            <a:r>
              <a:rPr lang="en-US" sz="2800" dirty="0"/>
              <a:t>distributes the processing of </a:t>
            </a:r>
            <a:r>
              <a:rPr lang="en-US" sz="2800" dirty="0" smtClean="0"/>
              <a:t>very large </a:t>
            </a:r>
            <a:r>
              <a:rPr lang="en-US" sz="2800" dirty="0"/>
              <a:t>multi-structured data files across a large cluster of </a:t>
            </a:r>
            <a:r>
              <a:rPr lang="en-US" sz="2800" dirty="0" smtClean="0"/>
              <a:t>ordinary machines/processors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Goal - achieving high performance with “simple” computers</a:t>
            </a:r>
            <a:endParaRPr lang="en-US" sz="2800" dirty="0" smtClean="0"/>
          </a:p>
          <a:p>
            <a:r>
              <a:rPr lang="en-US" sz="2800" dirty="0" smtClean="0"/>
              <a:t>Developed and popularized by Google</a:t>
            </a:r>
          </a:p>
          <a:p>
            <a:r>
              <a:rPr lang="en-US" sz="2800" dirty="0" smtClean="0"/>
              <a:t>Good at </a:t>
            </a:r>
            <a:r>
              <a:rPr lang="en-US" sz="2800" dirty="0"/>
              <a:t>processing and analyzing large volumes of </a:t>
            </a:r>
            <a:r>
              <a:rPr lang="en-US" sz="2800" dirty="0" smtClean="0"/>
              <a:t>multi-structured data in a timely manner</a:t>
            </a:r>
          </a:p>
          <a:p>
            <a:r>
              <a:rPr lang="en-US" sz="2800" dirty="0" smtClean="0"/>
              <a:t>Example tasks: indexing the Web for search, </a:t>
            </a:r>
            <a:r>
              <a:rPr lang="en-US" sz="2800" dirty="0"/>
              <a:t>graph analysis, </a:t>
            </a:r>
            <a:r>
              <a:rPr lang="en-US" sz="2800" dirty="0" smtClean="0"/>
              <a:t>text analysis</a:t>
            </a:r>
            <a:r>
              <a:rPr lang="en-US" sz="2800" dirty="0"/>
              <a:t>, </a:t>
            </a:r>
            <a:r>
              <a:rPr lang="en-US" sz="2800" dirty="0" smtClean="0"/>
              <a:t>machine </a:t>
            </a:r>
            <a:r>
              <a:rPr lang="en-US" sz="2800" dirty="0"/>
              <a:t>learning</a:t>
            </a:r>
            <a:r>
              <a:rPr lang="en-US" sz="2800" dirty="0" smtClean="0"/>
              <a:t>, 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255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6484" cy="48768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85E08"/>
                </a:solidFill>
              </a:rPr>
              <a:t>How Does Hadoop Work</a:t>
            </a:r>
            <a:r>
              <a:rPr lang="en-US" sz="2800" dirty="0" smtClean="0">
                <a:solidFill>
                  <a:srgbClr val="F85E08"/>
                </a:solidFill>
              </a:rPr>
              <a:t>?</a:t>
            </a:r>
          </a:p>
          <a:p>
            <a:pPr lvl="1"/>
            <a:r>
              <a:rPr lang="en-US" sz="2400" dirty="0" smtClean="0"/>
              <a:t>Access </a:t>
            </a:r>
            <a:r>
              <a:rPr lang="en-US" sz="2400" dirty="0"/>
              <a:t>unstructured and semi-structured </a:t>
            </a:r>
            <a:r>
              <a:rPr lang="en-US" sz="2400" dirty="0" smtClean="0"/>
              <a:t>data (e.g., log files, social media feeds, other data sources)</a:t>
            </a:r>
          </a:p>
          <a:p>
            <a:pPr lvl="1"/>
            <a:r>
              <a:rPr lang="en-US" sz="2400" dirty="0" smtClean="0"/>
              <a:t>Break the data up into “parts</a:t>
            </a:r>
            <a:r>
              <a:rPr lang="en-US" sz="2400" dirty="0"/>
              <a:t>,” </a:t>
            </a:r>
            <a:r>
              <a:rPr lang="en-US" sz="2400" dirty="0" smtClean="0"/>
              <a:t>which are </a:t>
            </a:r>
            <a:r>
              <a:rPr lang="en-US" sz="2400" dirty="0"/>
              <a:t>then loaded into a file system made up of multiple nodes running on </a:t>
            </a:r>
            <a:r>
              <a:rPr lang="en-US" sz="2400" dirty="0" smtClean="0"/>
              <a:t>commodity hardware using HDFS</a:t>
            </a:r>
          </a:p>
          <a:p>
            <a:pPr lvl="1"/>
            <a:r>
              <a:rPr lang="en-US" sz="2400" dirty="0"/>
              <a:t>Each “part” is replicated multiple times and loaded into the file </a:t>
            </a:r>
            <a:r>
              <a:rPr lang="en-US" sz="2400" dirty="0" smtClean="0"/>
              <a:t>system for replication and failsafe processing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node </a:t>
            </a:r>
            <a:r>
              <a:rPr lang="en-US" sz="2400" dirty="0"/>
              <a:t>acts as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85E08"/>
                </a:solidFill>
              </a:rPr>
              <a:t>Facilitator</a:t>
            </a:r>
            <a:r>
              <a:rPr lang="en-US" sz="2400" dirty="0" smtClean="0"/>
              <a:t> and another as </a:t>
            </a:r>
            <a:r>
              <a:rPr lang="en-US" sz="2400" dirty="0" smtClean="0">
                <a:solidFill>
                  <a:srgbClr val="F85E08"/>
                </a:solidFill>
              </a:rPr>
              <a:t>Job Tracker </a:t>
            </a:r>
            <a:endParaRPr lang="en-US" sz="2400" dirty="0">
              <a:solidFill>
                <a:srgbClr val="F85E08"/>
              </a:solidFill>
            </a:endParaRPr>
          </a:p>
          <a:p>
            <a:pPr lvl="1"/>
            <a:r>
              <a:rPr lang="en-US" sz="2400" dirty="0" smtClean="0"/>
              <a:t>Jobs are distributed to the clients, and once completed, the results are collected and aggregated using MapReduce</a:t>
            </a: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1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85E08"/>
                </a:solidFill>
              </a:rPr>
              <a:t>Hadoop Technical </a:t>
            </a:r>
            <a:r>
              <a:rPr lang="en-US" sz="3200" dirty="0" smtClean="0">
                <a:solidFill>
                  <a:srgbClr val="F85E08"/>
                </a:solidFill>
              </a:rPr>
              <a:t>Components</a:t>
            </a:r>
          </a:p>
          <a:p>
            <a:pPr lvl="1"/>
            <a:r>
              <a:rPr lang="en-US" sz="2800" dirty="0"/>
              <a:t>Hadoop Distributed File System (HDFS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/>
              <a:t>Name </a:t>
            </a:r>
            <a:r>
              <a:rPr lang="en-US" sz="2800" dirty="0" smtClean="0"/>
              <a:t>Node (primary facilitator)</a:t>
            </a:r>
          </a:p>
          <a:p>
            <a:pPr lvl="1"/>
            <a:r>
              <a:rPr lang="en-US" sz="2800" dirty="0" smtClean="0"/>
              <a:t>Secondary Node (backup to Name Node)</a:t>
            </a:r>
          </a:p>
          <a:p>
            <a:pPr lvl="1"/>
            <a:r>
              <a:rPr lang="en-US" sz="2800" dirty="0" smtClean="0"/>
              <a:t>Job Tracker</a:t>
            </a:r>
          </a:p>
          <a:p>
            <a:pPr lvl="1"/>
            <a:r>
              <a:rPr lang="en-US" sz="2800" dirty="0" smtClean="0"/>
              <a:t>Slave Nodes (the </a:t>
            </a:r>
            <a:r>
              <a:rPr lang="en-US" sz="2800" dirty="0"/>
              <a:t>grunts of any Hadoop </a:t>
            </a:r>
            <a:r>
              <a:rPr lang="en-US" sz="2800" dirty="0" smtClean="0"/>
              <a:t>cluster)</a:t>
            </a:r>
          </a:p>
          <a:p>
            <a:pPr lvl="1"/>
            <a:r>
              <a:rPr lang="en-US" sz="2800" dirty="0" smtClean="0"/>
              <a:t>Additionally, Hadoop ecosystem is made up of a number of complementary sub-projects: NoSQL (Cassandra, Hbase), DW (Hive), …  </a:t>
            </a:r>
          </a:p>
          <a:p>
            <a:pPr lvl="2"/>
            <a:r>
              <a:rPr lang="en-US" sz="2400" dirty="0" smtClean="0"/>
              <a:t>NoSQL = not only SQL </a:t>
            </a:r>
          </a:p>
        </p:txBody>
      </p:sp>
      <p:pic>
        <p:nvPicPr>
          <p:cNvPr id="2050" name="Picture 2" descr="https://encrypted-tbn3.gstatic.com/images?q=tbn:ANd9GcST7iJYn43yhkOgzcnGsGa1pQu9GJR__Op-rl6c4-64dAHeXzZs6omJc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200"/>
            <a:ext cx="35372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40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</a:t>
            </a:r>
            <a:r>
              <a:rPr lang="en-US" dirty="0" smtClean="0"/>
              <a:t>Technologies</a:t>
            </a:r>
            <a:br>
              <a:rPr lang="en-US" dirty="0" smtClean="0"/>
            </a:br>
            <a:r>
              <a:rPr lang="en-US" dirty="0" smtClean="0"/>
              <a:t>Hadoop - </a:t>
            </a:r>
            <a:r>
              <a:rPr lang="en-US" dirty="0"/>
              <a:t>Demystifying Facts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Hadoop </a:t>
            </a:r>
            <a:r>
              <a:rPr lang="en-US" sz="2400" dirty="0"/>
              <a:t>consists of multiple </a:t>
            </a:r>
            <a:r>
              <a:rPr lang="en-US" sz="2400" dirty="0" smtClean="0"/>
              <a:t>products</a:t>
            </a:r>
          </a:p>
          <a:p>
            <a:r>
              <a:rPr lang="en-US" sz="2400" dirty="0"/>
              <a:t>Hadoop is open source but available from </a:t>
            </a:r>
            <a:r>
              <a:rPr lang="en-US" sz="2400" dirty="0" smtClean="0"/>
              <a:t>vendors too</a:t>
            </a:r>
          </a:p>
          <a:p>
            <a:r>
              <a:rPr lang="en-US" sz="2400" dirty="0"/>
              <a:t>Hadoop is an ecosystem, not a single </a:t>
            </a:r>
            <a:r>
              <a:rPr lang="en-US" sz="2400" dirty="0" smtClean="0"/>
              <a:t>product</a:t>
            </a:r>
          </a:p>
          <a:p>
            <a:r>
              <a:rPr lang="en-US" sz="2400" dirty="0"/>
              <a:t>HDFS is a file system, not a </a:t>
            </a:r>
            <a:r>
              <a:rPr lang="en-US" sz="2400" dirty="0" smtClean="0"/>
              <a:t>DBMS</a:t>
            </a:r>
          </a:p>
          <a:p>
            <a:r>
              <a:rPr lang="en-US" sz="2400" dirty="0"/>
              <a:t>Hive resembles SQL but is not standard </a:t>
            </a:r>
            <a:r>
              <a:rPr lang="en-US" sz="2400" dirty="0" smtClean="0"/>
              <a:t>SQL</a:t>
            </a:r>
          </a:p>
          <a:p>
            <a:r>
              <a:rPr lang="en-US" sz="2400" dirty="0"/>
              <a:t>Hadoop and MapReduce are related but </a:t>
            </a:r>
            <a:r>
              <a:rPr lang="en-US" sz="2400" dirty="0" smtClean="0"/>
              <a:t>not the same</a:t>
            </a:r>
          </a:p>
          <a:p>
            <a:r>
              <a:rPr lang="en-US" sz="2400" dirty="0"/>
              <a:t>MapReduce provides control for analytics, not </a:t>
            </a:r>
            <a:r>
              <a:rPr lang="en-US" sz="2400" dirty="0" smtClean="0"/>
              <a:t>analytics </a:t>
            </a:r>
          </a:p>
          <a:p>
            <a:r>
              <a:rPr lang="en-US" sz="2400" dirty="0"/>
              <a:t>Hadoop is about data diversity, not just data </a:t>
            </a:r>
            <a:r>
              <a:rPr lang="en-US" sz="2400" dirty="0" smtClean="0"/>
              <a:t>volume</a:t>
            </a:r>
          </a:p>
          <a:p>
            <a:r>
              <a:rPr lang="en-US" sz="2400" dirty="0"/>
              <a:t>Hadoop complements a DW; it’s rarely a </a:t>
            </a:r>
            <a:r>
              <a:rPr lang="en-US" sz="2400" dirty="0" smtClean="0"/>
              <a:t>replacement</a:t>
            </a:r>
          </a:p>
          <a:p>
            <a:r>
              <a:rPr lang="en-US" sz="2400" dirty="0"/>
              <a:t>Hadoop enables many types of analytics, not just Web </a:t>
            </a:r>
            <a:r>
              <a:rPr lang="en-US" sz="2400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xmlns="" val="42729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is the impact of Big Data on DW?</a:t>
            </a:r>
          </a:p>
          <a:p>
            <a:pPr lvl="1"/>
            <a:r>
              <a:rPr lang="en-US" sz="2400" dirty="0" smtClean="0"/>
              <a:t>Big Data and RDBMS do not go nicely together</a:t>
            </a:r>
          </a:p>
          <a:p>
            <a:pPr lvl="1"/>
            <a:r>
              <a:rPr lang="en-US" sz="2400" dirty="0" smtClean="0"/>
              <a:t>Will Hadoop replace data warehousing/RDBMS?</a:t>
            </a:r>
          </a:p>
          <a:p>
            <a:r>
              <a:rPr lang="en-US" sz="3200" dirty="0" smtClean="0"/>
              <a:t>Use Cases for Hadoop</a:t>
            </a:r>
          </a:p>
          <a:p>
            <a:pPr lvl="1"/>
            <a:r>
              <a:rPr lang="en-US" sz="2400" dirty="0"/>
              <a:t>Hadoop as the repository and </a:t>
            </a:r>
            <a:r>
              <a:rPr lang="en-US" sz="2400" dirty="0" smtClean="0"/>
              <a:t>refinery</a:t>
            </a:r>
          </a:p>
          <a:p>
            <a:pPr lvl="1"/>
            <a:r>
              <a:rPr lang="en-US" sz="2400" dirty="0"/>
              <a:t>Hadoop as the </a:t>
            </a:r>
            <a:r>
              <a:rPr lang="en-US" sz="2400" dirty="0" smtClean="0"/>
              <a:t>active archive</a:t>
            </a:r>
          </a:p>
          <a:p>
            <a:r>
              <a:rPr lang="en-US" sz="3200" dirty="0"/>
              <a:t>Use Cases for Data Warehousing</a:t>
            </a:r>
          </a:p>
          <a:p>
            <a:pPr lvl="1"/>
            <a:r>
              <a:rPr lang="en-US" sz="2400" dirty="0"/>
              <a:t>Data warehouse </a:t>
            </a:r>
            <a:r>
              <a:rPr lang="en-US" sz="2400" dirty="0" smtClean="0"/>
              <a:t>performance</a:t>
            </a:r>
          </a:p>
          <a:p>
            <a:pPr lvl="1"/>
            <a:r>
              <a:rPr lang="en-US" sz="2400" dirty="0"/>
              <a:t>Integrating data that provides business </a:t>
            </a:r>
            <a:r>
              <a:rPr lang="en-US" sz="2400" dirty="0" smtClean="0"/>
              <a:t>value</a:t>
            </a:r>
          </a:p>
          <a:p>
            <a:pPr lvl="1"/>
            <a:r>
              <a:rPr lang="en-US" sz="2400" dirty="0"/>
              <a:t>Interactive BI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3911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versus </a:t>
            </a:r>
            <a:r>
              <a:rPr lang="en-US" dirty="0"/>
              <a:t>Data Warehouse</a:t>
            </a:r>
            <a:br>
              <a:rPr lang="en-US" dirty="0"/>
            </a:br>
            <a:r>
              <a:rPr lang="en-US" dirty="0"/>
              <a:t>When to Use Which Platform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199"/>
            <a:ext cx="7315200" cy="482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6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Coexistence of Hadoop and </a:t>
            </a:r>
            <a:r>
              <a:rPr lang="en-US" dirty="0" smtClean="0"/>
              <a:t>DW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Hadoop for storing and archiving multi-structured </a:t>
            </a:r>
            <a:r>
              <a:rPr lang="en-US" sz="2800" dirty="0" smtClean="0"/>
              <a:t>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Hadoop for filtering, transforming, and/or consolidating </a:t>
            </a:r>
            <a:r>
              <a:rPr lang="en-US" sz="2800" dirty="0" smtClean="0"/>
              <a:t>multi-structured data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 smtClean="0"/>
              <a:t>Use </a:t>
            </a:r>
            <a:r>
              <a:rPr lang="en-US" sz="2800" dirty="0"/>
              <a:t>Hadoop to analyze large volumes of multi-structured data and </a:t>
            </a:r>
            <a:r>
              <a:rPr lang="en-US" sz="2800" dirty="0" smtClean="0"/>
              <a:t>publish the </a:t>
            </a:r>
            <a:r>
              <a:rPr lang="en-US" sz="2800" dirty="0"/>
              <a:t>analytical </a:t>
            </a:r>
            <a:r>
              <a:rPr lang="en-US" sz="2800" dirty="0" smtClean="0"/>
              <a:t>results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relational DBMS that provides MapReduce capabilities as an </a:t>
            </a:r>
            <a:r>
              <a:rPr lang="en-US" sz="2800" dirty="0" smtClean="0"/>
              <a:t>investigative computing platform</a:t>
            </a:r>
          </a:p>
          <a:p>
            <a:pPr marL="347663" indent="-347663">
              <a:buFont typeface="+mj-lt"/>
              <a:buAutoNum type="arabicPeriod"/>
            </a:pPr>
            <a:r>
              <a:rPr lang="en-US" sz="2800" dirty="0"/>
              <a:t>Use a front-end query tool to access and analyze data</a:t>
            </a:r>
          </a:p>
          <a:p>
            <a:pPr marL="742950" indent="-7429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8156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Big Data means different things to people with different backgrounds and interests </a:t>
            </a:r>
            <a:endParaRPr lang="en-US" sz="2800" dirty="0" smtClean="0"/>
          </a:p>
          <a:p>
            <a:r>
              <a:rPr lang="en-US" sz="2800" dirty="0"/>
              <a:t>Traditionally, </a:t>
            </a:r>
            <a:r>
              <a:rPr lang="en-US" sz="2800" dirty="0" smtClean="0"/>
              <a:t>“</a:t>
            </a:r>
            <a:r>
              <a:rPr lang="en-US" sz="2800" dirty="0"/>
              <a:t>Big Data” </a:t>
            </a:r>
            <a:r>
              <a:rPr lang="en-US" sz="2800" dirty="0" smtClean="0"/>
              <a:t>= massive </a:t>
            </a:r>
            <a:r>
              <a:rPr lang="en-US" sz="2800" dirty="0"/>
              <a:t>volumes of data </a:t>
            </a:r>
            <a:endParaRPr lang="en-US" sz="2800" dirty="0" smtClean="0"/>
          </a:p>
          <a:p>
            <a:pPr lvl="1"/>
            <a:r>
              <a:rPr lang="en-US" sz="2400" dirty="0" smtClean="0"/>
              <a:t>E.g., volume of data at CERN, NASA, Google, …</a:t>
            </a:r>
          </a:p>
          <a:p>
            <a:r>
              <a:rPr lang="en-US" sz="2800" dirty="0"/>
              <a:t>Where does the Big Data come from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Everywhere! Web </a:t>
            </a:r>
            <a:r>
              <a:rPr lang="en-US" sz="2400" dirty="0"/>
              <a:t>logs, RFID, GPS systems, sensor networks, social </a:t>
            </a:r>
            <a:r>
              <a:rPr lang="en-US" sz="2400" dirty="0" smtClean="0"/>
              <a:t>networks, Internet-based </a:t>
            </a:r>
            <a:r>
              <a:rPr lang="en-US" sz="2400" dirty="0"/>
              <a:t>text documents, Internet search indexes, detail call records, astronomy, atmospheric science, biology, genomics, nuclear physics, biochemical </a:t>
            </a:r>
            <a:r>
              <a:rPr lang="en-US" sz="2400" dirty="0" smtClean="0"/>
              <a:t>experiments, medical </a:t>
            </a:r>
            <a:r>
              <a:rPr lang="en-US" sz="2400" dirty="0"/>
              <a:t>records, scientific research, military surveillance, </a:t>
            </a:r>
            <a:r>
              <a:rPr lang="en-US" sz="2400" dirty="0" smtClean="0"/>
              <a:t>multimedia </a:t>
            </a:r>
            <a:r>
              <a:rPr lang="en-US" sz="2400" dirty="0"/>
              <a:t>archives, </a:t>
            </a: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317114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Coexistence of Hadoop and </a:t>
            </a:r>
            <a:r>
              <a:rPr lang="en-US" dirty="0" smtClean="0"/>
              <a:t>DW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977" y="1676400"/>
            <a:ext cx="8573223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9654" y="6095647"/>
            <a:ext cx="2104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1" dirty="0">
                <a:solidFill>
                  <a:srgbClr val="F85E08"/>
                </a:solidFill>
                <a:effectLst/>
              </a:rPr>
              <a:t>S</a:t>
            </a:r>
            <a:r>
              <a:rPr lang="en-US" sz="2000" b="0" i="1" dirty="0" smtClean="0">
                <a:solidFill>
                  <a:srgbClr val="F85E08"/>
                </a:solidFill>
                <a:effectLst/>
              </a:rPr>
              <a:t>ource</a:t>
            </a:r>
            <a:r>
              <a:rPr lang="en-US" sz="2000" b="0" i="1" dirty="0">
                <a:solidFill>
                  <a:srgbClr val="F85E08"/>
                </a:solidFill>
                <a:effectLst/>
              </a:rPr>
              <a:t>: Teradata</a:t>
            </a:r>
            <a:endParaRPr lang="en-US" sz="2000" b="0" i="1" dirty="0">
              <a:solidFill>
                <a:srgbClr val="F85E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90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Succeed with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Simplify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Coexist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Visualize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Empower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Integrate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Govern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Evangelize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0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And Stream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876800"/>
          </a:xfrm>
        </p:spPr>
        <p:txBody>
          <a:bodyPr>
            <a:noAutofit/>
          </a:bodyPr>
          <a:lstStyle/>
          <a:p>
            <a:r>
              <a:rPr lang="en-US" sz="2800" dirty="0"/>
              <a:t>Data-in-motion analytics and real-time data analytics</a:t>
            </a:r>
          </a:p>
          <a:p>
            <a:r>
              <a:rPr lang="en-US" sz="2800" dirty="0" smtClean="0"/>
              <a:t>One of the Vs in Big Data = Velocity</a:t>
            </a:r>
          </a:p>
          <a:p>
            <a:r>
              <a:rPr lang="en-US" sz="2800" dirty="0" smtClean="0"/>
              <a:t>Analytic </a:t>
            </a:r>
            <a:r>
              <a:rPr lang="en-US" sz="2800" dirty="0"/>
              <a:t>process of </a:t>
            </a:r>
            <a:r>
              <a:rPr lang="en-US" sz="2800" dirty="0" smtClean="0"/>
              <a:t>extracting actionable information </a:t>
            </a:r>
            <a:r>
              <a:rPr lang="en-US" sz="2800" dirty="0"/>
              <a:t>from continuously flowing/streaming </a:t>
            </a:r>
            <a:r>
              <a:rPr lang="en-US" sz="2800" dirty="0" smtClean="0"/>
              <a:t>data</a:t>
            </a:r>
          </a:p>
          <a:p>
            <a:r>
              <a:rPr lang="en-US" sz="2800" dirty="0"/>
              <a:t>Why Stream </a:t>
            </a:r>
            <a:r>
              <a:rPr lang="en-US" sz="2800" dirty="0" smtClean="0"/>
              <a:t>Analytics?</a:t>
            </a:r>
          </a:p>
          <a:p>
            <a:pPr lvl="1"/>
            <a:r>
              <a:rPr lang="en-US" sz="2400" dirty="0" smtClean="0"/>
              <a:t>It may not be feasible to store the data, or may lose its value</a:t>
            </a:r>
          </a:p>
          <a:p>
            <a:r>
              <a:rPr lang="en-US" sz="2800" dirty="0"/>
              <a:t>Stream Analytics Versus Perpetual </a:t>
            </a:r>
            <a:r>
              <a:rPr lang="en-US" sz="2800" dirty="0" smtClean="0"/>
              <a:t>Analytics</a:t>
            </a:r>
          </a:p>
          <a:p>
            <a:r>
              <a:rPr lang="en-US" sz="2800" dirty="0"/>
              <a:t>Critical Event </a:t>
            </a:r>
            <a:r>
              <a:rPr lang="en-US" sz="2800" dirty="0" smtClean="0"/>
              <a:t>Processing?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2621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Analytics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Use </a:t>
            </a:r>
            <a:r>
              <a:rPr lang="en-US" dirty="0" smtClean="0"/>
              <a:t>Case in Energy Industry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6906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92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Analytics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e-Commerce</a:t>
            </a:r>
          </a:p>
          <a:p>
            <a:r>
              <a:rPr lang="en-US" sz="2800" dirty="0" smtClean="0"/>
              <a:t>Telecommunication</a:t>
            </a:r>
          </a:p>
          <a:p>
            <a:r>
              <a:rPr lang="en-US" sz="2800" dirty="0"/>
              <a:t>Law Enforcement and Cyber </a:t>
            </a:r>
            <a:r>
              <a:rPr lang="en-US" sz="2800" dirty="0" smtClean="0"/>
              <a:t>Security</a:t>
            </a:r>
          </a:p>
          <a:p>
            <a:r>
              <a:rPr lang="en-US" sz="2800" dirty="0" smtClean="0"/>
              <a:t>Power Industry</a:t>
            </a:r>
          </a:p>
          <a:p>
            <a:r>
              <a:rPr lang="en-US" sz="2800" dirty="0" smtClean="0"/>
              <a:t>Financial Services</a:t>
            </a:r>
          </a:p>
          <a:p>
            <a:r>
              <a:rPr lang="en-US" sz="2800" dirty="0" smtClean="0"/>
              <a:t>Health Services</a:t>
            </a:r>
          </a:p>
          <a:p>
            <a:r>
              <a:rPr lang="en-US" sz="2800" dirty="0" smtClean="0"/>
              <a:t>Government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6712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 Insights 6.1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Data Size Is Getting Big, Bigger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54" y="1752600"/>
            <a:ext cx="4531446" cy="386442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Hadron </a:t>
            </a:r>
            <a:r>
              <a:rPr lang="en-US" sz="2800" dirty="0"/>
              <a:t>Collider </a:t>
            </a:r>
            <a:r>
              <a:rPr lang="en-US" sz="2800" dirty="0" smtClean="0"/>
              <a:t>- </a:t>
            </a:r>
            <a:r>
              <a:rPr lang="en-US" sz="2800" dirty="0"/>
              <a:t>1 </a:t>
            </a:r>
            <a:r>
              <a:rPr lang="en-US" sz="2800" dirty="0" smtClean="0"/>
              <a:t>PB/sec</a:t>
            </a:r>
            <a:endParaRPr lang="en-US" sz="2800" dirty="0"/>
          </a:p>
          <a:p>
            <a:r>
              <a:rPr lang="en-US" sz="2800" dirty="0" smtClean="0"/>
              <a:t>Boeing </a:t>
            </a:r>
            <a:r>
              <a:rPr lang="en-US" sz="2800" dirty="0"/>
              <a:t>jet </a:t>
            </a:r>
            <a:r>
              <a:rPr lang="en-US" sz="2800" dirty="0" smtClean="0"/>
              <a:t>- 20 TB/hr</a:t>
            </a:r>
            <a:endParaRPr lang="en-US" sz="2800" dirty="0"/>
          </a:p>
          <a:p>
            <a:r>
              <a:rPr lang="en-US" sz="2800" dirty="0" smtClean="0"/>
              <a:t>Facebook - 500 TB/day</a:t>
            </a:r>
            <a:endParaRPr lang="en-US" sz="2800" dirty="0"/>
          </a:p>
          <a:p>
            <a:r>
              <a:rPr lang="en-US" sz="2800" dirty="0" smtClean="0"/>
              <a:t>YouTube – 1 TB/4 min 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proposed Square Kilometer Array telescope (the world’s proposed biggest telescope</a:t>
            </a:r>
            <a:r>
              <a:rPr lang="en-US" sz="2800" dirty="0" smtClean="0"/>
              <a:t>) – 1 EB/day 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9932" y="2971800"/>
            <a:ext cx="4525468" cy="330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06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-  Definition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Big Data is a misnomer!</a:t>
            </a:r>
          </a:p>
          <a:p>
            <a:r>
              <a:rPr lang="en-US" sz="2800" dirty="0" smtClean="0"/>
              <a:t>Big Data is more than just “big”</a:t>
            </a:r>
          </a:p>
          <a:p>
            <a:r>
              <a:rPr lang="en-US" sz="2800" dirty="0" smtClean="0"/>
              <a:t>The Vs that define Big Data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Volume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Variety</a:t>
            </a:r>
          </a:p>
          <a:p>
            <a:pPr lvl="1"/>
            <a:r>
              <a:rPr lang="en-US" sz="2400" dirty="0" smtClean="0">
                <a:solidFill>
                  <a:srgbClr val="F85E08"/>
                </a:solidFill>
              </a:rPr>
              <a:t>Velocity</a:t>
            </a:r>
            <a:endParaRPr lang="en-US" sz="500" dirty="0">
              <a:solidFill>
                <a:srgbClr val="F85E08"/>
              </a:solidFill>
            </a:endParaRPr>
          </a:p>
          <a:p>
            <a:pPr lvl="1"/>
            <a:r>
              <a:rPr lang="en-US" sz="2400" dirty="0" smtClean="0"/>
              <a:t>Veracity</a:t>
            </a:r>
          </a:p>
          <a:p>
            <a:pPr lvl="1"/>
            <a:r>
              <a:rPr lang="en-US" sz="2400" dirty="0" smtClean="0"/>
              <a:t>Variability</a:t>
            </a:r>
          </a:p>
          <a:p>
            <a:pPr lvl="1"/>
            <a:r>
              <a:rPr lang="en-US" sz="2400" dirty="0" smtClean="0"/>
              <a:t>Value</a:t>
            </a:r>
          </a:p>
          <a:p>
            <a:pPr lvl="1"/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239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</a:t>
            </a:r>
            <a:r>
              <a:rPr lang="en-US" dirty="0"/>
              <a:t>of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by itself, regardless of the size, type, or speed, is </a:t>
            </a:r>
            <a:r>
              <a:rPr lang="en-US" sz="3200" dirty="0" smtClean="0"/>
              <a:t>worthless</a:t>
            </a:r>
          </a:p>
          <a:p>
            <a:r>
              <a:rPr lang="en-US" sz="3200" dirty="0"/>
              <a:t>Big </a:t>
            </a:r>
            <a:r>
              <a:rPr lang="en-US" sz="3200" dirty="0" smtClean="0"/>
              <a:t>Data + “big” analytics = value</a:t>
            </a:r>
          </a:p>
          <a:p>
            <a:r>
              <a:rPr lang="en-US" sz="3200" dirty="0"/>
              <a:t>With the value proposition, Big Data also brought about big </a:t>
            </a:r>
            <a:r>
              <a:rPr lang="en-US" sz="3200" dirty="0" smtClean="0"/>
              <a:t>challenges</a:t>
            </a:r>
          </a:p>
          <a:p>
            <a:pPr lvl="1"/>
            <a:r>
              <a:rPr lang="en-US" sz="2800" dirty="0" smtClean="0"/>
              <a:t>Effectively </a:t>
            </a:r>
            <a:r>
              <a:rPr lang="en-US" sz="2800" dirty="0"/>
              <a:t>and efficiently capturing, storing, and analyzing </a:t>
            </a:r>
            <a:r>
              <a:rPr lang="en-US" sz="2800" dirty="0" smtClean="0"/>
              <a:t>Big Data</a:t>
            </a:r>
          </a:p>
          <a:p>
            <a:pPr lvl="1"/>
            <a:r>
              <a:rPr lang="en-US" sz="2800" dirty="0" smtClean="0"/>
              <a:t>New breed </a:t>
            </a:r>
            <a:r>
              <a:rPr lang="en-US" sz="2800" dirty="0"/>
              <a:t>of technologies needed (developed </a:t>
            </a:r>
            <a:r>
              <a:rPr lang="en-US" sz="2800" dirty="0" smtClean="0"/>
              <a:t>or purchased or hired or outsourced …)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2945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You </a:t>
            </a:r>
            <a:r>
              <a:rPr lang="en-US" sz="2400" dirty="0"/>
              <a:t>can’t process the amount of data that you want to because of the </a:t>
            </a:r>
            <a:r>
              <a:rPr lang="en-US" sz="2400" dirty="0" smtClean="0"/>
              <a:t>limitations of your </a:t>
            </a:r>
            <a:r>
              <a:rPr lang="en-US" sz="2400" dirty="0"/>
              <a:t>current </a:t>
            </a:r>
            <a:r>
              <a:rPr lang="en-US" sz="2400" dirty="0" smtClean="0"/>
              <a:t>platform.</a:t>
            </a:r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can’t </a:t>
            </a:r>
            <a:r>
              <a:rPr lang="en-US" sz="2400" dirty="0" smtClean="0"/>
              <a:t>include new/contemporary </a:t>
            </a:r>
            <a:r>
              <a:rPr lang="en-US" sz="2400" dirty="0"/>
              <a:t>data sources (e.g., social media, RFID, Sensory, Web, GPS, textual data) </a:t>
            </a:r>
            <a:r>
              <a:rPr lang="en-US" sz="2400" dirty="0" smtClean="0"/>
              <a:t>because it </a:t>
            </a:r>
            <a:r>
              <a:rPr lang="en-US" sz="2400" dirty="0"/>
              <a:t>does not comply with the data storage </a:t>
            </a:r>
            <a:r>
              <a:rPr lang="en-US" sz="2400" dirty="0" smtClean="0"/>
              <a:t>schema</a:t>
            </a:r>
            <a:endParaRPr lang="en-US" sz="2400" dirty="0"/>
          </a:p>
          <a:p>
            <a:r>
              <a:rPr lang="en-US" sz="2400" dirty="0" smtClean="0"/>
              <a:t>You </a:t>
            </a:r>
            <a:r>
              <a:rPr lang="en-US" sz="2400" dirty="0"/>
              <a:t>need to (or want to) integrate data as quickly as possible to be current on </a:t>
            </a:r>
            <a:r>
              <a:rPr lang="en-US" sz="2400" dirty="0" smtClean="0"/>
              <a:t>your analysis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You </a:t>
            </a:r>
            <a:r>
              <a:rPr lang="en-US" sz="2400" dirty="0"/>
              <a:t>want to work with a schema-on-demand </a:t>
            </a:r>
            <a:r>
              <a:rPr lang="en-US" sz="2400" dirty="0" smtClean="0"/>
              <a:t>data </a:t>
            </a:r>
            <a:r>
              <a:rPr lang="en-US" sz="2400" dirty="0"/>
              <a:t>storage paradigm </a:t>
            </a:r>
            <a:r>
              <a:rPr lang="en-US" sz="2400" dirty="0" smtClean="0"/>
              <a:t>because of </a:t>
            </a:r>
            <a:r>
              <a:rPr lang="en-US" sz="2400" dirty="0"/>
              <a:t>the </a:t>
            </a:r>
            <a:r>
              <a:rPr lang="en-US" sz="2400" dirty="0" smtClean="0"/>
              <a:t>variety of data types involved.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data is arriving so fast at your organization’s doorstep that your </a:t>
            </a:r>
            <a:r>
              <a:rPr lang="en-US" sz="2400" dirty="0" smtClean="0"/>
              <a:t>traditional analytics platform </a:t>
            </a:r>
            <a:r>
              <a:rPr lang="en-US" sz="2400" dirty="0"/>
              <a:t>cannot handle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7034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 </a:t>
            </a:r>
            <a:r>
              <a:rPr lang="en-US" dirty="0"/>
              <a:t>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Big </a:t>
            </a:r>
            <a:r>
              <a:rPr lang="en-US" dirty="0"/>
              <a:t>Data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clear business need (alignment with the vision and the strategy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Strong</a:t>
            </a:r>
            <a:r>
              <a:rPr lang="en-US" dirty="0"/>
              <a:t>, committed sponsorship (executive champion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Alignment </a:t>
            </a:r>
            <a:r>
              <a:rPr lang="en-US" dirty="0"/>
              <a:t>between the business and IT </a:t>
            </a:r>
            <a:r>
              <a:rPr lang="en-US" dirty="0" smtClean="0"/>
              <a:t>strategy</a:t>
            </a:r>
          </a:p>
          <a:p>
            <a:r>
              <a:rPr lang="en-US" dirty="0"/>
              <a:t>A fact-based decision-making </a:t>
            </a:r>
            <a:r>
              <a:rPr lang="en-US" dirty="0" smtClean="0"/>
              <a:t>culture</a:t>
            </a:r>
          </a:p>
          <a:p>
            <a:r>
              <a:rPr lang="en-US" dirty="0"/>
              <a:t>A strong data </a:t>
            </a:r>
            <a:r>
              <a:rPr lang="en-US" dirty="0" smtClean="0"/>
              <a:t>infrastructure</a:t>
            </a:r>
          </a:p>
          <a:p>
            <a:r>
              <a:rPr lang="en-US" dirty="0" smtClean="0"/>
              <a:t>The right analytics tools</a:t>
            </a:r>
          </a:p>
          <a:p>
            <a:r>
              <a:rPr lang="en-US" dirty="0" smtClean="0"/>
              <a:t>Right people with right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09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Enablers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In-memory analytics</a:t>
            </a:r>
          </a:p>
          <a:p>
            <a:pPr lvl="1"/>
            <a:r>
              <a:rPr lang="en-US" dirty="0" smtClean="0"/>
              <a:t>Storing and processing the complete data set in RAM</a:t>
            </a:r>
          </a:p>
          <a:p>
            <a:r>
              <a:rPr lang="en-US" dirty="0" smtClean="0"/>
              <a:t>In-database analytics</a:t>
            </a:r>
          </a:p>
          <a:p>
            <a:pPr lvl="1"/>
            <a:r>
              <a:rPr lang="en-US" dirty="0" smtClean="0"/>
              <a:t>Placing analytic procedures close to where data is stored</a:t>
            </a:r>
          </a:p>
          <a:p>
            <a:r>
              <a:rPr lang="en-US" dirty="0" smtClean="0"/>
              <a:t>Grid computing &amp; MPP</a:t>
            </a:r>
          </a:p>
          <a:p>
            <a:pPr lvl="1"/>
            <a:r>
              <a:rPr lang="en-US" dirty="0" smtClean="0"/>
              <a:t>Use of many machines and processors in parallel (MPP - massively parallel processing)</a:t>
            </a:r>
          </a:p>
          <a:p>
            <a:r>
              <a:rPr lang="en-US" dirty="0" smtClean="0"/>
              <a:t>Appliances</a:t>
            </a:r>
          </a:p>
          <a:p>
            <a:pPr lvl="1"/>
            <a:r>
              <a:rPr lang="en-US" dirty="0" smtClean="0"/>
              <a:t>Combining hardware, software, and storage in a single unit for performance and scalability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23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volume</a:t>
            </a:r>
          </a:p>
          <a:p>
            <a:pPr lvl="1"/>
            <a:r>
              <a:rPr lang="en-US" dirty="0"/>
              <a:t>The ability to capture, store, and process the huge volume of </a:t>
            </a:r>
            <a:r>
              <a:rPr lang="en-US" dirty="0" smtClean="0"/>
              <a:t>data in a timely manner</a:t>
            </a:r>
          </a:p>
          <a:p>
            <a:r>
              <a:rPr lang="en-US" dirty="0" smtClean="0"/>
              <a:t>Data integration</a:t>
            </a:r>
          </a:p>
          <a:p>
            <a:pPr lvl="1"/>
            <a:r>
              <a:rPr lang="en-US" dirty="0"/>
              <a:t>The ability to combine </a:t>
            </a:r>
            <a:r>
              <a:rPr lang="en-US" dirty="0" smtClean="0"/>
              <a:t>data quickly and at reasonable cost </a:t>
            </a:r>
          </a:p>
          <a:p>
            <a:r>
              <a:rPr lang="en-US" dirty="0" smtClean="0"/>
              <a:t>Processing capabilities</a:t>
            </a:r>
          </a:p>
          <a:p>
            <a:pPr lvl="1"/>
            <a:r>
              <a:rPr lang="en-US" dirty="0"/>
              <a:t>The ability to process the data quickly, as it is </a:t>
            </a:r>
            <a:r>
              <a:rPr lang="en-US" dirty="0" smtClean="0"/>
              <a:t>captured (i.e., stream analytics)</a:t>
            </a:r>
          </a:p>
          <a:p>
            <a:r>
              <a:rPr lang="en-US" dirty="0" smtClean="0"/>
              <a:t>Data governance (… security, privacy, access)</a:t>
            </a:r>
          </a:p>
          <a:p>
            <a:r>
              <a:rPr lang="en-US" dirty="0" smtClean="0"/>
              <a:t>Skill availability (… data scientist)</a:t>
            </a:r>
          </a:p>
          <a:p>
            <a:r>
              <a:rPr lang="en-US" dirty="0" smtClean="0"/>
              <a:t>Solution cost (ROI)</a:t>
            </a:r>
          </a:p>
        </p:txBody>
      </p:sp>
    </p:spTree>
    <p:extLst>
      <p:ext uri="{BB962C8B-B14F-4D97-AF65-F5344CB8AC3E}">
        <p14:creationId xmlns:p14="http://schemas.microsoft.com/office/powerpoint/2010/main" xmlns="" val="13530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7600</TotalTime>
  <Words>1317</Words>
  <Application>Microsoft Office PowerPoint</Application>
  <PresentationFormat>On-screen Show (4:3)</PresentationFormat>
  <Paragraphs>176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Slide 1</vt:lpstr>
      <vt:lpstr>Big Data -  Definition and Concepts</vt:lpstr>
      <vt:lpstr>Technology Insights 6.1  The Data Size Is Getting Big, Bigger, …</vt:lpstr>
      <vt:lpstr>Big Data -  Definition and Concepts</vt:lpstr>
      <vt:lpstr>Fundamentals of Big Data Analytics</vt:lpstr>
      <vt:lpstr>Big Data Considerations</vt:lpstr>
      <vt:lpstr>Critical Success Factors for  Big Data Analytics</vt:lpstr>
      <vt:lpstr>Enablers of Big Data Analytics</vt:lpstr>
      <vt:lpstr>Challenges of Big Data Analytics</vt:lpstr>
      <vt:lpstr>Business Problems Addressed by  Big Data Analytics</vt:lpstr>
      <vt:lpstr>Big Data Technologies</vt:lpstr>
      <vt:lpstr>Big Data Technologies Hadoop</vt:lpstr>
      <vt:lpstr>Big Data Technologies MapReduce</vt:lpstr>
      <vt:lpstr>Big Data Technologies Hadoop</vt:lpstr>
      <vt:lpstr>Big Data Technologies Hadoop</vt:lpstr>
      <vt:lpstr>Big Data Technologies Hadoop - Demystifying Facts </vt:lpstr>
      <vt:lpstr>Big Data And Data Warehousing</vt:lpstr>
      <vt:lpstr>Hadoop versus Data Warehouse When to Use Which Platform</vt:lpstr>
      <vt:lpstr>Coexistence of Hadoop and DW</vt:lpstr>
      <vt:lpstr>Coexistence of Hadoop and DW</vt:lpstr>
      <vt:lpstr>How to Succeed with Big Data</vt:lpstr>
      <vt:lpstr>Big Data And Stream Analytics</vt:lpstr>
      <vt:lpstr>Stream Analytics A Use Case in Energy Industry</vt:lpstr>
      <vt:lpstr>Stream Analytics Applications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Mobile Computing Client</cp:lastModifiedBy>
  <cp:revision>228</cp:revision>
  <cp:lastPrinted>2013-11-04T21:29:49Z</cp:lastPrinted>
  <dcterms:created xsi:type="dcterms:W3CDTF">1998-03-18T21:58:50Z</dcterms:created>
  <dcterms:modified xsi:type="dcterms:W3CDTF">2015-11-29T16:54:07Z</dcterms:modified>
</cp:coreProperties>
</file>