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364" r:id="rId2"/>
    <p:sldId id="482" r:id="rId3"/>
    <p:sldId id="543" r:id="rId4"/>
    <p:sldId id="544" r:id="rId5"/>
    <p:sldId id="545" r:id="rId6"/>
    <p:sldId id="550" r:id="rId7"/>
    <p:sldId id="553" r:id="rId8"/>
    <p:sldId id="555" r:id="rId9"/>
    <p:sldId id="556" r:id="rId10"/>
    <p:sldId id="557" r:id="rId11"/>
    <p:sldId id="558" r:id="rId12"/>
    <p:sldId id="559" r:id="rId13"/>
    <p:sldId id="561" r:id="rId14"/>
    <p:sldId id="562" r:id="rId15"/>
    <p:sldId id="564" r:id="rId16"/>
    <p:sldId id="566" r:id="rId17"/>
    <p:sldId id="567" r:id="rId18"/>
    <p:sldId id="570" r:id="rId19"/>
    <p:sldId id="571" r:id="rId20"/>
    <p:sldId id="572" r:id="rId21"/>
    <p:sldId id="573" r:id="rId22"/>
    <p:sldId id="577" r:id="rId23"/>
    <p:sldId id="578" r:id="rId2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5E08"/>
    <a:srgbClr val="FF3300"/>
    <a:srgbClr val="0000FF"/>
    <a:srgbClr val="0000CC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1989" autoAdjust="0"/>
  </p:normalViewPr>
  <p:slideViewPr>
    <p:cSldViewPr>
      <p:cViewPr varScale="1">
        <p:scale>
          <a:sx n="84" d="100"/>
          <a:sy n="84" d="100"/>
        </p:scale>
        <p:origin x="-15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40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E3F11-6D4C-423A-B4B6-69228312BD9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E3F11-6D4C-423A-B4B6-69228312BD9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46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E3F11-6D4C-423A-B4B6-69228312BD9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03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84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6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31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7-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utatio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vNHpY-WF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rkpgh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ze.com/app/?from=headl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5867400" cy="2743200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7:</a:t>
            </a:r>
          </a:p>
          <a:p>
            <a:r>
              <a:rPr lang="en-US" sz="4000" b="1" dirty="0"/>
              <a:t>Business </a:t>
            </a:r>
            <a:r>
              <a:rPr lang="en-US" sz="4000" b="1" dirty="0" smtClean="0"/>
              <a:t>Analytics: Emerging Trends and Future </a:t>
            </a:r>
            <a:r>
              <a:rPr lang="en-US" sz="4000" b="1" dirty="0"/>
              <a:t>Impacts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Managerial Perspective on Analytics (3</a:t>
            </a:r>
            <a:r>
              <a:rPr lang="en-US" sz="4400" b="1" baseline="30000" dirty="0" smtClean="0">
                <a:solidFill>
                  <a:srgbClr val="F85E08"/>
                </a:solidFill>
              </a:rPr>
              <a:t>rd</a:t>
            </a:r>
            <a:r>
              <a:rPr lang="en-US" sz="4400" b="1" dirty="0" smtClean="0">
                <a:solidFill>
                  <a:srgbClr val="F85E08"/>
                </a:solidFill>
              </a:rPr>
              <a:t> Edition)</a:t>
            </a:r>
            <a:endParaRPr lang="en-US" sz="4400" dirty="0">
              <a:solidFill>
                <a:srgbClr val="F85E08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895600"/>
            <a:ext cx="19567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/>
              <a:t>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Two main approaches for recommendation systems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85E08"/>
                </a:solidFill>
              </a:rPr>
              <a:t>Collaborative filtering</a:t>
            </a:r>
          </a:p>
          <a:p>
            <a:pPr marL="1022350" lvl="2" indent="-457200"/>
            <a:r>
              <a:rPr lang="en-US" sz="2000" dirty="0" smtClean="0"/>
              <a:t>Based on previous users’ purchase/view/rating data</a:t>
            </a:r>
          </a:p>
          <a:p>
            <a:pPr marL="1022350" lvl="2" indent="-457200"/>
            <a:r>
              <a:rPr lang="en-US" sz="2000" dirty="0" smtClean="0"/>
              <a:t>Collectively deriving </a:t>
            </a:r>
            <a:r>
              <a:rPr lang="en-US" sz="2000" b="1" dirty="0" smtClean="0"/>
              <a:t>user </a:t>
            </a:r>
            <a:r>
              <a:rPr lang="en-US" sz="2000" b="1" dirty="0" smtClean="0">
                <a:sym typeface="Wingdings"/>
              </a:rPr>
              <a:t>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/>
              <a:t>item </a:t>
            </a:r>
            <a:r>
              <a:rPr lang="en-US" sz="2000" dirty="0" smtClean="0"/>
              <a:t>profiling</a:t>
            </a:r>
          </a:p>
          <a:p>
            <a:pPr marL="1022350" lvl="2" indent="-457200"/>
            <a:r>
              <a:rPr lang="en-US" sz="2000" dirty="0" smtClean="0"/>
              <a:t>Use this knowledge for item recommendations</a:t>
            </a:r>
          </a:p>
          <a:p>
            <a:pPr marL="1022350" lvl="2" indent="-457200"/>
            <a:r>
              <a:rPr lang="en-US" sz="2000" dirty="0" smtClean="0"/>
              <a:t>Disadvantage – requires huge amount of historic data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85E08"/>
                </a:solidFill>
              </a:rPr>
              <a:t>Content filtering</a:t>
            </a:r>
          </a:p>
          <a:p>
            <a:pPr marL="1022350" lvl="2" indent="-457200"/>
            <a:r>
              <a:rPr lang="en-US" sz="2000" dirty="0" smtClean="0"/>
              <a:t>Based on specifications/characteristics </a:t>
            </a:r>
            <a:r>
              <a:rPr lang="en-US" sz="2000" dirty="0"/>
              <a:t>of </a:t>
            </a:r>
            <a:r>
              <a:rPr lang="en-US" sz="2000" dirty="0" smtClean="0"/>
              <a:t>items (not just ratings)</a:t>
            </a:r>
          </a:p>
          <a:p>
            <a:pPr marL="1022350" lvl="2" indent="-457200"/>
            <a:r>
              <a:rPr lang="en-US" sz="2000" dirty="0" smtClean="0"/>
              <a:t>First, characteristics of an item are profiled, and then </a:t>
            </a:r>
            <a:r>
              <a:rPr lang="en-US" sz="2000" dirty="0"/>
              <a:t>the </a:t>
            </a:r>
            <a:r>
              <a:rPr lang="en-US" sz="2000" dirty="0" smtClean="0"/>
              <a:t>content-based individual </a:t>
            </a:r>
            <a:r>
              <a:rPr lang="en-US" sz="2000" dirty="0"/>
              <a:t>user profiles are </a:t>
            </a:r>
            <a:r>
              <a:rPr lang="en-US" sz="2000" dirty="0" smtClean="0"/>
              <a:t>built</a:t>
            </a:r>
          </a:p>
          <a:p>
            <a:pPr marL="1022350" lvl="2" indent="-457200"/>
            <a:r>
              <a:rPr lang="en-US" sz="2000" dirty="0"/>
              <a:t>Recommendations are made if there are similarities found in the item </a:t>
            </a:r>
            <a:r>
              <a:rPr lang="en-US" sz="2000" dirty="0" smtClean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2609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Web 2.0 Revolution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Online Social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 2.0?</a:t>
            </a:r>
          </a:p>
          <a:p>
            <a:pPr lvl="1"/>
            <a:r>
              <a:rPr lang="en-US" sz="2800" dirty="0" smtClean="0"/>
              <a:t>Advanced Web - blogs</a:t>
            </a:r>
            <a:r>
              <a:rPr lang="en-US" sz="2800" dirty="0"/>
              <a:t>, wikis, RSS, mashups, user-generated content, and social </a:t>
            </a:r>
            <a:r>
              <a:rPr lang="en-US" sz="2800" dirty="0" smtClean="0"/>
              <a:t>networks</a:t>
            </a:r>
          </a:p>
          <a:p>
            <a:pPr lvl="1"/>
            <a:r>
              <a:rPr lang="en-US" sz="2800" dirty="0" smtClean="0"/>
              <a:t>Objective – enhance creativity</a:t>
            </a:r>
            <a:r>
              <a:rPr lang="en-US" sz="2800" dirty="0"/>
              <a:t>, information sharing, and </a:t>
            </a:r>
            <a:r>
              <a:rPr lang="en-US" sz="2800" dirty="0" smtClean="0"/>
              <a:t>collaboration</a:t>
            </a:r>
          </a:p>
          <a:p>
            <a:pPr lvl="1"/>
            <a:r>
              <a:rPr lang="en-US" sz="2800" dirty="0" smtClean="0"/>
              <a:t>Changing the Web from passive to active</a:t>
            </a:r>
          </a:p>
          <a:p>
            <a:pPr lvl="2"/>
            <a:r>
              <a:rPr lang="en-US" sz="2400" dirty="0" smtClean="0"/>
              <a:t>Consumer is the one that creates the content</a:t>
            </a:r>
          </a:p>
          <a:p>
            <a:pPr lvl="1"/>
            <a:r>
              <a:rPr lang="en-US" sz="2800" dirty="0" smtClean="0"/>
              <a:t>Redefining what </a:t>
            </a:r>
            <a:r>
              <a:rPr lang="en-US" sz="2800" dirty="0"/>
              <a:t>is on the </a:t>
            </a:r>
            <a:r>
              <a:rPr lang="en-US" sz="2800" dirty="0" smtClean="0"/>
              <a:t>Web as well as how </a:t>
            </a:r>
            <a:r>
              <a:rPr lang="en-US" sz="2800" dirty="0"/>
              <a:t>it </a:t>
            </a:r>
            <a:r>
              <a:rPr lang="en-US" sz="2800" dirty="0" smtClean="0"/>
              <a:t>works</a:t>
            </a:r>
          </a:p>
          <a:p>
            <a:pPr lvl="1"/>
            <a:r>
              <a:rPr lang="en-US" sz="2800" dirty="0" smtClean="0"/>
              <a:t>Companies are adopting and benefiting from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29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Characteristics of Web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Allows tapping </a:t>
            </a:r>
            <a:r>
              <a:rPr lang="en-US" sz="2400" dirty="0"/>
              <a:t>into the collective intelligence of </a:t>
            </a:r>
            <a:r>
              <a:rPr lang="en-US" sz="2400" dirty="0" smtClean="0"/>
              <a:t>users</a:t>
            </a:r>
            <a:endParaRPr lang="en-US" sz="2400" dirty="0"/>
          </a:p>
          <a:p>
            <a:r>
              <a:rPr lang="en-US" sz="2400" dirty="0" smtClean="0"/>
              <a:t>Data </a:t>
            </a:r>
            <a:r>
              <a:rPr lang="en-US" sz="2400" dirty="0"/>
              <a:t>is made available in new or never-intended </a:t>
            </a:r>
            <a:r>
              <a:rPr lang="en-US" sz="2400" dirty="0" smtClean="0"/>
              <a:t>ways </a:t>
            </a:r>
          </a:p>
          <a:p>
            <a:r>
              <a:rPr lang="en-US" sz="2400" dirty="0" smtClean="0"/>
              <a:t>Relies </a:t>
            </a:r>
            <a:r>
              <a:rPr lang="en-US" sz="2400" dirty="0"/>
              <a:t>on </a:t>
            </a:r>
            <a:r>
              <a:rPr lang="en-US" sz="2400" dirty="0" smtClean="0"/>
              <a:t>user-generated/user-controlled content/data</a:t>
            </a:r>
            <a:endParaRPr lang="en-US" sz="2400" dirty="0"/>
          </a:p>
          <a:p>
            <a:r>
              <a:rPr lang="en-US" sz="2400" dirty="0" smtClean="0"/>
              <a:t>Lightweight </a:t>
            </a:r>
            <a:r>
              <a:rPr lang="en-US" sz="2400" dirty="0"/>
              <a:t>programming </a:t>
            </a:r>
            <a:r>
              <a:rPr lang="en-US" sz="2400" dirty="0" smtClean="0"/>
              <a:t>tools for wider access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virtual elimination of software-upgrade cycles </a:t>
            </a:r>
            <a:endParaRPr lang="en-US" sz="2400" dirty="0" smtClean="0"/>
          </a:p>
          <a:p>
            <a:r>
              <a:rPr lang="en-US" sz="2400" dirty="0" smtClean="0"/>
              <a:t>Users </a:t>
            </a:r>
            <a:r>
              <a:rPr lang="en-US" sz="2400" dirty="0"/>
              <a:t>can access applications entirely through a </a:t>
            </a:r>
            <a:r>
              <a:rPr lang="en-US" sz="2400" dirty="0" smtClean="0"/>
              <a:t>browser</a:t>
            </a:r>
            <a:endParaRPr lang="en-US" sz="2400" dirty="0"/>
          </a:p>
          <a:p>
            <a:r>
              <a:rPr lang="en-US" sz="2400" dirty="0" smtClean="0"/>
              <a:t>An </a:t>
            </a:r>
            <a:r>
              <a:rPr lang="en-US" sz="2400" dirty="0"/>
              <a:t>architecture of participation and digital democracy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major emphasis is on social networks and </a:t>
            </a:r>
            <a:r>
              <a:rPr lang="en-US" sz="2400" dirty="0" smtClean="0"/>
              <a:t>computing</a:t>
            </a:r>
            <a:endParaRPr lang="en-US" sz="2400" dirty="0"/>
          </a:p>
          <a:p>
            <a:r>
              <a:rPr lang="en-US" sz="2400" dirty="0" smtClean="0"/>
              <a:t>Strong </a:t>
            </a:r>
            <a:r>
              <a:rPr lang="en-US" sz="2400" dirty="0"/>
              <a:t>support for information sharing and </a:t>
            </a:r>
            <a:r>
              <a:rPr lang="en-US" sz="2400" dirty="0" smtClean="0"/>
              <a:t>collaboration</a:t>
            </a:r>
            <a:endParaRPr lang="en-US" sz="2400" dirty="0"/>
          </a:p>
          <a:p>
            <a:r>
              <a:rPr lang="en-US" sz="2400" dirty="0" smtClean="0"/>
              <a:t>Fosters </a:t>
            </a:r>
            <a:r>
              <a:rPr lang="en-US" sz="2400" dirty="0"/>
              <a:t>rapid and continuous creation of new business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352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1158240"/>
          </a:xfrm>
        </p:spPr>
        <p:txBody>
          <a:bodyPr>
            <a:normAutofit/>
          </a:bodyPr>
          <a:lstStyle/>
          <a:p>
            <a:r>
              <a:rPr lang="en-US" sz="3800" dirty="0"/>
              <a:t>Social </a:t>
            </a:r>
            <a:r>
              <a:rPr lang="en-US" sz="3800" dirty="0" smtClean="0"/>
              <a:t>Networks</a:t>
            </a:r>
            <a:br>
              <a:rPr lang="en-US" sz="3800" dirty="0" smtClean="0"/>
            </a:br>
            <a:r>
              <a:rPr lang="en-US" sz="3800" dirty="0"/>
              <a:t>Implications of Business and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Enhancing marketing and sales </a:t>
            </a:r>
            <a:r>
              <a:rPr lang="en-US" sz="3200" dirty="0"/>
              <a:t>in public social </a:t>
            </a:r>
            <a:r>
              <a:rPr lang="en-US" sz="3200" dirty="0" smtClean="0"/>
              <a:t>networks</a:t>
            </a:r>
          </a:p>
          <a:p>
            <a:r>
              <a:rPr lang="en-US" sz="3200" dirty="0"/>
              <a:t>Using Twitter </a:t>
            </a:r>
            <a:r>
              <a:rPr lang="en-US" sz="3200" dirty="0" smtClean="0"/>
              <a:t>to </a:t>
            </a:r>
            <a:r>
              <a:rPr lang="en-US" sz="3200" dirty="0"/>
              <a:t>Get </a:t>
            </a:r>
            <a:r>
              <a:rPr lang="en-US" sz="3200" dirty="0" smtClean="0"/>
              <a:t>a </a:t>
            </a:r>
            <a:r>
              <a:rPr lang="en-US" sz="3200" dirty="0"/>
              <a:t>Pulse </a:t>
            </a:r>
            <a:r>
              <a:rPr lang="en-US" sz="3200" dirty="0" smtClean="0"/>
              <a:t>of </a:t>
            </a:r>
            <a:r>
              <a:rPr lang="en-US" sz="3200" dirty="0"/>
              <a:t>t</a:t>
            </a:r>
            <a:r>
              <a:rPr lang="en-US" sz="3200" dirty="0" smtClean="0"/>
              <a:t>he Market</a:t>
            </a:r>
          </a:p>
          <a:p>
            <a:pPr lvl="1"/>
            <a:r>
              <a:rPr lang="en-US" sz="2800" dirty="0" smtClean="0"/>
              <a:t>Listening to the public for opinions/sentiments</a:t>
            </a:r>
          </a:p>
          <a:p>
            <a:pPr lvl="1"/>
            <a:r>
              <a:rPr lang="en-US" sz="2800" dirty="0" smtClean="0"/>
              <a:t>Product/service brand management</a:t>
            </a:r>
          </a:p>
          <a:p>
            <a:pPr lvl="1"/>
            <a:r>
              <a:rPr lang="en-US" sz="2800" dirty="0" smtClean="0"/>
              <a:t>Text mining, sentiment analysis</a:t>
            </a:r>
          </a:p>
          <a:p>
            <a:pPr lvl="1"/>
            <a:r>
              <a:rPr lang="en-US" sz="2800" dirty="0" smtClean="0"/>
              <a:t>How – built in-house or outsource</a:t>
            </a:r>
          </a:p>
          <a:p>
            <a:pPr lvl="2"/>
            <a:r>
              <a:rPr lang="en-US" dirty="0">
                <a:hlinkClick r:id="rId3"/>
              </a:rPr>
              <a:t>reputation.com</a:t>
            </a:r>
            <a:endParaRPr lang="en-US" dirty="0" smtClean="0"/>
          </a:p>
          <a:p>
            <a:r>
              <a:rPr lang="en-US" sz="3200" dirty="0" smtClean="0"/>
              <a:t>Share content </a:t>
            </a:r>
            <a:r>
              <a:rPr lang="en-US" sz="3200" dirty="0"/>
              <a:t>in a messaging </a:t>
            </a:r>
            <a:r>
              <a:rPr lang="en-US" sz="3200" dirty="0" smtClean="0"/>
              <a:t>ecosystem</a:t>
            </a:r>
          </a:p>
          <a:p>
            <a:pPr lvl="1"/>
            <a:r>
              <a:rPr lang="en-US" sz="2800" dirty="0"/>
              <a:t>WhatsApp, </a:t>
            </a:r>
            <a:r>
              <a:rPr lang="en-US" sz="2800" dirty="0" err="1" smtClean="0"/>
              <a:t>SnapChat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xmlns="" val="2281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Computing and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style of computing in which dynamically scalable and </a:t>
            </a:r>
            <a:r>
              <a:rPr lang="en-US" sz="2800" dirty="0" smtClean="0"/>
              <a:t>often virtualized </a:t>
            </a:r>
            <a:r>
              <a:rPr lang="en-US" sz="2800" dirty="0"/>
              <a:t>resources are provided over the Internet. </a:t>
            </a:r>
            <a:endParaRPr lang="en-US" sz="2800" dirty="0" smtClean="0"/>
          </a:p>
          <a:p>
            <a:r>
              <a:rPr lang="en-US" sz="2800" dirty="0" smtClean="0"/>
              <a:t>Users </a:t>
            </a:r>
            <a:r>
              <a:rPr lang="en-US" sz="2800" dirty="0"/>
              <a:t>need not have knowledge </a:t>
            </a:r>
            <a:r>
              <a:rPr lang="en-US" sz="2800" dirty="0" smtClean="0"/>
              <a:t>of, experience </a:t>
            </a:r>
            <a:r>
              <a:rPr lang="en-US" sz="2800" dirty="0"/>
              <a:t>in, or control over the technology infrastructures in the cloud that </a:t>
            </a:r>
            <a:r>
              <a:rPr lang="en-US" sz="2800" dirty="0" smtClean="0"/>
              <a:t>supports them.</a:t>
            </a:r>
          </a:p>
          <a:p>
            <a:r>
              <a:rPr lang="en-US" sz="2800" dirty="0" smtClean="0"/>
              <a:t>Cloud computing = </a:t>
            </a:r>
            <a:r>
              <a:rPr lang="en-US" sz="2800" dirty="0"/>
              <a:t>utility computing, application </a:t>
            </a:r>
            <a:r>
              <a:rPr lang="en-US" sz="2800" dirty="0" smtClean="0"/>
              <a:t>service provider </a:t>
            </a:r>
            <a:r>
              <a:rPr lang="en-US" sz="2800" dirty="0"/>
              <a:t>grid computing, on-demand computing, software-as-a-service (SaaS</a:t>
            </a:r>
            <a:r>
              <a:rPr lang="en-US" sz="2800" dirty="0" smtClean="0"/>
              <a:t>), …</a:t>
            </a:r>
          </a:p>
          <a:p>
            <a:pPr lvl="1"/>
            <a:r>
              <a:rPr lang="en-US" sz="2400" dirty="0" smtClean="0"/>
              <a:t>Cloud = Internet</a:t>
            </a:r>
          </a:p>
          <a:p>
            <a:pPr lvl="1"/>
            <a:r>
              <a:rPr lang="en-US" sz="2400" dirty="0" smtClean="0"/>
              <a:t>Related “-as-a-services”: infrastructure-as-a-service </a:t>
            </a:r>
            <a:r>
              <a:rPr lang="en-US" sz="2400" dirty="0"/>
              <a:t>(IaaS), platforms-as-a-service (PaaS)</a:t>
            </a:r>
          </a:p>
        </p:txBody>
      </p:sp>
    </p:spTree>
    <p:extLst>
      <p:ext uri="{BB962C8B-B14F-4D97-AF65-F5344CB8AC3E}">
        <p14:creationId xmlns:p14="http://schemas.microsoft.com/office/powerpoint/2010/main" xmlns="" val="28687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Computing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Cloud computing is used in</a:t>
            </a:r>
          </a:p>
          <a:p>
            <a:pPr lvl="1"/>
            <a:r>
              <a:rPr lang="en-US" sz="2800" dirty="0" smtClean="0"/>
              <a:t>e-commerce, BI, CRM, SCM, …</a:t>
            </a:r>
          </a:p>
          <a:p>
            <a:r>
              <a:rPr lang="en-US" sz="3200" dirty="0" smtClean="0"/>
              <a:t>Business model</a:t>
            </a:r>
          </a:p>
          <a:p>
            <a:pPr lvl="1"/>
            <a:r>
              <a:rPr lang="en-US" sz="2800" dirty="0" smtClean="0"/>
              <a:t>Pay-per-use</a:t>
            </a:r>
          </a:p>
          <a:p>
            <a:pPr lvl="1"/>
            <a:r>
              <a:rPr lang="en-US" sz="2800" dirty="0" smtClean="0"/>
              <a:t>Subscribe/pay-as-you-go</a:t>
            </a:r>
          </a:p>
          <a:p>
            <a:r>
              <a:rPr lang="en-US" sz="2800" dirty="0" smtClean="0"/>
              <a:t>Companies that offer cloud-computing services</a:t>
            </a:r>
          </a:p>
          <a:p>
            <a:pPr lvl="1"/>
            <a:r>
              <a:rPr lang="en-US" sz="2400" dirty="0" smtClean="0"/>
              <a:t>Google, Yahoo!, Salesforce.com</a:t>
            </a:r>
          </a:p>
          <a:p>
            <a:pPr lvl="1"/>
            <a:r>
              <a:rPr lang="en-US" sz="2400" dirty="0" smtClean="0"/>
              <a:t>IBM, Microsoft (Azure)</a:t>
            </a:r>
          </a:p>
          <a:p>
            <a:pPr lvl="1"/>
            <a:r>
              <a:rPr lang="en-US" sz="2400" dirty="0" smtClean="0"/>
              <a:t>Sun Microsystems/Oracle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16337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and </a:t>
            </a:r>
            <a:br>
              <a:rPr lang="en-US" dirty="0" smtClean="0"/>
            </a:br>
            <a:r>
              <a:rPr lang="en-US" dirty="0" smtClean="0"/>
              <a:t>Service-Oriented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sz="3200" dirty="0"/>
              <a:t>Service-oriented thinking is one of the </a:t>
            </a:r>
            <a:r>
              <a:rPr lang="en-US" sz="3200" dirty="0" smtClean="0"/>
              <a:t>fastest-growing paradigms today</a:t>
            </a:r>
          </a:p>
          <a:p>
            <a:r>
              <a:rPr lang="en-US" sz="3200" dirty="0" smtClean="0"/>
              <a:t>Toward building </a:t>
            </a:r>
            <a:r>
              <a:rPr lang="en-US" sz="3200" dirty="0"/>
              <a:t>agile data, information, and analytics </a:t>
            </a:r>
            <a:r>
              <a:rPr lang="en-US" sz="3200" dirty="0" smtClean="0"/>
              <a:t>capabilities as services</a:t>
            </a:r>
          </a:p>
          <a:p>
            <a:r>
              <a:rPr lang="en-US" sz="3200" dirty="0" smtClean="0"/>
              <a:t>Service orientation + DSS/BI</a:t>
            </a:r>
          </a:p>
          <a:p>
            <a:r>
              <a:rPr lang="en-US" sz="3200" dirty="0" smtClean="0"/>
              <a:t>Component-based service orientation fosters</a:t>
            </a:r>
          </a:p>
          <a:p>
            <a:pPr lvl="1"/>
            <a:r>
              <a:rPr lang="en-US" sz="2800" dirty="0" smtClean="0"/>
              <a:t>Reusability, Substitutability, Extensibility, Scalability, Customizability, Reliability, Low Cost </a:t>
            </a:r>
            <a:r>
              <a:rPr lang="en-US" sz="2800" dirty="0"/>
              <a:t>of O</a:t>
            </a:r>
            <a:r>
              <a:rPr lang="en-US" sz="2800" dirty="0" smtClean="0"/>
              <a:t>wnership</a:t>
            </a:r>
            <a:r>
              <a:rPr lang="en-US" sz="2800" dirty="0"/>
              <a:t>, </a:t>
            </a:r>
            <a:r>
              <a:rPr lang="en-US" sz="2800" dirty="0" smtClean="0"/>
              <a:t>Economy </a:t>
            </a:r>
            <a:r>
              <a:rPr lang="en-US" sz="2800" dirty="0"/>
              <a:t>of </a:t>
            </a:r>
            <a:r>
              <a:rPr lang="en-US" sz="2800" dirty="0" smtClean="0"/>
              <a:t>Scale</a:t>
            </a:r>
            <a:r>
              <a:rPr lang="en-US" sz="2800" dirty="0"/>
              <a:t>,</a:t>
            </a:r>
            <a:r>
              <a:rPr lang="en-US" sz="2800" dirty="0" smtClean="0"/>
              <a:t>…</a:t>
            </a:r>
          </a:p>
          <a:p>
            <a:pPr lvl="1"/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802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DSS/BI</a:t>
            </a:r>
            <a:endParaRPr lang="en-US" dirty="0"/>
          </a:p>
        </p:txBody>
      </p:sp>
      <p:pic>
        <p:nvPicPr>
          <p:cNvPr id="1026" name="Picture 1" descr="Full-size image (86 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474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93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</a:t>
            </a:r>
            <a:br>
              <a:rPr lang="en-US" dirty="0"/>
            </a:br>
            <a:r>
              <a:rPr lang="en-US" dirty="0"/>
              <a:t>Service-Oriented DSS/BI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Data-as-a-Service (DaaS)</a:t>
            </a:r>
          </a:p>
          <a:p>
            <a:pPr lvl="1"/>
            <a:r>
              <a:rPr lang="en-US" sz="2800" dirty="0" smtClean="0"/>
              <a:t>Accessing </a:t>
            </a:r>
            <a:r>
              <a:rPr lang="en-US" sz="2800" dirty="0"/>
              <a:t>data “where it lives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Enriching data quality with centralization</a:t>
            </a:r>
          </a:p>
          <a:p>
            <a:pPr lvl="1"/>
            <a:r>
              <a:rPr lang="en-US" sz="2800" dirty="0" smtClean="0"/>
              <a:t>Better MDM (Master Data Management), CDI (Customer Data Integration)</a:t>
            </a:r>
          </a:p>
          <a:p>
            <a:pPr lvl="1"/>
            <a:r>
              <a:rPr lang="en-US" sz="2800" dirty="0" smtClean="0"/>
              <a:t>Access </a:t>
            </a:r>
            <a:r>
              <a:rPr lang="en-US" sz="2800" dirty="0"/>
              <a:t>the data via open </a:t>
            </a:r>
            <a:r>
              <a:rPr lang="en-US" sz="2800" dirty="0" smtClean="0"/>
              <a:t>standards such </a:t>
            </a:r>
            <a:r>
              <a:rPr lang="en-US" sz="2800" dirty="0"/>
              <a:t>as SQL, XQuery, and </a:t>
            </a:r>
            <a:r>
              <a:rPr lang="en-US" sz="2800" dirty="0" smtClean="0"/>
              <a:t>XML</a:t>
            </a:r>
          </a:p>
          <a:p>
            <a:pPr lvl="1"/>
            <a:r>
              <a:rPr lang="en-US" sz="2800" dirty="0" smtClean="0"/>
              <a:t>NoSQL type data storage and processing</a:t>
            </a:r>
          </a:p>
          <a:p>
            <a:pPr lvl="2"/>
            <a:r>
              <a:rPr lang="en-US" sz="2400" dirty="0" smtClean="0"/>
              <a:t>Amazon’s SimpleDB</a:t>
            </a:r>
          </a:p>
          <a:p>
            <a:pPr lvl="2"/>
            <a:r>
              <a:rPr lang="en-US" sz="2400" dirty="0"/>
              <a:t>Google’s </a:t>
            </a:r>
            <a:r>
              <a:rPr lang="en-US" sz="2400" dirty="0" smtClean="0"/>
              <a:t>BigTable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18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</a:t>
            </a:r>
            <a:br>
              <a:rPr lang="en-US" dirty="0"/>
            </a:br>
            <a:r>
              <a:rPr lang="en-US" dirty="0"/>
              <a:t>Service-Oriented DSS/BI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Information-as-a-Service (IaaS)</a:t>
            </a:r>
          </a:p>
          <a:p>
            <a:pPr lvl="1"/>
            <a:r>
              <a:rPr lang="en-US" sz="2800" dirty="0" smtClean="0"/>
              <a:t>“Information on Demand”</a:t>
            </a:r>
          </a:p>
          <a:p>
            <a:pPr lvl="1"/>
            <a:r>
              <a:rPr lang="en-US" sz="2800" dirty="0" smtClean="0"/>
              <a:t>Goal </a:t>
            </a:r>
            <a:r>
              <a:rPr lang="en-US" sz="2800" dirty="0"/>
              <a:t>is </a:t>
            </a:r>
            <a:r>
              <a:rPr lang="en-US" sz="2800" dirty="0" smtClean="0"/>
              <a:t>to make </a:t>
            </a:r>
            <a:r>
              <a:rPr lang="en-US" sz="2800" dirty="0"/>
              <a:t>information available quickly to people, </a:t>
            </a:r>
            <a:r>
              <a:rPr lang="en-US" sz="2800" dirty="0" smtClean="0"/>
              <a:t>processes, and </a:t>
            </a:r>
            <a:r>
              <a:rPr lang="en-US" sz="2800" dirty="0"/>
              <a:t>applications across the business (agility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Provides </a:t>
            </a:r>
            <a:r>
              <a:rPr lang="en-US" sz="2800" dirty="0"/>
              <a:t>a “single </a:t>
            </a:r>
            <a:r>
              <a:rPr lang="en-US" sz="2800" dirty="0" smtClean="0"/>
              <a:t>version of </a:t>
            </a:r>
            <a:r>
              <a:rPr lang="en-US" sz="2800" dirty="0"/>
              <a:t>the truth,” </a:t>
            </a:r>
            <a:r>
              <a:rPr lang="en-US" sz="2800" dirty="0" smtClean="0"/>
              <a:t>make it </a:t>
            </a:r>
            <a:r>
              <a:rPr lang="en-US" sz="2800" dirty="0"/>
              <a:t>available 24/7, and by doing so, reduce proliferating redundant data and the time </a:t>
            </a:r>
            <a:r>
              <a:rPr lang="en-US" sz="2800" dirty="0" smtClean="0"/>
              <a:t>it takes </a:t>
            </a:r>
            <a:r>
              <a:rPr lang="en-US" sz="2800" dirty="0"/>
              <a:t>to build and deploy new information </a:t>
            </a:r>
            <a:r>
              <a:rPr lang="en-US" sz="2800" dirty="0" smtClean="0"/>
              <a:t>services</a:t>
            </a:r>
          </a:p>
          <a:p>
            <a:pPr lvl="1"/>
            <a:r>
              <a:rPr lang="en-US" sz="2800" dirty="0" smtClean="0"/>
              <a:t>SOA(Service Oriented Architecture), flexible data integration, MDM, …</a:t>
            </a:r>
          </a:p>
          <a:p>
            <a:pPr lvl="1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36418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65760"/>
            <a:ext cx="8610600" cy="1158240"/>
          </a:xfrm>
        </p:spPr>
        <p:txBody>
          <a:bodyPr/>
          <a:lstStyle/>
          <a:p>
            <a:r>
              <a:rPr lang="en-US" dirty="0"/>
              <a:t>Location-Based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Geospatial Analytics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Geocoding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Visual maps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Postal codes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Latitude &amp; Longitude</a:t>
            </a:r>
          </a:p>
          <a:p>
            <a:r>
              <a:rPr lang="en-US" dirty="0" smtClean="0"/>
              <a:t>Enables aggregate </a:t>
            </a:r>
            <a:r>
              <a:rPr lang="en-US" dirty="0"/>
              <a:t>view of a large </a:t>
            </a:r>
            <a:r>
              <a:rPr lang="en-US" dirty="0" smtClean="0"/>
              <a:t>geographic area</a:t>
            </a:r>
          </a:p>
          <a:p>
            <a:r>
              <a:rPr lang="en-US" dirty="0" smtClean="0"/>
              <a:t>Integrate “where” into customer view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87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</a:t>
            </a:r>
            <a:br>
              <a:rPr lang="en-US" dirty="0"/>
            </a:br>
            <a:r>
              <a:rPr lang="en-US" dirty="0"/>
              <a:t>Service-Oriented DSS/BI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Analytics-as-a-Service (AaaS)</a:t>
            </a:r>
            <a:endParaRPr lang="en-US" sz="3200" dirty="0" smtClean="0">
              <a:solidFill>
                <a:srgbClr val="FF3300"/>
              </a:solidFill>
            </a:endParaRPr>
          </a:p>
          <a:p>
            <a:pPr lvl="1"/>
            <a:r>
              <a:rPr lang="en-US" sz="2800" dirty="0" smtClean="0"/>
              <a:t>“Agile Analytics”</a:t>
            </a:r>
          </a:p>
          <a:p>
            <a:pPr lvl="1"/>
            <a:r>
              <a:rPr lang="en-US" sz="2800" dirty="0"/>
              <a:t>AaaS in the cloud has economies of </a:t>
            </a:r>
            <a:r>
              <a:rPr lang="en-US" sz="2800" dirty="0" smtClean="0"/>
              <a:t>scale, better scalability, </a:t>
            </a:r>
            <a:r>
              <a:rPr lang="en-US" sz="2800" dirty="0"/>
              <a:t>and higher cost </a:t>
            </a:r>
            <a:r>
              <a:rPr lang="en-US" sz="2800" dirty="0" smtClean="0"/>
              <a:t>savings</a:t>
            </a:r>
          </a:p>
          <a:p>
            <a:pPr lvl="1"/>
            <a:r>
              <a:rPr lang="en-US" sz="2800" dirty="0" smtClean="0"/>
              <a:t>Data/Text Mining + Big Data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Cloud Computing</a:t>
            </a:r>
          </a:p>
          <a:p>
            <a:pPr lvl="2"/>
            <a:r>
              <a:rPr lang="en-US" sz="2400" dirty="0" smtClean="0"/>
              <a:t>Storage and access to Big Data</a:t>
            </a:r>
          </a:p>
          <a:p>
            <a:pPr lvl="2"/>
            <a:r>
              <a:rPr lang="en-US" sz="2400" dirty="0" smtClean="0"/>
              <a:t>Massively Parallel Processing </a:t>
            </a:r>
          </a:p>
          <a:p>
            <a:pPr lvl="2"/>
            <a:r>
              <a:rPr lang="en-US" sz="2400" dirty="0" smtClean="0"/>
              <a:t>In-memory processing</a:t>
            </a:r>
          </a:p>
          <a:p>
            <a:pPr lvl="2"/>
            <a:r>
              <a:rPr lang="en-US" sz="2400" dirty="0" smtClean="0"/>
              <a:t>In-database processing</a:t>
            </a:r>
          </a:p>
          <a:p>
            <a:pPr lvl="2"/>
            <a:r>
              <a:rPr lang="en-US" sz="2400" dirty="0" smtClean="0"/>
              <a:t>Resource polling, scaling, cost and time saving, … </a:t>
            </a:r>
            <a:endParaRPr lang="en-US" sz="8400" dirty="0" smtClean="0"/>
          </a:p>
          <a:p>
            <a:pPr lvl="1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2323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 </a:t>
            </a:r>
            <a:r>
              <a:rPr lang="en-US" dirty="0"/>
              <a:t>of Analytics </a:t>
            </a:r>
            <a:r>
              <a:rPr lang="en-US" dirty="0" smtClean="0"/>
              <a:t>in </a:t>
            </a:r>
            <a:r>
              <a:rPr lang="en-US" dirty="0"/>
              <a:t>Organizations: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Organizational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Analytics departments</a:t>
            </a:r>
          </a:p>
          <a:p>
            <a:pPr lvl="2"/>
            <a:r>
              <a:rPr lang="en-US" dirty="0" smtClean="0"/>
              <a:t>Chief Analytics Officer, Chief Knowledge Officer</a:t>
            </a:r>
          </a:p>
          <a:p>
            <a:pPr lvl="1"/>
            <a:r>
              <a:rPr lang="en-US" dirty="0"/>
              <a:t>Restructuring Business Processes and Virtual </a:t>
            </a:r>
            <a:r>
              <a:rPr lang="en-US" dirty="0" smtClean="0"/>
              <a:t>Teams</a:t>
            </a:r>
          </a:p>
          <a:p>
            <a:pPr lvl="2"/>
            <a:r>
              <a:rPr lang="en-US" dirty="0" smtClean="0"/>
              <a:t>Reengineering and BPR (Business Process Re-engineering)</a:t>
            </a:r>
          </a:p>
          <a:p>
            <a:r>
              <a:rPr lang="en-US" dirty="0" smtClean="0"/>
              <a:t>Job Satisfaction</a:t>
            </a:r>
          </a:p>
          <a:p>
            <a:r>
              <a:rPr lang="en-US" dirty="0"/>
              <a:t>Job Stress and </a:t>
            </a:r>
            <a:r>
              <a:rPr lang="en-US" dirty="0" smtClean="0"/>
              <a:t>Anxiety</a:t>
            </a:r>
          </a:p>
          <a:p>
            <a:r>
              <a:rPr lang="en-US" dirty="0"/>
              <a:t>Impact on </a:t>
            </a:r>
            <a:r>
              <a:rPr lang="en-US" dirty="0" smtClean="0"/>
              <a:t>Manager Activities/Performance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382000" cy="115824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Overview of </a:t>
            </a:r>
            <a:r>
              <a:rPr lang="en-US" dirty="0" smtClean="0"/>
              <a:t>the </a:t>
            </a:r>
            <a:r>
              <a:rPr lang="en-US" dirty="0"/>
              <a:t>Analytics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Analytics Industry </a:t>
            </a:r>
            <a:r>
              <a:rPr lang="en-US" sz="2800" dirty="0" smtClean="0"/>
              <a:t>Clusters</a:t>
            </a:r>
            <a:endParaRPr lang="en-US" sz="2800" dirty="0"/>
          </a:p>
          <a:p>
            <a:r>
              <a:rPr lang="en-US" sz="2800" dirty="0"/>
              <a:t>Data </a:t>
            </a:r>
            <a:r>
              <a:rPr lang="en-US" sz="2800" dirty="0" smtClean="0"/>
              <a:t>Infrastructure </a:t>
            </a:r>
            <a:r>
              <a:rPr lang="en-US" sz="2800" dirty="0"/>
              <a:t>Data Warehouse</a:t>
            </a:r>
            <a:r>
              <a:rPr lang="en-US" sz="2800" dirty="0" smtClean="0"/>
              <a:t> Providers</a:t>
            </a:r>
          </a:p>
          <a:p>
            <a:r>
              <a:rPr lang="en-US" sz="2800" dirty="0"/>
              <a:t>Middleware/BI Platform </a:t>
            </a:r>
            <a:r>
              <a:rPr lang="en-US" sz="2800" dirty="0" smtClean="0"/>
              <a:t>Industry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Aggregators/Distributors</a:t>
            </a:r>
          </a:p>
          <a:p>
            <a:r>
              <a:rPr lang="en-US" sz="2800" dirty="0"/>
              <a:t>Analytics-Focused Software </a:t>
            </a:r>
            <a:r>
              <a:rPr lang="en-US" sz="2800" dirty="0" smtClean="0"/>
              <a:t>Developers</a:t>
            </a:r>
          </a:p>
          <a:p>
            <a:r>
              <a:rPr lang="en-US" sz="2800" dirty="0" smtClean="0"/>
              <a:t>Application </a:t>
            </a:r>
            <a:r>
              <a:rPr lang="en-US" sz="2800" dirty="0"/>
              <a:t>Developers or System </a:t>
            </a:r>
            <a:r>
              <a:rPr lang="en-US" sz="2800" dirty="0" smtClean="0"/>
              <a:t>Integrators</a:t>
            </a:r>
          </a:p>
          <a:p>
            <a:r>
              <a:rPr lang="en-US" sz="2800" dirty="0"/>
              <a:t>Analytics User </a:t>
            </a:r>
            <a:r>
              <a:rPr lang="en-US" sz="2800" dirty="0" smtClean="0"/>
              <a:t>Organizations</a:t>
            </a:r>
          </a:p>
          <a:p>
            <a:r>
              <a:rPr lang="en-US" sz="2800" dirty="0"/>
              <a:t>Analytics Industry Analysts and </a:t>
            </a:r>
            <a:r>
              <a:rPr lang="en-US" sz="2800" dirty="0" smtClean="0"/>
              <a:t>Influencers</a:t>
            </a:r>
          </a:p>
          <a:p>
            <a:r>
              <a:rPr lang="en-US" sz="2800" dirty="0"/>
              <a:t>Academic Providers and Certification Agencies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Ecosystem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81200"/>
            <a:ext cx="8324193" cy="3962400"/>
          </a:xfrm>
          <a:prstGeom prst="rect">
            <a:avLst/>
          </a:prstGeom>
          <a:noFill/>
          <a:ln w="9525">
            <a:solidFill>
              <a:srgbClr val="F85E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91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Location-Based Analytics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966913"/>
            <a:ext cx="8916464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73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65760"/>
            <a:ext cx="8610600" cy="1158240"/>
          </a:xfrm>
        </p:spPr>
        <p:txBody>
          <a:bodyPr/>
          <a:lstStyle/>
          <a:p>
            <a:r>
              <a:rPr lang="en-US" dirty="0"/>
              <a:t>Location-Based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Location-based </a:t>
            </a:r>
            <a:r>
              <a:rPr lang="en-US" dirty="0" smtClean="0"/>
              <a:t>databases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Geographic Information System (GIS)</a:t>
            </a:r>
          </a:p>
          <a:p>
            <a:pPr lvl="1"/>
            <a:r>
              <a:rPr lang="en-US" sz="3000" dirty="0" smtClean="0"/>
              <a:t>Used </a:t>
            </a:r>
            <a:r>
              <a:rPr lang="en-US" sz="3000" dirty="0"/>
              <a:t>to capture, store, analyze, and manage the data linked to a location</a:t>
            </a:r>
          </a:p>
          <a:p>
            <a:pPr lvl="1"/>
            <a:r>
              <a:rPr lang="en-US" sz="3000" dirty="0" smtClean="0"/>
              <a:t>Combined with </a:t>
            </a:r>
            <a:r>
              <a:rPr lang="en-US" sz="3000" dirty="0"/>
              <a:t>integrated sensor </a:t>
            </a:r>
            <a:r>
              <a:rPr lang="en-US" sz="3000" dirty="0" smtClean="0"/>
              <a:t>technologies and global </a:t>
            </a:r>
            <a:r>
              <a:rPr lang="en-US" sz="3000" dirty="0"/>
              <a:t>positioning </a:t>
            </a:r>
            <a:r>
              <a:rPr lang="en-US" sz="3000" dirty="0" smtClean="0"/>
              <a:t>systems (GPS)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Location Intelligence (LI)?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nteractive </a:t>
            </a:r>
            <a:r>
              <a:rPr lang="en-US" dirty="0"/>
              <a:t>maps that further drill down to </a:t>
            </a:r>
            <a:r>
              <a:rPr lang="en-US" dirty="0" smtClean="0"/>
              <a:t>details about </a:t>
            </a:r>
            <a:r>
              <a:rPr lang="en-US" dirty="0"/>
              <a:t>any location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7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65760"/>
            <a:ext cx="8610600" cy="1158240"/>
          </a:xfrm>
        </p:spPr>
        <p:txBody>
          <a:bodyPr/>
          <a:lstStyle/>
          <a:p>
            <a:r>
              <a:rPr lang="en-US" dirty="0" smtClean="0"/>
              <a:t>Use of Location-Based Analytics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500" dirty="0" smtClean="0"/>
              <a:t>Retailers – location + demographic </a:t>
            </a:r>
            <a:r>
              <a:rPr lang="en-US" sz="3500" dirty="0"/>
              <a:t>details combined with other transactional </a:t>
            </a:r>
            <a:r>
              <a:rPr lang="en-US" sz="3500" dirty="0" smtClean="0"/>
              <a:t>data can help …  </a:t>
            </a:r>
          </a:p>
          <a:p>
            <a:pPr lvl="1"/>
            <a:r>
              <a:rPr lang="en-US" sz="3000" dirty="0" smtClean="0"/>
              <a:t>determine how sales </a:t>
            </a:r>
            <a:r>
              <a:rPr lang="en-US" sz="3000" dirty="0"/>
              <a:t>vary by population level </a:t>
            </a:r>
            <a:endParaRPr lang="en-US" sz="3000" dirty="0" smtClean="0"/>
          </a:p>
          <a:p>
            <a:pPr lvl="1"/>
            <a:r>
              <a:rPr lang="en-US" sz="3000" dirty="0" smtClean="0"/>
              <a:t>assess locational proximity </a:t>
            </a:r>
            <a:r>
              <a:rPr lang="en-US" sz="3000" dirty="0"/>
              <a:t>to other </a:t>
            </a:r>
            <a:r>
              <a:rPr lang="en-US" sz="3000" dirty="0" smtClean="0"/>
              <a:t>competitors and their offerings</a:t>
            </a:r>
          </a:p>
          <a:p>
            <a:pPr lvl="1"/>
            <a:r>
              <a:rPr lang="en-US" sz="3000" dirty="0" smtClean="0"/>
              <a:t>assess the demand variations </a:t>
            </a:r>
            <a:r>
              <a:rPr lang="en-US" sz="3000" dirty="0"/>
              <a:t>and efficiency of supply chain </a:t>
            </a:r>
            <a:r>
              <a:rPr lang="en-US" sz="3000" dirty="0" smtClean="0"/>
              <a:t>operations</a:t>
            </a:r>
          </a:p>
          <a:p>
            <a:pPr lvl="1"/>
            <a:r>
              <a:rPr lang="en-US" sz="3000" dirty="0" smtClean="0"/>
              <a:t>analyze customer needs and complaints</a:t>
            </a:r>
          </a:p>
          <a:p>
            <a:pPr lvl="1"/>
            <a:r>
              <a:rPr lang="en-US" sz="3000" dirty="0" smtClean="0"/>
              <a:t>better target different customer segments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5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Location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Many devices are constantly sending </a:t>
            </a:r>
            <a:r>
              <a:rPr lang="en-US" sz="3200" dirty="0"/>
              <a:t>out </a:t>
            </a:r>
            <a:r>
              <a:rPr lang="en-US" sz="3200" dirty="0" smtClean="0"/>
              <a:t>their location information</a:t>
            </a:r>
          </a:p>
          <a:p>
            <a:pPr lvl="1"/>
            <a:r>
              <a:rPr lang="en-US" sz="2800" dirty="0" smtClean="0"/>
              <a:t>Cars, airplanes, ships, mobile phones, cameras, navigation systems, …</a:t>
            </a:r>
          </a:p>
          <a:p>
            <a:pPr lvl="2"/>
            <a:r>
              <a:rPr lang="en-US" sz="2400" dirty="0" smtClean="0"/>
              <a:t>GPS, Wi-Fi, RFID, cell tower triangulation</a:t>
            </a:r>
          </a:p>
          <a:p>
            <a:r>
              <a:rPr lang="en-US" sz="3200" dirty="0" smtClean="0"/>
              <a:t>Reality mining?</a:t>
            </a:r>
          </a:p>
          <a:p>
            <a:pPr lvl="1"/>
            <a:r>
              <a:rPr lang="en-US" sz="2800" dirty="0" smtClean="0"/>
              <a:t>Real-time location information = </a:t>
            </a:r>
            <a:r>
              <a:rPr lang="en-US" sz="2800" dirty="0"/>
              <a:t>real-time </a:t>
            </a:r>
            <a:r>
              <a:rPr lang="en-US" sz="2800" dirty="0" smtClean="0"/>
              <a:t>insight</a:t>
            </a:r>
          </a:p>
          <a:p>
            <a:pPr lvl="1"/>
            <a:r>
              <a:rPr lang="en-US" sz="2800" dirty="0"/>
              <a:t>Path Intelligence </a:t>
            </a:r>
            <a:r>
              <a:rPr lang="en-US" sz="2800" dirty="0" smtClean="0"/>
              <a:t>(</a:t>
            </a:r>
            <a:r>
              <a:rPr lang="en-US" sz="2800" dirty="0" smtClean="0">
                <a:hlinkClick r:id="rId3"/>
              </a:rPr>
              <a:t>Mall outlet statistics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Footpath – movement patterns within a city or store</a:t>
            </a:r>
          </a:p>
          <a:p>
            <a:pPr lvl="2"/>
            <a:r>
              <a:rPr lang="en-US" sz="2400" dirty="0" smtClean="0"/>
              <a:t>How to use such movement information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39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1158240"/>
          </a:xfrm>
        </p:spPr>
        <p:txBody>
          <a:bodyPr/>
          <a:lstStyle/>
          <a:p>
            <a:r>
              <a:rPr lang="en-US" dirty="0" smtClean="0"/>
              <a:t>Analytics </a:t>
            </a:r>
            <a:r>
              <a:rPr lang="en-US" dirty="0"/>
              <a:t>Applications </a:t>
            </a:r>
            <a:r>
              <a:rPr lang="en-US" dirty="0" smtClean="0"/>
              <a:t>for </a:t>
            </a:r>
            <a:r>
              <a:rPr lang="en-US" dirty="0"/>
              <a:t>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Explosive </a:t>
            </a:r>
            <a:r>
              <a:rPr lang="en-US" sz="3200" dirty="0"/>
              <a:t>growth of the apps </a:t>
            </a:r>
            <a:r>
              <a:rPr lang="en-US" sz="3200" dirty="0" smtClean="0"/>
              <a:t>industry</a:t>
            </a:r>
          </a:p>
          <a:p>
            <a:pPr lvl="1"/>
            <a:r>
              <a:rPr lang="en-US" sz="2800" dirty="0"/>
              <a:t>iOS, </a:t>
            </a:r>
            <a:r>
              <a:rPr lang="en-US" sz="2800" dirty="0" smtClean="0"/>
              <a:t>Android, Windows</a:t>
            </a:r>
            <a:r>
              <a:rPr lang="en-US" sz="2800" dirty="0"/>
              <a:t>, Blackberry, Amazon</a:t>
            </a:r>
            <a:r>
              <a:rPr lang="en-US" sz="2800" dirty="0" smtClean="0"/>
              <a:t>, …</a:t>
            </a:r>
          </a:p>
          <a:p>
            <a:pPr lvl="1"/>
            <a:r>
              <a:rPr lang="en-US" sz="2800" dirty="0" smtClean="0"/>
              <a:t>Directly used by consumers (not businesses)</a:t>
            </a:r>
          </a:p>
          <a:p>
            <a:pPr lvl="1"/>
            <a:r>
              <a:rPr lang="en-US" sz="2800" dirty="0" smtClean="0"/>
              <a:t>Enabling </a:t>
            </a:r>
            <a:r>
              <a:rPr lang="en-US" sz="2800" dirty="0"/>
              <a:t>consumers to </a:t>
            </a:r>
            <a:r>
              <a:rPr lang="en-US" sz="2800" dirty="0" smtClean="0"/>
              <a:t>become more efficient</a:t>
            </a:r>
          </a:p>
          <a:p>
            <a:pPr lvl="1"/>
            <a:r>
              <a:rPr lang="en-US" sz="2800" dirty="0" smtClean="0"/>
              <a:t>Interesting Examples</a:t>
            </a:r>
          </a:p>
          <a:p>
            <a:pPr lvl="2"/>
            <a:r>
              <a:rPr lang="en-US" sz="2400" dirty="0" smtClean="0"/>
              <a:t>CabSense – finding a taxi in New York City</a:t>
            </a:r>
          </a:p>
          <a:p>
            <a:pPr lvl="3"/>
            <a:r>
              <a:rPr lang="en-US" sz="2000" dirty="0" smtClean="0"/>
              <a:t>Rating of street corners; interactive maps, …</a:t>
            </a:r>
            <a:endParaRPr lang="en-US" sz="2000" dirty="0"/>
          </a:p>
          <a:p>
            <a:pPr lvl="2"/>
            <a:r>
              <a:rPr lang="en-US" sz="2400" dirty="0" smtClean="0">
                <a:hlinkClick r:id="rId2"/>
              </a:rPr>
              <a:t>ParkPGH </a:t>
            </a:r>
            <a:r>
              <a:rPr lang="en-US" sz="2400" dirty="0" smtClean="0"/>
              <a:t>– finding a parking spot</a:t>
            </a:r>
          </a:p>
          <a:p>
            <a:pPr lvl="3"/>
            <a:r>
              <a:rPr lang="en-US" sz="2000" dirty="0" smtClean="0"/>
              <a:t>Downtown Pittsburgh</a:t>
            </a:r>
            <a:r>
              <a:rPr lang="en-US" sz="2000" dirty="0"/>
              <a:t>, </a:t>
            </a:r>
            <a:r>
              <a:rPr lang="en-US" sz="2000" dirty="0" smtClean="0"/>
              <a:t>Pennsylvania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37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Analytics-Based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Productivity</a:t>
            </a:r>
          </a:p>
          <a:p>
            <a:pPr lvl="1"/>
            <a:r>
              <a:rPr lang="en-US" sz="2800" dirty="0" smtClean="0">
                <a:hlinkClick r:id="rId3"/>
              </a:rPr>
              <a:t>Cloze </a:t>
            </a:r>
            <a:r>
              <a:rPr lang="en-US" sz="2800" dirty="0" smtClean="0"/>
              <a:t>– email in-box management</a:t>
            </a:r>
          </a:p>
          <a:p>
            <a:pPr lvl="2"/>
            <a:r>
              <a:rPr lang="en-US" sz="2400" dirty="0" smtClean="0"/>
              <a:t>Intelligently prioritizes and categorizes emails</a:t>
            </a:r>
          </a:p>
          <a:p>
            <a:pPr marL="288925" lvl="1" indent="-288925"/>
            <a:r>
              <a:rPr lang="en-US" sz="2800" dirty="0"/>
              <a:t>The demand and the supply for consumer-oriented analytic apps are increasing</a:t>
            </a:r>
          </a:p>
          <a:p>
            <a:pPr lvl="1"/>
            <a:r>
              <a:rPr lang="en-US" sz="2400" dirty="0" smtClean="0"/>
              <a:t>Value estimates place the </a:t>
            </a:r>
            <a:r>
              <a:rPr lang="en-US" sz="2400" dirty="0"/>
              <a:t>app industry </a:t>
            </a:r>
            <a:r>
              <a:rPr lang="en-US" sz="2400" dirty="0" smtClean="0"/>
              <a:t>already at $</a:t>
            </a:r>
            <a:r>
              <a:rPr lang="en-US" sz="2400" dirty="0"/>
              <a:t>25 </a:t>
            </a:r>
            <a:r>
              <a:rPr lang="en-US" sz="2400" dirty="0" smtClean="0"/>
              <a:t>billion</a:t>
            </a:r>
          </a:p>
          <a:p>
            <a:r>
              <a:rPr lang="en-US" sz="3200" dirty="0" smtClean="0"/>
              <a:t>Privacy concerns?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789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/>
              <a:t>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People rely </a:t>
            </a:r>
            <a:r>
              <a:rPr lang="en-US" sz="3200" dirty="0"/>
              <a:t>on </a:t>
            </a:r>
            <a:r>
              <a:rPr lang="en-US" sz="3200" dirty="0" smtClean="0"/>
              <a:t>recommendations by others</a:t>
            </a:r>
          </a:p>
          <a:p>
            <a:pPr lvl="1"/>
            <a:r>
              <a:rPr lang="en-US" sz="2800" dirty="0" smtClean="0"/>
              <a:t>Success for retailer line Amazon.com</a:t>
            </a:r>
          </a:p>
          <a:p>
            <a:r>
              <a:rPr lang="en-US" sz="3200" dirty="0" smtClean="0"/>
              <a:t>Recommender systems</a:t>
            </a:r>
          </a:p>
          <a:p>
            <a:pPr lvl="1"/>
            <a:r>
              <a:rPr lang="en-US" sz="2800" dirty="0"/>
              <a:t>Web-based information filtering </a:t>
            </a:r>
            <a:r>
              <a:rPr lang="en-US" sz="2800" dirty="0" smtClean="0"/>
              <a:t>system that </a:t>
            </a:r>
            <a:r>
              <a:rPr lang="en-US" sz="2800" dirty="0"/>
              <a:t>takes the inputs from users and then aggregates the inputs to provide </a:t>
            </a:r>
            <a:r>
              <a:rPr lang="en-US" sz="2800" dirty="0" smtClean="0"/>
              <a:t>recommendations for </a:t>
            </a:r>
            <a:r>
              <a:rPr lang="en-US" sz="2800" dirty="0"/>
              <a:t>other users in their product or service selection </a:t>
            </a:r>
            <a:r>
              <a:rPr lang="en-US" sz="2800" dirty="0" smtClean="0"/>
              <a:t>choices</a:t>
            </a:r>
          </a:p>
          <a:p>
            <a:r>
              <a:rPr lang="en-US" sz="3200" dirty="0" smtClean="0"/>
              <a:t>Data </a:t>
            </a:r>
          </a:p>
          <a:p>
            <a:pPr lvl="1"/>
            <a:r>
              <a:rPr lang="en-US" sz="2800" dirty="0" smtClean="0"/>
              <a:t>Structured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ratings/rankings</a:t>
            </a:r>
          </a:p>
          <a:p>
            <a:pPr lvl="1"/>
            <a:r>
              <a:rPr lang="en-US" sz="2800" dirty="0" smtClean="0"/>
              <a:t>Unstructured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textual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092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5635</TotalTime>
  <Words>1104</Words>
  <Application>Microsoft Office PowerPoint</Application>
  <PresentationFormat>On-screen Show (4:3)</PresentationFormat>
  <Paragraphs>175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Slide 1</vt:lpstr>
      <vt:lpstr>Location-Based Analytics</vt:lpstr>
      <vt:lpstr>Location-Based Analytics</vt:lpstr>
      <vt:lpstr>Location-Based Analytics</vt:lpstr>
      <vt:lpstr>Use of Location-Based Analytics</vt:lpstr>
      <vt:lpstr>Real-Time Location Intelligence</vt:lpstr>
      <vt:lpstr>Analytics Applications for Consumers</vt:lpstr>
      <vt:lpstr>Other Analytics-Based Applications</vt:lpstr>
      <vt:lpstr>Recommendation Engines</vt:lpstr>
      <vt:lpstr>Recommendation Engines</vt:lpstr>
      <vt:lpstr>The Web 2.0 Revolution  and Online Social Networking</vt:lpstr>
      <vt:lpstr>Representative Characteristics of Web 2.0</vt:lpstr>
      <vt:lpstr>Social Networks Implications of Business and Enterprise</vt:lpstr>
      <vt:lpstr>Cloud Computing and BI</vt:lpstr>
      <vt:lpstr>Cloud Computing Usage</vt:lpstr>
      <vt:lpstr>Cloud Computing and  Service-Oriented Thinking</vt:lpstr>
      <vt:lpstr>Service-Oriented DSS/BI</vt:lpstr>
      <vt:lpstr>Major Components of  Service-Oriented DSS/BI</vt:lpstr>
      <vt:lpstr>Major Components of  Service-Oriented DSS/BI</vt:lpstr>
      <vt:lpstr>Major Components of  Service-Oriented DSS/BI</vt:lpstr>
      <vt:lpstr>Impacts of Analytics in Organizations: An Overview</vt:lpstr>
      <vt:lpstr>An Overview of the Analytics Ecosystem</vt:lpstr>
      <vt:lpstr>Analytics Ecosystem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Mobile Computing Client</cp:lastModifiedBy>
  <cp:revision>251</cp:revision>
  <cp:lastPrinted>2013-11-04T21:29:49Z</cp:lastPrinted>
  <dcterms:created xsi:type="dcterms:W3CDTF">1998-03-18T21:58:50Z</dcterms:created>
  <dcterms:modified xsi:type="dcterms:W3CDTF">2016-12-06T02:54:32Z</dcterms:modified>
</cp:coreProperties>
</file>