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1"/>
  </p:sldMasterIdLst>
  <p:notesMasterIdLst>
    <p:notesMasterId r:id="rId28"/>
  </p:notesMasterIdLst>
  <p:handoutMasterIdLst>
    <p:handoutMasterId r:id="rId29"/>
  </p:handoutMasterIdLst>
  <p:sldIdLst>
    <p:sldId id="364" r:id="rId2"/>
    <p:sldId id="388" r:id="rId3"/>
    <p:sldId id="387" r:id="rId4"/>
    <p:sldId id="389" r:id="rId5"/>
    <p:sldId id="391" r:id="rId6"/>
    <p:sldId id="392" r:id="rId7"/>
    <p:sldId id="394" r:id="rId8"/>
    <p:sldId id="395" r:id="rId9"/>
    <p:sldId id="415" r:id="rId10"/>
    <p:sldId id="417" r:id="rId11"/>
    <p:sldId id="416" r:id="rId12"/>
    <p:sldId id="418" r:id="rId13"/>
    <p:sldId id="419" r:id="rId14"/>
    <p:sldId id="420" r:id="rId15"/>
    <p:sldId id="433" r:id="rId16"/>
    <p:sldId id="422" r:id="rId17"/>
    <p:sldId id="459" r:id="rId18"/>
    <p:sldId id="460" r:id="rId19"/>
    <p:sldId id="461" r:id="rId20"/>
    <p:sldId id="462" r:id="rId21"/>
    <p:sldId id="447" r:id="rId22"/>
    <p:sldId id="450" r:id="rId23"/>
    <p:sldId id="449" r:id="rId24"/>
    <p:sldId id="469" r:id="rId25"/>
    <p:sldId id="465" r:id="rId26"/>
    <p:sldId id="466" r:id="rId27"/>
  </p:sldIdLst>
  <p:sldSz cx="9144000" cy="6858000" type="screen4x3"/>
  <p:notesSz cx="7010400" cy="9296400"/>
  <p:defaultTextStyle>
    <a:defPPr>
      <a:defRPr lang="en-US"/>
    </a:defPPr>
    <a:lvl1pPr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1pPr>
    <a:lvl2pPr marL="4572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2pPr>
    <a:lvl3pPr marL="9144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3pPr>
    <a:lvl4pPr marL="13716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4pPr>
    <a:lvl5pPr marL="18288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85E08"/>
    <a:srgbClr val="FF3300"/>
    <a:srgbClr val="0000FF"/>
    <a:srgbClr val="CC3300"/>
    <a:srgbClr val="FFA827"/>
    <a:srgbClr val="BE6A0E"/>
    <a:srgbClr val="EE8512"/>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2" autoAdjust="0"/>
    <p:restoredTop sz="94568" autoAdjust="0"/>
  </p:normalViewPr>
  <p:slideViewPr>
    <p:cSldViewPr>
      <p:cViewPr>
        <p:scale>
          <a:sx n="100" d="100"/>
          <a:sy n="100" d="100"/>
        </p:scale>
        <p:origin x="102" y="15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79" d="100"/>
          <a:sy n="79" d="100"/>
        </p:scale>
        <p:origin x="-244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none" lIns="93824" tIns="46913" rIns="93824" bIns="46913" numCol="1" anchor="ctr" anchorCtr="0" compatLnSpc="1">
            <a:prstTxWarp prst="textNoShape">
              <a:avLst/>
            </a:prstTxWarp>
          </a:bodyPr>
          <a:lstStyle>
            <a:lvl1pPr algn="l" eaLnBrk="0" hangingPunct="0">
              <a:defRPr sz="1200" b="0">
                <a:solidFill>
                  <a:schemeClr val="tx1"/>
                </a:solidFill>
                <a:effectLst/>
                <a:latin typeface="Times New Roman" pitchFamily="18" charset="0"/>
              </a:defRPr>
            </a:lvl1pPr>
          </a:lstStyle>
          <a:p>
            <a:endParaRPr lang="en-US" dirty="0"/>
          </a:p>
        </p:txBody>
      </p:sp>
      <p:sp>
        <p:nvSpPr>
          <p:cNvPr id="4099" name="Rectangle 3"/>
          <p:cNvSpPr>
            <a:spLocks noGrp="1" noChangeArrowheads="1"/>
          </p:cNvSpPr>
          <p:nvPr>
            <p:ph type="dt" sz="quarter" idx="1"/>
          </p:nvPr>
        </p:nvSpPr>
        <p:spPr bwMode="auto">
          <a:xfrm>
            <a:off x="3972560" y="0"/>
            <a:ext cx="3037840" cy="464820"/>
          </a:xfrm>
          <a:prstGeom prst="rect">
            <a:avLst/>
          </a:prstGeom>
          <a:noFill/>
          <a:ln w="9525">
            <a:noFill/>
            <a:miter lim="800000"/>
            <a:headEnd/>
            <a:tailEnd/>
          </a:ln>
          <a:effectLst/>
        </p:spPr>
        <p:txBody>
          <a:bodyPr vert="horz" wrap="none" lIns="93824" tIns="46913" rIns="93824" bIns="46913" numCol="1" anchor="ctr" anchorCtr="0" compatLnSpc="1">
            <a:prstTxWarp prst="textNoShape">
              <a:avLst/>
            </a:prstTxWarp>
          </a:bodyPr>
          <a:lstStyle>
            <a:lvl1pPr algn="r" eaLnBrk="0" hangingPunct="0">
              <a:defRPr sz="1200" b="0">
                <a:solidFill>
                  <a:schemeClr val="tx1"/>
                </a:solidFill>
                <a:effectLst/>
                <a:latin typeface="Times New Roman" pitchFamily="18" charset="0"/>
              </a:defRPr>
            </a:lvl1pPr>
          </a:lstStyle>
          <a:p>
            <a:endParaRPr lang="en-US" dirty="0"/>
          </a:p>
        </p:txBody>
      </p:sp>
      <p:sp>
        <p:nvSpPr>
          <p:cNvPr id="4100" name="Rectangle 4"/>
          <p:cNvSpPr>
            <a:spLocks noGrp="1" noChangeArrowheads="1"/>
          </p:cNvSpPr>
          <p:nvPr>
            <p:ph type="ftr" sz="quarter" idx="2"/>
          </p:nvPr>
        </p:nvSpPr>
        <p:spPr bwMode="auto">
          <a:xfrm>
            <a:off x="0" y="8831580"/>
            <a:ext cx="3037840" cy="464820"/>
          </a:xfrm>
          <a:prstGeom prst="rect">
            <a:avLst/>
          </a:prstGeom>
          <a:noFill/>
          <a:ln w="9525">
            <a:noFill/>
            <a:miter lim="800000"/>
            <a:headEnd/>
            <a:tailEnd/>
          </a:ln>
          <a:effectLst/>
        </p:spPr>
        <p:txBody>
          <a:bodyPr vert="horz" wrap="none" lIns="93824" tIns="46913" rIns="93824" bIns="46913" numCol="1" anchor="b" anchorCtr="0" compatLnSpc="1">
            <a:prstTxWarp prst="textNoShape">
              <a:avLst/>
            </a:prstTxWarp>
          </a:bodyPr>
          <a:lstStyle>
            <a:lvl1pPr algn="l" eaLnBrk="0" hangingPunct="0">
              <a:defRPr sz="1200" b="0">
                <a:solidFill>
                  <a:schemeClr val="tx1"/>
                </a:solidFill>
                <a:effectLst/>
                <a:latin typeface="Times New Roman" pitchFamily="18" charset="0"/>
              </a:defRPr>
            </a:lvl1pPr>
          </a:lstStyle>
          <a:p>
            <a:endParaRPr lang="en-US" dirty="0"/>
          </a:p>
        </p:txBody>
      </p:sp>
      <p:sp>
        <p:nvSpPr>
          <p:cNvPr id="4101" name="Rectangle 5"/>
          <p:cNvSpPr>
            <a:spLocks noGrp="1" noChangeArrowheads="1"/>
          </p:cNvSpPr>
          <p:nvPr>
            <p:ph type="sldNum" sz="quarter" idx="3"/>
          </p:nvPr>
        </p:nvSpPr>
        <p:spPr bwMode="auto">
          <a:xfrm>
            <a:off x="3972560" y="8831580"/>
            <a:ext cx="3037840" cy="464820"/>
          </a:xfrm>
          <a:prstGeom prst="rect">
            <a:avLst/>
          </a:prstGeom>
          <a:noFill/>
          <a:ln w="9525">
            <a:noFill/>
            <a:miter lim="800000"/>
            <a:headEnd/>
            <a:tailEnd/>
          </a:ln>
          <a:effectLst/>
        </p:spPr>
        <p:txBody>
          <a:bodyPr vert="horz" wrap="none" lIns="93824" tIns="46913" rIns="93824" bIns="46913" numCol="1" anchor="b" anchorCtr="0" compatLnSpc="1">
            <a:prstTxWarp prst="textNoShape">
              <a:avLst/>
            </a:prstTxWarp>
          </a:bodyPr>
          <a:lstStyle>
            <a:lvl1pPr algn="r" eaLnBrk="0" hangingPunct="0">
              <a:defRPr sz="1200" b="0">
                <a:solidFill>
                  <a:schemeClr val="tx1"/>
                </a:solidFill>
                <a:effectLst/>
                <a:latin typeface="Times New Roman" pitchFamily="18" charset="0"/>
              </a:defRPr>
            </a:lvl1pPr>
          </a:lstStyle>
          <a:p>
            <a:fld id="{CBA1AEF1-6DF7-4CBF-92FD-02ED9E31E47F}" type="slidenum">
              <a:rPr lang="en-US"/>
              <a:pPr/>
              <a:t>‹#›</a:t>
            </a:fld>
            <a:endParaRPr lang="en-US" dirty="0"/>
          </a:p>
        </p:txBody>
      </p:sp>
    </p:spTree>
    <p:extLst>
      <p:ext uri="{BB962C8B-B14F-4D97-AF65-F5344CB8AC3E}">
        <p14:creationId xmlns:p14="http://schemas.microsoft.com/office/powerpoint/2010/main" val="4809193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algn="l" eaLnBrk="0" hangingPunct="0">
              <a:defRPr sz="1200" b="0">
                <a:solidFill>
                  <a:schemeClr val="tx1"/>
                </a:solidFill>
                <a:effectLst/>
                <a:latin typeface="Times New Roman" pitchFamily="18" charset="0"/>
              </a:defRPr>
            </a:lvl1pPr>
          </a:lstStyle>
          <a:p>
            <a:endParaRPr lang="en-US" dirty="0"/>
          </a:p>
        </p:txBody>
      </p:sp>
      <p:sp>
        <p:nvSpPr>
          <p:cNvPr id="20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lvl1pPr algn="r" eaLnBrk="0" hangingPunct="0">
              <a:defRPr sz="1200" b="0">
                <a:solidFill>
                  <a:schemeClr val="tx1"/>
                </a:solidFill>
                <a:effectLst/>
                <a:latin typeface="Times New Roman" pitchFamily="18" charset="0"/>
              </a:defRPr>
            </a:lvl1pPr>
          </a:lstStyle>
          <a:p>
            <a:endParaRPr lang="en-US" dirty="0"/>
          </a:p>
        </p:txBody>
      </p:sp>
      <p:sp>
        <p:nvSpPr>
          <p:cNvPr id="2052" name="Rectangle 4"/>
          <p:cNvSpPr>
            <a:spLocks noGrp="1" noRot="1" noChangeAspect="1" noChangeArrowheads="1" noTextEdit="1"/>
          </p:cNvSpPr>
          <p:nvPr>
            <p:ph type="sldImg" idx="2"/>
          </p:nvPr>
        </p:nvSpPr>
        <p:spPr bwMode="auto">
          <a:xfrm>
            <a:off x="1182688" y="698500"/>
            <a:ext cx="4645025" cy="3482975"/>
          </a:xfrm>
          <a:prstGeom prst="rect">
            <a:avLst/>
          </a:prstGeom>
          <a:noFill/>
          <a:ln w="12700">
            <a:solidFill>
              <a:srgbClr val="000000"/>
            </a:solidFill>
            <a:miter lim="800000"/>
            <a:headEnd/>
            <a:tailEnd/>
          </a:ln>
          <a:effectLst/>
        </p:spPr>
      </p:sp>
      <p:sp>
        <p:nvSpPr>
          <p:cNvPr id="20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algn="l" eaLnBrk="0" hangingPunct="0">
              <a:defRPr sz="1200" b="0">
                <a:solidFill>
                  <a:schemeClr val="tx1"/>
                </a:solidFill>
                <a:effectLst/>
                <a:latin typeface="Times New Roman" pitchFamily="18" charset="0"/>
              </a:defRPr>
            </a:lvl1pPr>
          </a:lstStyle>
          <a:p>
            <a:endParaRPr lang="en-US" dirty="0"/>
          </a:p>
        </p:txBody>
      </p:sp>
      <p:sp>
        <p:nvSpPr>
          <p:cNvPr id="20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824" tIns="46913" rIns="93824" bIns="46913" numCol="1" anchor="b" anchorCtr="0" compatLnSpc="1">
            <a:prstTxWarp prst="textNoShape">
              <a:avLst/>
            </a:prstTxWarp>
          </a:bodyPr>
          <a:lstStyle>
            <a:lvl1pPr algn="r" eaLnBrk="0" hangingPunct="0">
              <a:defRPr sz="1200" b="0">
                <a:solidFill>
                  <a:schemeClr val="tx1"/>
                </a:solidFill>
                <a:effectLst/>
                <a:latin typeface="Times New Roman" pitchFamily="18" charset="0"/>
              </a:defRPr>
            </a:lvl1pPr>
          </a:lstStyle>
          <a:p>
            <a:fld id="{E9959E96-1061-4E2E-B998-2EDD65CD9656}" type="slidenum">
              <a:rPr lang="en-US"/>
              <a:pPr/>
              <a:t>‹#›</a:t>
            </a:fld>
            <a:endParaRPr lang="en-US" dirty="0"/>
          </a:p>
        </p:txBody>
      </p:sp>
    </p:spTree>
    <p:extLst>
      <p:ext uri="{BB962C8B-B14F-4D97-AF65-F5344CB8AC3E}">
        <p14:creationId xmlns:p14="http://schemas.microsoft.com/office/powerpoint/2010/main" val="40355061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A580E-6993-4F7D-B1E0-6A4B3A425227}" type="slidenum">
              <a:rPr lang="en-US"/>
              <a:pPr/>
              <a:t>1</a:t>
            </a:fld>
            <a:endParaRPr lang="en-US" dirty="0"/>
          </a:p>
        </p:txBody>
      </p:sp>
      <p:sp>
        <p:nvSpPr>
          <p:cNvPr id="8194" name="Rectangle 2"/>
          <p:cNvSpPr>
            <a:spLocks noGrp="1" noRot="1" noChangeAspect="1" noChangeArrowheads="1" noTextEdit="1"/>
          </p:cNvSpPr>
          <p:nvPr>
            <p:ph type="sldImg"/>
          </p:nvPr>
        </p:nvSpPr>
        <p:spPr>
          <a:ln cap="flat"/>
        </p:spPr>
      </p:sp>
      <p:sp>
        <p:nvSpPr>
          <p:cNvPr id="8195" name="Rectangle 3"/>
          <p:cNvSpPr>
            <a:spLocks noGrp="1" noChangeArrowheads="1"/>
          </p:cNvSpPr>
          <p:nvPr>
            <p:ph type="body" idx="1"/>
          </p:nvPr>
        </p:nvSpPr>
        <p:spPr>
          <a:ln/>
        </p:spPr>
        <p:txBody>
          <a:bodyPr/>
          <a:lstStyle/>
          <a:p>
            <a:endParaRPr lang="en-US" dirty="0"/>
          </a:p>
        </p:txBody>
      </p:sp>
    </p:spTree>
    <p:extLst>
      <p:ext uri="{BB962C8B-B14F-4D97-AF65-F5344CB8AC3E}">
        <p14:creationId xmlns:p14="http://schemas.microsoft.com/office/powerpoint/2010/main" val="204209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10</a:t>
            </a:fld>
            <a:endParaRPr lang="en-US" dirty="0"/>
          </a:p>
        </p:txBody>
      </p:sp>
    </p:spTree>
    <p:extLst>
      <p:ext uri="{BB962C8B-B14F-4D97-AF65-F5344CB8AC3E}">
        <p14:creationId xmlns:p14="http://schemas.microsoft.com/office/powerpoint/2010/main" val="3790295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11</a:t>
            </a:fld>
            <a:endParaRPr lang="en-US" dirty="0"/>
          </a:p>
        </p:txBody>
      </p:sp>
    </p:spTree>
    <p:extLst>
      <p:ext uri="{BB962C8B-B14F-4D97-AF65-F5344CB8AC3E}">
        <p14:creationId xmlns:p14="http://schemas.microsoft.com/office/powerpoint/2010/main" val="671113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12</a:t>
            </a:fld>
            <a:endParaRPr lang="en-US" dirty="0"/>
          </a:p>
        </p:txBody>
      </p:sp>
    </p:spTree>
    <p:extLst>
      <p:ext uri="{BB962C8B-B14F-4D97-AF65-F5344CB8AC3E}">
        <p14:creationId xmlns:p14="http://schemas.microsoft.com/office/powerpoint/2010/main" val="3704515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13</a:t>
            </a:fld>
            <a:endParaRPr lang="en-US" dirty="0"/>
          </a:p>
        </p:txBody>
      </p:sp>
    </p:spTree>
    <p:extLst>
      <p:ext uri="{BB962C8B-B14F-4D97-AF65-F5344CB8AC3E}">
        <p14:creationId xmlns:p14="http://schemas.microsoft.com/office/powerpoint/2010/main" val="223026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14</a:t>
            </a:fld>
            <a:endParaRPr lang="en-US" dirty="0"/>
          </a:p>
        </p:txBody>
      </p:sp>
    </p:spTree>
    <p:extLst>
      <p:ext uri="{BB962C8B-B14F-4D97-AF65-F5344CB8AC3E}">
        <p14:creationId xmlns:p14="http://schemas.microsoft.com/office/powerpoint/2010/main" val="94980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15</a:t>
            </a:fld>
            <a:endParaRPr lang="en-US" dirty="0"/>
          </a:p>
        </p:txBody>
      </p:sp>
    </p:spTree>
    <p:extLst>
      <p:ext uri="{BB962C8B-B14F-4D97-AF65-F5344CB8AC3E}">
        <p14:creationId xmlns:p14="http://schemas.microsoft.com/office/powerpoint/2010/main" val="4109916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16</a:t>
            </a:fld>
            <a:endParaRPr lang="en-US" dirty="0"/>
          </a:p>
        </p:txBody>
      </p:sp>
    </p:spTree>
    <p:extLst>
      <p:ext uri="{BB962C8B-B14F-4D97-AF65-F5344CB8AC3E}">
        <p14:creationId xmlns:p14="http://schemas.microsoft.com/office/powerpoint/2010/main" val="298012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a:t>
            </a:fld>
            <a:endParaRPr lang="en-US" dirty="0"/>
          </a:p>
        </p:txBody>
      </p:sp>
    </p:spTree>
    <p:extLst>
      <p:ext uri="{BB962C8B-B14F-4D97-AF65-F5344CB8AC3E}">
        <p14:creationId xmlns:p14="http://schemas.microsoft.com/office/powerpoint/2010/main" val="24969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3</a:t>
            </a:fld>
            <a:endParaRPr lang="en-US" dirty="0"/>
          </a:p>
        </p:txBody>
      </p:sp>
    </p:spTree>
    <p:extLst>
      <p:ext uri="{BB962C8B-B14F-4D97-AF65-F5344CB8AC3E}">
        <p14:creationId xmlns:p14="http://schemas.microsoft.com/office/powerpoint/2010/main" val="3437607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4</a:t>
            </a:fld>
            <a:endParaRPr lang="en-US" dirty="0"/>
          </a:p>
        </p:txBody>
      </p:sp>
    </p:spTree>
    <p:extLst>
      <p:ext uri="{BB962C8B-B14F-4D97-AF65-F5344CB8AC3E}">
        <p14:creationId xmlns:p14="http://schemas.microsoft.com/office/powerpoint/2010/main" val="186494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5</a:t>
            </a:fld>
            <a:endParaRPr lang="en-US" dirty="0"/>
          </a:p>
        </p:txBody>
      </p:sp>
    </p:spTree>
    <p:extLst>
      <p:ext uri="{BB962C8B-B14F-4D97-AF65-F5344CB8AC3E}">
        <p14:creationId xmlns:p14="http://schemas.microsoft.com/office/powerpoint/2010/main" val="4277788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6</a:t>
            </a:fld>
            <a:endParaRPr lang="en-US" dirty="0"/>
          </a:p>
        </p:txBody>
      </p:sp>
    </p:spTree>
    <p:extLst>
      <p:ext uri="{BB962C8B-B14F-4D97-AF65-F5344CB8AC3E}">
        <p14:creationId xmlns:p14="http://schemas.microsoft.com/office/powerpoint/2010/main" val="371734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7</a:t>
            </a:fld>
            <a:endParaRPr lang="en-US" dirty="0"/>
          </a:p>
        </p:txBody>
      </p:sp>
    </p:spTree>
    <p:extLst>
      <p:ext uri="{BB962C8B-B14F-4D97-AF65-F5344CB8AC3E}">
        <p14:creationId xmlns:p14="http://schemas.microsoft.com/office/powerpoint/2010/main" val="2769926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8</a:t>
            </a:fld>
            <a:endParaRPr lang="en-US" dirty="0"/>
          </a:p>
        </p:txBody>
      </p:sp>
    </p:spTree>
    <p:extLst>
      <p:ext uri="{BB962C8B-B14F-4D97-AF65-F5344CB8AC3E}">
        <p14:creationId xmlns:p14="http://schemas.microsoft.com/office/powerpoint/2010/main" val="571031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9</a:t>
            </a:fld>
            <a:endParaRPr lang="en-US" dirty="0"/>
          </a:p>
        </p:txBody>
      </p:sp>
    </p:spTree>
    <p:extLst>
      <p:ext uri="{BB962C8B-B14F-4D97-AF65-F5344CB8AC3E}">
        <p14:creationId xmlns:p14="http://schemas.microsoft.com/office/powerpoint/2010/main" val="314829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solidFill>
                  <a:srgbClr val="F85E08"/>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p:nvCxnSpPr>
        <p:spPr>
          <a:xfrm>
            <a:off x="685800" y="3398520"/>
            <a:ext cx="7848600" cy="1588"/>
          </a:xfrm>
          <a:prstGeom prst="line">
            <a:avLst/>
          </a:prstGeom>
          <a:ln w="19050">
            <a:solidFill>
              <a:srgbClr val="F85E0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18288"/>
            <a:ext cx="2895600" cy="329184"/>
          </a:xfrm>
          <a:prstGeom prst="rect">
            <a:avLst/>
          </a:prstGeom>
        </p:spPr>
        <p:txBody>
          <a:bodyPr/>
          <a:lstStyle/>
          <a:p>
            <a:r>
              <a:rPr lang="en-US" dirty="0" smtClean="0"/>
              <a:t>Wednesday, October 30, 2013</a:t>
            </a:r>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r>
              <a:rPr lang="en-US" dirty="0" smtClean="0"/>
              <a:t>Copyrighted </a:t>
            </a: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18288"/>
            <a:ext cx="2895600" cy="329184"/>
          </a:xfrm>
          <a:prstGeom prst="rect">
            <a:avLst/>
          </a:prstGeom>
        </p:spPr>
        <p:txBody>
          <a:bodyPr/>
          <a:lstStyle/>
          <a:p>
            <a:r>
              <a:rPr lang="en-US" dirty="0" smtClean="0"/>
              <a:t>Wednesday, October 30, 2013</a:t>
            </a:r>
            <a:endParaRPr lang="en-US" dirty="0"/>
          </a:p>
        </p:txBody>
      </p:sp>
      <p:sp>
        <p:nvSpPr>
          <p:cNvPr id="5" name="Footer Placeholder 4"/>
          <p:cNvSpPr>
            <a:spLocks noGrp="1"/>
          </p:cNvSpPr>
          <p:nvPr>
            <p:ph type="ftr" sz="quarter" idx="11"/>
          </p:nvPr>
        </p:nvSpPr>
        <p:spPr>
          <a:xfrm>
            <a:off x="3429000" y="18288"/>
            <a:ext cx="4114800" cy="329184"/>
          </a:xfrm>
          <a:prstGeom prst="rect">
            <a:avLst/>
          </a:prstGeom>
        </p:spPr>
        <p:txBody>
          <a:bodyPr/>
          <a:lstStyle/>
          <a:p>
            <a:pPr algn="r"/>
            <a:r>
              <a:rPr lang="en-US" dirty="0" smtClean="0"/>
              <a:t>Copyrighted </a:t>
            </a:r>
            <a:endParaRPr lang="en-US" dirty="0"/>
          </a:p>
        </p:txBody>
      </p:sp>
      <p:sp>
        <p:nvSpPr>
          <p:cNvPr id="6" name="Slide Number Placeholder 5"/>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85E08"/>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288925" indent="-288925">
              <a:buClr>
                <a:srgbClr val="F85E08"/>
              </a:buClr>
              <a:buFont typeface="Wingdings" panose="05000000000000000000" pitchFamily="2" charset="2"/>
              <a:buChar char="§"/>
              <a:defRPr>
                <a:solidFill>
                  <a:schemeClr val="tx1">
                    <a:lumMod val="75000"/>
                    <a:lumOff val="25000"/>
                  </a:schemeClr>
                </a:solidFill>
              </a:defRPr>
            </a:lvl1pPr>
            <a:lvl2pPr marL="569913" indent="-295275">
              <a:buClr>
                <a:srgbClr val="F85E08"/>
              </a:buClr>
              <a:buFont typeface="Wingdings" panose="05000000000000000000" pitchFamily="2" charset="2"/>
              <a:buChar char="§"/>
              <a:defRPr>
                <a:solidFill>
                  <a:schemeClr val="tx1">
                    <a:lumMod val="75000"/>
                    <a:lumOff val="25000"/>
                  </a:schemeClr>
                </a:solidFill>
              </a:defRPr>
            </a:lvl2pPr>
            <a:lvl3pPr marL="860425" indent="-312738">
              <a:buClr>
                <a:srgbClr val="F85E08"/>
              </a:buClr>
              <a:buFont typeface="Wingdings" panose="05000000000000000000" pitchFamily="2" charset="2"/>
              <a:buChar char="§"/>
              <a:defRPr>
                <a:solidFill>
                  <a:schemeClr val="tx1">
                    <a:lumMod val="75000"/>
                    <a:lumOff val="25000"/>
                  </a:schemeClr>
                </a:solidFill>
              </a:defRPr>
            </a:lvl3pPr>
            <a:lvl4pPr marL="1141413" indent="-319088">
              <a:buClr>
                <a:srgbClr val="F85E08"/>
              </a:buClr>
              <a:buFont typeface="Wingdings" panose="05000000000000000000" pitchFamily="2" charset="2"/>
              <a:buChar char="§"/>
              <a:defRPr>
                <a:solidFill>
                  <a:schemeClr val="tx1">
                    <a:lumMod val="75000"/>
                    <a:lumOff val="25000"/>
                  </a:schemeClr>
                </a:solidFill>
              </a:defRPr>
            </a:lvl4pPr>
            <a:lvl5pPr marL="1312863" indent="-261938">
              <a:buClr>
                <a:srgbClr val="F85E08"/>
              </a:buClr>
              <a:buFont typeface="Wingdings" panose="05000000000000000000" pitchFamily="2" charset="2"/>
              <a:buChar char="§"/>
              <a:defRPr>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391400" y="6528816"/>
            <a:ext cx="1295400" cy="329184"/>
          </a:xfrm>
          <a:prstGeom prst="rect">
            <a:avLst/>
          </a:prstGeom>
        </p:spPr>
        <p:txBody>
          <a:bodyPr/>
          <a:lstStyle>
            <a:lvl1pPr algn="r">
              <a:defRPr sz="1200">
                <a:solidFill>
                  <a:srgbClr val="F85E08"/>
                </a:solidFill>
              </a:defRPr>
            </a:lvl1pPr>
          </a:lstStyle>
          <a:p>
            <a:r>
              <a:rPr lang="en-US" dirty="0" smtClean="0"/>
              <a:t>Slide 1- </a:t>
            </a:r>
            <a:fld id="{0CFEC368-1D7A-4F81-ABF6-AE0E36BAF64C}" type="slidenum">
              <a:rPr lang="en-US" smtClean="0"/>
              <a:pPr/>
              <a:t>‹#›</a:t>
            </a:fld>
            <a:endParaRPr lang="en-US" dirty="0"/>
          </a:p>
        </p:txBody>
      </p:sp>
      <p:cxnSp>
        <p:nvCxnSpPr>
          <p:cNvPr id="8" name="Straight Connector 7"/>
          <p:cNvCxnSpPr/>
          <p:nvPr userDrawn="1"/>
        </p:nvCxnSpPr>
        <p:spPr>
          <a:xfrm>
            <a:off x="457200" y="1524000"/>
            <a:ext cx="8229600" cy="0"/>
          </a:xfrm>
          <a:prstGeom prst="line">
            <a:avLst/>
          </a:prstGeom>
          <a:ln>
            <a:solidFill>
              <a:srgbClr val="F85E08"/>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userDrawn="1"/>
        </p:nvCxnSpPr>
        <p:spPr>
          <a:xfrm>
            <a:off x="457200" y="6477000"/>
            <a:ext cx="8224319" cy="0"/>
          </a:xfrm>
          <a:prstGeom prst="line">
            <a:avLst/>
          </a:prstGeom>
          <a:ln>
            <a:solidFill>
              <a:srgbClr val="F85E08"/>
            </a:solidFill>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dirty="0"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18288"/>
            <a:ext cx="2895600" cy="329184"/>
          </a:xfrm>
          <a:prstGeom prst="rect">
            <a:avLst/>
          </a:prstGeom>
        </p:spPr>
        <p:txBody>
          <a:bodyPr/>
          <a:lstStyle/>
          <a:p>
            <a:r>
              <a:rPr lang="en-US" dirty="0" smtClean="0"/>
              <a:t>Wednesday, October 30, 2013</a:t>
            </a:r>
            <a:endParaRPr lang="en-US" dirty="0"/>
          </a:p>
        </p:txBody>
      </p:sp>
      <p:sp>
        <p:nvSpPr>
          <p:cNvPr id="6" name="Footer Placeholder 5"/>
          <p:cNvSpPr>
            <a:spLocks noGrp="1"/>
          </p:cNvSpPr>
          <p:nvPr>
            <p:ph type="ftr" sz="quarter" idx="11"/>
          </p:nvPr>
        </p:nvSpPr>
        <p:spPr>
          <a:xfrm>
            <a:off x="3429000" y="18288"/>
            <a:ext cx="4114800" cy="329184"/>
          </a:xfrm>
          <a:prstGeom prst="rect">
            <a:avLst/>
          </a:prstGeom>
        </p:spPr>
        <p:txBody>
          <a:bodyPr/>
          <a:lstStyle/>
          <a:p>
            <a:pPr algn="r"/>
            <a:r>
              <a:rPr lang="en-US" dirty="0" smtClean="0"/>
              <a:t>Copyrighted </a:t>
            </a:r>
            <a:endParaRPr lang="en-US" dirty="0"/>
          </a:p>
        </p:txBody>
      </p:sp>
      <p:sp>
        <p:nvSpPr>
          <p:cNvPr id="7" name="Slide Number Placeholder 6"/>
          <p:cNvSpPr>
            <a:spLocks noGrp="1"/>
          </p:cNvSpPr>
          <p:nvPr>
            <p:ph type="sldNum" sz="quarter" idx="12"/>
          </p:nvPr>
        </p:nvSpPr>
        <p:spPr>
          <a:xfrm>
            <a:off x="7620000" y="18288"/>
            <a:ext cx="1066800" cy="329184"/>
          </a:xfrm>
          <a:prstGeom prst="rect">
            <a:avLst/>
          </a:prstGeom>
        </p:spPr>
        <p:txBody>
          <a:bodyPr/>
          <a:lstStyle/>
          <a:p>
            <a:fld id="{0CFEC368-1D7A-4F81-ABF6-AE0E36BAF6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365760"/>
            <a:ext cx="8229600" cy="1158240"/>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4"/>
          <p:cNvSpPr txBox="1">
            <a:spLocks/>
          </p:cNvSpPr>
          <p:nvPr userDrawn="1"/>
        </p:nvSpPr>
        <p:spPr>
          <a:xfrm>
            <a:off x="1524000" y="6528816"/>
            <a:ext cx="5867400" cy="329184"/>
          </a:xfrm>
          <a:prstGeom prst="rect">
            <a:avLst/>
          </a:prstGeom>
        </p:spPr>
        <p:txBody>
          <a:bodyPr/>
          <a:lstStyle>
            <a:defPPr>
              <a:defRPr lang="en-US"/>
            </a:defPPr>
            <a:lvl1pPr algn="ctr" rtl="0" fontAlgn="base">
              <a:spcBef>
                <a:spcPct val="0"/>
              </a:spcBef>
              <a:spcAft>
                <a:spcPct val="0"/>
              </a:spcAft>
              <a:defRPr sz="2800" b="1" i="1" kern="1200">
                <a:solidFill>
                  <a:srgbClr val="F85E08"/>
                </a:solidFill>
                <a:effectLst>
                  <a:outerShdw blurRad="38100" dist="38100" dir="2700000" algn="tl">
                    <a:srgbClr val="000000">
                      <a:alpha val="43137"/>
                    </a:srgbClr>
                  </a:outerShdw>
                </a:effectLst>
                <a:latin typeface="Tahoma" pitchFamily="34" charset="0"/>
                <a:ea typeface="+mn-ea"/>
                <a:cs typeface="+mn-cs"/>
              </a:defRPr>
            </a:lvl1pPr>
            <a:lvl2pPr marL="4572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2pPr>
            <a:lvl3pPr marL="9144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3pPr>
            <a:lvl4pPr marL="13716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4pPr>
            <a:lvl5pPr marL="18288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9pPr>
          </a:lstStyle>
          <a:p>
            <a:r>
              <a:rPr lang="en-US" sz="1200" dirty="0" smtClean="0"/>
              <a:t>CST2100 – Strategic Use of Business Intelligence</a:t>
            </a:r>
            <a:endParaRPr lang="en-US" sz="1200" dirty="0"/>
          </a:p>
        </p:txBody>
      </p:sp>
      <p:sp>
        <p:nvSpPr>
          <p:cNvPr id="11" name="Slide Number Placeholder 5"/>
          <p:cNvSpPr txBox="1">
            <a:spLocks/>
          </p:cNvSpPr>
          <p:nvPr userDrawn="1"/>
        </p:nvSpPr>
        <p:spPr>
          <a:xfrm>
            <a:off x="7391400" y="6528816"/>
            <a:ext cx="1295400" cy="329184"/>
          </a:xfrm>
          <a:prstGeom prst="rect">
            <a:avLst/>
          </a:prstGeom>
        </p:spPr>
        <p:txBody>
          <a:bodyPr/>
          <a:lstStyle>
            <a:defPPr>
              <a:defRPr lang="en-US"/>
            </a:defPPr>
            <a:lvl1pPr algn="r" rtl="0" fontAlgn="base">
              <a:spcBef>
                <a:spcPct val="0"/>
              </a:spcBef>
              <a:spcAft>
                <a:spcPct val="0"/>
              </a:spcAft>
              <a:defRPr sz="1200" b="1" kern="1200">
                <a:solidFill>
                  <a:srgbClr val="F85E08"/>
                </a:solidFill>
                <a:effectLst>
                  <a:outerShdw blurRad="38100" dist="38100" dir="2700000" algn="tl">
                    <a:srgbClr val="000000">
                      <a:alpha val="43137"/>
                    </a:srgbClr>
                  </a:outerShdw>
                </a:effectLst>
                <a:latin typeface="Tahoma" pitchFamily="34" charset="0"/>
                <a:ea typeface="+mn-ea"/>
                <a:cs typeface="+mn-cs"/>
              </a:defRPr>
            </a:lvl1pPr>
            <a:lvl2pPr marL="4572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2pPr>
            <a:lvl3pPr marL="9144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3pPr>
            <a:lvl4pPr marL="13716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4pPr>
            <a:lvl5pPr marL="1828800" algn="ctr" rtl="0" fontAlgn="base">
              <a:spcBef>
                <a:spcPct val="0"/>
              </a:spcBef>
              <a:spcAft>
                <a:spcPct val="0"/>
              </a:spcAft>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5pPr>
            <a:lvl6pPr marL="22860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6pPr>
            <a:lvl7pPr marL="27432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7pPr>
            <a:lvl8pPr marL="32004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8pPr>
            <a:lvl9pPr marL="3657600" algn="l" defTabSz="914400" rtl="0" eaLnBrk="1" latinLnBrk="0" hangingPunct="1">
              <a:defRPr sz="2800" b="1" kern="1200">
                <a:solidFill>
                  <a:srgbClr val="CC3300"/>
                </a:solidFill>
                <a:effectLst>
                  <a:outerShdw blurRad="38100" dist="38100" dir="2700000" algn="tl">
                    <a:srgbClr val="000000">
                      <a:alpha val="43137"/>
                    </a:srgbClr>
                  </a:outerShdw>
                </a:effectLst>
                <a:latin typeface="Tahoma" pitchFamily="34" charset="0"/>
                <a:ea typeface="+mn-ea"/>
                <a:cs typeface="+mn-cs"/>
              </a:defRPr>
            </a:lvl9pPr>
          </a:lstStyle>
          <a:p>
            <a:r>
              <a:rPr lang="en-US" sz="1200" dirty="0" smtClean="0"/>
              <a:t>Slide 1- </a:t>
            </a:r>
            <a:fld id="{0CFEC368-1D7A-4F81-ABF6-AE0E36BAF64C}" type="slidenum">
              <a:rPr lang="en-US" sz="1200" smtClean="0"/>
              <a:pPr/>
              <a:t>‹#›</a:t>
            </a:fld>
            <a:endParaRPr lang="en-US" sz="1200" dirty="0"/>
          </a:p>
        </p:txBody>
      </p:sp>
      <p:cxnSp>
        <p:nvCxnSpPr>
          <p:cNvPr id="12" name="Straight Connector 11"/>
          <p:cNvCxnSpPr/>
          <p:nvPr userDrawn="1"/>
        </p:nvCxnSpPr>
        <p:spPr>
          <a:xfrm>
            <a:off x="462481" y="1524000"/>
            <a:ext cx="822431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57200" y="6477000"/>
            <a:ext cx="8224319" cy="0"/>
          </a:xfrm>
          <a:prstGeom prst="line">
            <a:avLst/>
          </a:prstGeom>
          <a:ln>
            <a:solidFill>
              <a:srgbClr val="F85E08"/>
            </a:solidFill>
          </a:ln>
        </p:spPr>
        <p:style>
          <a:lnRef idx="1">
            <a:schemeClr val="dk1"/>
          </a:lnRef>
          <a:fillRef idx="0">
            <a:schemeClr val="dk1"/>
          </a:fillRef>
          <a:effectRef idx="0">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iming>
    <p:tnLst>
      <p:par>
        <p:cTn id="1" dur="indefinite" restart="never" nodeType="tmRoot"/>
      </p:par>
    </p:tnLst>
  </p:timing>
  <p:hf hdr="0" dt="0"/>
  <p:txStyles>
    <p:titleStyle>
      <a:lvl1pPr algn="l" defTabSz="914400" rtl="0" eaLnBrk="1" latinLnBrk="0" hangingPunct="1">
        <a:lnSpc>
          <a:spcPts val="4000"/>
        </a:lnSpc>
        <a:spcBef>
          <a:spcPct val="0"/>
        </a:spcBef>
        <a:buNone/>
        <a:defRPr sz="4000" kern="1200" spc="-100" baseline="0">
          <a:solidFill>
            <a:srgbClr val="F85E08"/>
          </a:solidFill>
          <a:effectLst>
            <a:outerShdw blurRad="38100" dist="38100" dir="2700000" algn="tl">
              <a:srgbClr val="000000">
                <a:alpha val="43137"/>
              </a:srgbClr>
            </a:outerShdw>
          </a:effectLst>
          <a:latin typeface="+mj-lt"/>
          <a:ea typeface="+mj-ea"/>
          <a:cs typeface="+mj-cs"/>
        </a:defRPr>
      </a:lvl1pPr>
    </p:titleStyle>
    <p:bodyStyle>
      <a:lvl1pPr marL="288925" indent="-288925" algn="l" defTabSz="914400" rtl="0" eaLnBrk="1" latinLnBrk="0" hangingPunct="1">
        <a:spcBef>
          <a:spcPct val="20000"/>
        </a:spcBef>
        <a:buClr>
          <a:srgbClr val="F85E08"/>
        </a:buClr>
        <a:buSzPct val="85000"/>
        <a:buFont typeface="Wingdings" panose="05000000000000000000" pitchFamily="2" charset="2"/>
        <a:buChar char="§"/>
        <a:defRPr sz="3600" kern="1200">
          <a:solidFill>
            <a:schemeClr val="tx1">
              <a:lumMod val="75000"/>
              <a:lumOff val="25000"/>
            </a:schemeClr>
          </a:solidFill>
          <a:latin typeface="+mn-lt"/>
          <a:ea typeface="+mn-ea"/>
          <a:cs typeface="+mn-cs"/>
        </a:defRPr>
      </a:lvl1pPr>
      <a:lvl2pPr marL="569913" indent="-295275" algn="l" defTabSz="914400" rtl="0" eaLnBrk="1" latinLnBrk="0" hangingPunct="1">
        <a:spcBef>
          <a:spcPct val="20000"/>
        </a:spcBef>
        <a:buClr>
          <a:srgbClr val="F85E08"/>
        </a:buClr>
        <a:buSzPct val="85000"/>
        <a:buFont typeface="Wingdings" panose="05000000000000000000" pitchFamily="2" charset="2"/>
        <a:buChar char="§"/>
        <a:defRPr sz="3200" kern="1200">
          <a:solidFill>
            <a:schemeClr val="tx1">
              <a:lumMod val="75000"/>
              <a:lumOff val="25000"/>
            </a:schemeClr>
          </a:solidFill>
          <a:latin typeface="+mn-lt"/>
          <a:ea typeface="+mn-ea"/>
          <a:cs typeface="+mn-cs"/>
        </a:defRPr>
      </a:lvl2pPr>
      <a:lvl3pPr marL="796925" indent="-249238" algn="l" defTabSz="914400" rtl="0" eaLnBrk="1" latinLnBrk="0" hangingPunct="1">
        <a:spcBef>
          <a:spcPct val="20000"/>
        </a:spcBef>
        <a:buClr>
          <a:srgbClr val="F85E08"/>
        </a:buClr>
        <a:buSzPct val="90000"/>
        <a:buFont typeface="Wingdings" panose="05000000000000000000" pitchFamily="2" charset="2"/>
        <a:buChar char="§"/>
        <a:defRPr sz="2800" kern="1200">
          <a:solidFill>
            <a:schemeClr val="tx1">
              <a:lumMod val="75000"/>
              <a:lumOff val="25000"/>
            </a:schemeClr>
          </a:solidFill>
          <a:latin typeface="+mn-lt"/>
          <a:ea typeface="+mn-ea"/>
          <a:cs typeface="+mn-cs"/>
        </a:defRPr>
      </a:lvl3pPr>
      <a:lvl4pPr marL="1085850" indent="-263525" algn="l" defTabSz="914400" rtl="0" eaLnBrk="1" latinLnBrk="0" hangingPunct="1">
        <a:spcBef>
          <a:spcPct val="20000"/>
        </a:spcBef>
        <a:buClr>
          <a:srgbClr val="F85E08"/>
        </a:buClr>
        <a:buFont typeface="Wingdings" panose="05000000000000000000" pitchFamily="2" charset="2"/>
        <a:buChar char="§"/>
        <a:defRPr sz="2400" kern="1200">
          <a:solidFill>
            <a:schemeClr val="tx1">
              <a:lumMod val="75000"/>
              <a:lumOff val="25000"/>
            </a:schemeClr>
          </a:solidFill>
          <a:latin typeface="+mn-lt"/>
          <a:ea typeface="+mn-ea"/>
          <a:cs typeface="+mn-cs"/>
        </a:defRPr>
      </a:lvl4pPr>
      <a:lvl5pPr marL="1312863" indent="-261938" algn="l" defTabSz="914400" rtl="0" eaLnBrk="1" latinLnBrk="0" hangingPunct="1">
        <a:spcBef>
          <a:spcPct val="20000"/>
        </a:spcBef>
        <a:buClr>
          <a:srgbClr val="F85E08"/>
        </a:buClr>
        <a:buSzPct val="100000"/>
        <a:buFont typeface="Wingdings" panose="05000000000000000000" pitchFamily="2" charset="2"/>
        <a:buChar char="§"/>
        <a:defRPr sz="2000" kern="1200" baseline="0">
          <a:solidFill>
            <a:schemeClr val="tx1">
              <a:lumMod val="75000"/>
              <a:lumOff val="25000"/>
            </a:schemeClr>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8"/>
          <p:cNvSpPr>
            <a:spLocks noGrp="1" noChangeArrowheads="1"/>
          </p:cNvSpPr>
          <p:nvPr>
            <p:ph type="subTitle" idx="1"/>
          </p:nvPr>
        </p:nvSpPr>
        <p:spPr>
          <a:xfrm>
            <a:off x="685800" y="3657600"/>
            <a:ext cx="7086600" cy="2743200"/>
          </a:xfrm>
          <a:noFill/>
          <a:ln/>
        </p:spPr>
        <p:txBody>
          <a:bodyPr>
            <a:normAutofit fontScale="92500" lnSpcReduction="20000"/>
          </a:bodyPr>
          <a:lstStyle/>
          <a:p>
            <a:endParaRPr lang="en-US" sz="4000" b="1" dirty="0" smtClean="0">
              <a:solidFill>
                <a:srgbClr val="F85E08"/>
              </a:solidFill>
            </a:endParaRPr>
          </a:p>
          <a:p>
            <a:r>
              <a:rPr lang="en-US" sz="4300" b="1" dirty="0" smtClean="0">
                <a:solidFill>
                  <a:srgbClr val="F85E08"/>
                </a:solidFill>
                <a:effectLst>
                  <a:outerShdw blurRad="38100" dist="38100" dir="2700000" algn="tl">
                    <a:srgbClr val="000000">
                      <a:alpha val="43137"/>
                    </a:srgbClr>
                  </a:outerShdw>
                </a:effectLst>
              </a:rPr>
              <a:t>Chapter 1:</a:t>
            </a:r>
          </a:p>
          <a:p>
            <a:r>
              <a:rPr lang="en-US" sz="4000" b="1" dirty="0"/>
              <a:t>An Overview of Business </a:t>
            </a:r>
            <a:r>
              <a:rPr lang="en-US" sz="4000" b="1" dirty="0" smtClean="0"/>
              <a:t>Intelligence, Analytics</a:t>
            </a:r>
            <a:r>
              <a:rPr lang="en-US" sz="4000" b="1" dirty="0"/>
              <a:t>, and Decision Support</a:t>
            </a:r>
            <a:endParaRPr lang="en-US" sz="4000" b="1" dirty="0">
              <a:solidFill>
                <a:srgbClr val="F85E08"/>
              </a:solidFill>
            </a:endParaRPr>
          </a:p>
        </p:txBody>
      </p:sp>
      <p:sp>
        <p:nvSpPr>
          <p:cNvPr id="5" name="Rectangle 4"/>
          <p:cNvSpPr>
            <a:spLocks noGrp="1" noChangeArrowheads="1"/>
          </p:cNvSpPr>
          <p:nvPr/>
        </p:nvSpPr>
        <p:spPr bwMode="auto">
          <a:xfrm>
            <a:off x="342900" y="304800"/>
            <a:ext cx="8458200" cy="2286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rtl="0" fontAlgn="base">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a:lstStyle>
          <a:p>
            <a:pPr>
              <a:spcBef>
                <a:spcPts val="1200"/>
              </a:spcBef>
            </a:pPr>
            <a:r>
              <a:rPr lang="en-US" sz="5400" b="1" dirty="0" smtClean="0">
                <a:solidFill>
                  <a:srgbClr val="F85E08"/>
                </a:solidFill>
              </a:rPr>
              <a:t/>
            </a:r>
            <a:br>
              <a:rPr lang="en-US" sz="5400" b="1" dirty="0" smtClean="0">
                <a:solidFill>
                  <a:srgbClr val="F85E08"/>
                </a:solidFill>
              </a:rPr>
            </a:br>
            <a:r>
              <a:rPr lang="en-US" sz="5400" b="1" dirty="0">
                <a:solidFill>
                  <a:srgbClr val="F85E08"/>
                </a:solidFill>
              </a:rPr>
              <a:t/>
            </a:r>
            <a:br>
              <a:rPr lang="en-US" sz="5400" b="1" dirty="0">
                <a:solidFill>
                  <a:srgbClr val="F85E08"/>
                </a:solidFill>
              </a:rPr>
            </a:br>
            <a:r>
              <a:rPr lang="en-US" sz="5400" b="1" dirty="0" smtClean="0">
                <a:solidFill>
                  <a:srgbClr val="F85E08"/>
                </a:solidFill>
              </a:rPr>
              <a:t/>
            </a:r>
            <a:br>
              <a:rPr lang="en-US" sz="5400" b="1" dirty="0" smtClean="0">
                <a:solidFill>
                  <a:srgbClr val="F85E08"/>
                </a:solidFill>
              </a:rPr>
            </a:br>
            <a:r>
              <a:rPr lang="en-US" sz="5400" b="1" dirty="0" smtClean="0">
                <a:solidFill>
                  <a:srgbClr val="F85E08"/>
                </a:solidFill>
              </a:rPr>
              <a:t>Business Intelligence: </a:t>
            </a:r>
            <a:br>
              <a:rPr lang="en-US" sz="5400" b="1" dirty="0" smtClean="0">
                <a:solidFill>
                  <a:srgbClr val="F85E08"/>
                </a:solidFill>
              </a:rPr>
            </a:br>
            <a:r>
              <a:rPr lang="en-US" sz="4400" b="1" dirty="0" smtClean="0">
                <a:solidFill>
                  <a:srgbClr val="F85E08"/>
                </a:solidFill>
              </a:rPr>
              <a:t>A Managerial Perspective on Analytics (3</a:t>
            </a:r>
            <a:r>
              <a:rPr lang="en-US" sz="4400" b="1" baseline="30000" dirty="0" smtClean="0">
                <a:solidFill>
                  <a:srgbClr val="F85E08"/>
                </a:solidFill>
              </a:rPr>
              <a:t>rd</a:t>
            </a:r>
            <a:r>
              <a:rPr lang="en-US" sz="4400" b="1" dirty="0" smtClean="0">
                <a:solidFill>
                  <a:srgbClr val="F85E08"/>
                </a:solidFill>
              </a:rPr>
              <a:t> Edition)</a:t>
            </a:r>
            <a:endParaRPr lang="en-US" sz="4400" dirty="0">
              <a:solidFill>
                <a:srgbClr val="F85E08"/>
              </a:solidFill>
            </a:endParaRPr>
          </a:p>
        </p:txBody>
      </p:sp>
      <p:pic>
        <p:nvPicPr>
          <p:cNvPr id="1026" name="Picture 2" descr="http://ecx.images-amazon.com/images/I/51W2Ibkm-UL._SX258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4860" y="2895600"/>
            <a:ext cx="195674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BI</a:t>
            </a:r>
            <a:endParaRPr lang="en-US" dirty="0"/>
          </a:p>
        </p:txBody>
      </p:sp>
      <p:sp>
        <p:nvSpPr>
          <p:cNvPr id="3" name="Content Placeholder 2"/>
          <p:cNvSpPr>
            <a:spLocks noGrp="1"/>
          </p:cNvSpPr>
          <p:nvPr>
            <p:ph idx="1"/>
          </p:nvPr>
        </p:nvSpPr>
        <p:spPr>
          <a:xfrm>
            <a:off x="457200" y="1524000"/>
            <a:ext cx="8534400" cy="4800600"/>
          </a:xfrm>
        </p:spPr>
        <p:txBody>
          <a:bodyPr/>
          <a:lstStyle/>
          <a:p>
            <a:r>
              <a:rPr lang="en-US" dirty="0" smtClean="0"/>
              <a:t>The term BI was coined by the Gartner Group in the mid-1990s</a:t>
            </a:r>
          </a:p>
          <a:p>
            <a:r>
              <a:rPr lang="en-US" dirty="0" smtClean="0"/>
              <a:t>However, the concept is much older</a:t>
            </a:r>
          </a:p>
          <a:p>
            <a:pPr lvl="1"/>
            <a:r>
              <a:rPr lang="en-US" sz="2400" dirty="0" smtClean="0"/>
              <a:t>1970s - MIS reporting - static/periodic reports</a:t>
            </a:r>
          </a:p>
          <a:p>
            <a:pPr lvl="1"/>
            <a:r>
              <a:rPr lang="en-US" sz="2400" dirty="0" smtClean="0"/>
              <a:t>1980s - Executive Information Systems (EIS)</a:t>
            </a:r>
          </a:p>
          <a:p>
            <a:pPr lvl="1"/>
            <a:r>
              <a:rPr lang="en-US" sz="2400" dirty="0" smtClean="0"/>
              <a:t>1990s - OLAP, dynamic, multidimensional, ad-hoc reporting -&gt; coining of the term “BI”</a:t>
            </a:r>
          </a:p>
          <a:p>
            <a:pPr lvl="1"/>
            <a:r>
              <a:rPr lang="en-US" sz="2400" dirty="0" smtClean="0"/>
              <a:t> 2010s - Data/Text/Web Mining; Web-based Portals, Dashboards, Big Data, Social Media, and Visual Analytics</a:t>
            </a:r>
          </a:p>
          <a:p>
            <a:pPr lvl="1"/>
            <a:r>
              <a:rPr lang="en-US" sz="2400" dirty="0" smtClean="0"/>
              <a:t>2020s  - yet to be seen</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Evolution of BI Capabilities</a:t>
            </a:r>
            <a:endParaRPr lang="en-US" dirty="0"/>
          </a:p>
        </p:txBody>
      </p:sp>
      <p:pic>
        <p:nvPicPr>
          <p:cNvPr id="35842" name="Picture 2"/>
          <p:cNvPicPr>
            <a:picLocks noChangeAspect="1" noChangeArrowheads="1"/>
          </p:cNvPicPr>
          <p:nvPr/>
        </p:nvPicPr>
        <p:blipFill>
          <a:blip r:embed="rId3" cstate="print"/>
          <a:srcRect/>
          <a:stretch>
            <a:fillRect/>
          </a:stretch>
        </p:blipFill>
        <p:spPr bwMode="auto">
          <a:xfrm>
            <a:off x="1676400" y="1600200"/>
            <a:ext cx="5105400" cy="4722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BI</a:t>
            </a:r>
            <a:endParaRPr lang="en-US" dirty="0"/>
          </a:p>
        </p:txBody>
      </p:sp>
      <p:sp>
        <p:nvSpPr>
          <p:cNvPr id="3" name="Content Placeholder 2"/>
          <p:cNvSpPr>
            <a:spLocks noGrp="1"/>
          </p:cNvSpPr>
          <p:nvPr>
            <p:ph idx="1"/>
          </p:nvPr>
        </p:nvSpPr>
        <p:spPr/>
        <p:txBody>
          <a:bodyPr>
            <a:normAutofit fontScale="92500"/>
          </a:bodyPr>
          <a:lstStyle/>
          <a:p>
            <a:r>
              <a:rPr lang="en-US" dirty="0" smtClean="0"/>
              <a:t>A BI system has four major components</a:t>
            </a:r>
          </a:p>
          <a:p>
            <a:pPr lvl="1"/>
            <a:r>
              <a:rPr lang="en-US" dirty="0" smtClean="0">
                <a:solidFill>
                  <a:srgbClr val="FF3300"/>
                </a:solidFill>
              </a:rPr>
              <a:t>a data warehouse</a:t>
            </a:r>
            <a:r>
              <a:rPr lang="en-US" dirty="0" smtClean="0"/>
              <a:t>, with its source data</a:t>
            </a:r>
          </a:p>
          <a:p>
            <a:pPr lvl="1"/>
            <a:r>
              <a:rPr lang="en-US" dirty="0" smtClean="0">
                <a:solidFill>
                  <a:srgbClr val="FF3300"/>
                </a:solidFill>
              </a:rPr>
              <a:t>business analytics</a:t>
            </a:r>
            <a:r>
              <a:rPr lang="en-US" dirty="0" smtClean="0"/>
              <a:t>, a collection of tools for manipulating, mining, and analyzing the data in the data warehouse </a:t>
            </a:r>
          </a:p>
          <a:p>
            <a:pPr lvl="1"/>
            <a:r>
              <a:rPr lang="en-US" dirty="0" smtClean="0">
                <a:solidFill>
                  <a:srgbClr val="FF3300"/>
                </a:solidFill>
              </a:rPr>
              <a:t>business performance management </a:t>
            </a:r>
            <a:r>
              <a:rPr lang="en-US" dirty="0" smtClean="0"/>
              <a:t>(BPM) for monitoring and analyzing performance</a:t>
            </a:r>
          </a:p>
          <a:p>
            <a:pPr lvl="1"/>
            <a:r>
              <a:rPr lang="en-US" dirty="0" smtClean="0">
                <a:solidFill>
                  <a:srgbClr val="FF3300"/>
                </a:solidFill>
              </a:rPr>
              <a:t>a user interface </a:t>
            </a:r>
            <a:r>
              <a:rPr lang="en-US" dirty="0" smtClean="0"/>
              <a:t>(e.g., dashboard)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High-Level Architecture of BI</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47" y="2001838"/>
            <a:ext cx="8408953" cy="394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a BI Architecture</a:t>
            </a:r>
            <a:endParaRPr lang="en-US" dirty="0"/>
          </a:p>
        </p:txBody>
      </p:sp>
      <p:sp>
        <p:nvSpPr>
          <p:cNvPr id="3" name="Content Placeholder 2"/>
          <p:cNvSpPr>
            <a:spLocks noGrp="1"/>
          </p:cNvSpPr>
          <p:nvPr>
            <p:ph idx="1"/>
          </p:nvPr>
        </p:nvSpPr>
        <p:spPr>
          <a:xfrm>
            <a:off x="457200" y="1524000"/>
            <a:ext cx="8686800" cy="4800600"/>
          </a:xfrm>
        </p:spPr>
        <p:txBody>
          <a:bodyPr/>
          <a:lstStyle/>
          <a:p>
            <a:r>
              <a:rPr lang="en-US" sz="2800" dirty="0" smtClean="0"/>
              <a:t>The </a:t>
            </a:r>
            <a:r>
              <a:rPr lang="en-US" sz="2800" dirty="0" smtClean="0">
                <a:solidFill>
                  <a:srgbClr val="FF0000"/>
                </a:solidFill>
              </a:rPr>
              <a:t>data warehouse </a:t>
            </a:r>
            <a:r>
              <a:rPr lang="en-US" sz="2800" dirty="0" smtClean="0"/>
              <a:t>is the cornerstone of any medium-to-large BI system. </a:t>
            </a:r>
          </a:p>
          <a:p>
            <a:pPr lvl="1"/>
            <a:r>
              <a:rPr lang="en-US" sz="2400" dirty="0" smtClean="0"/>
              <a:t>Originally, the data warehouse included only historical data that was organized and summarized, so end users could easily view or manipulate it. </a:t>
            </a:r>
          </a:p>
          <a:p>
            <a:pPr lvl="1"/>
            <a:r>
              <a:rPr lang="en-US" sz="2400" dirty="0" smtClean="0"/>
              <a:t>Today, some data warehouses include access to current data as well, so they can provide real-time decision support (for details see Chapter 2)</a:t>
            </a:r>
          </a:p>
          <a:p>
            <a:r>
              <a:rPr lang="en-US" sz="2800" dirty="0" smtClean="0">
                <a:solidFill>
                  <a:srgbClr val="FF0000"/>
                </a:solidFill>
              </a:rPr>
              <a:t>Business analytics </a:t>
            </a:r>
            <a:r>
              <a:rPr lang="en-US" sz="2800" dirty="0" smtClean="0"/>
              <a:t>are the tools that help the user transform data into knowledge </a:t>
            </a:r>
            <a:r>
              <a:rPr lang="en-US" sz="2400" dirty="0" smtClean="0"/>
              <a:t>(e.g., queries, data/text mining tools, etc.)</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in a BI Architecture </a:t>
            </a:r>
            <a:endParaRPr lang="en-US" sz="2800" dirty="0"/>
          </a:p>
        </p:txBody>
      </p:sp>
      <p:sp>
        <p:nvSpPr>
          <p:cNvPr id="3" name="Content Placeholder 2"/>
          <p:cNvSpPr>
            <a:spLocks noGrp="1"/>
          </p:cNvSpPr>
          <p:nvPr>
            <p:ph idx="1"/>
          </p:nvPr>
        </p:nvSpPr>
        <p:spPr>
          <a:xfrm>
            <a:off x="533400" y="1600200"/>
            <a:ext cx="8458200" cy="4800600"/>
          </a:xfrm>
        </p:spPr>
        <p:txBody>
          <a:bodyPr>
            <a:normAutofit/>
          </a:bodyPr>
          <a:lstStyle/>
          <a:p>
            <a:r>
              <a:rPr lang="en-US" sz="2800" dirty="0" smtClean="0">
                <a:solidFill>
                  <a:srgbClr val="FF0000"/>
                </a:solidFill>
              </a:rPr>
              <a:t>Business Performance Management </a:t>
            </a:r>
            <a:r>
              <a:rPr lang="en-US" sz="2800" dirty="0" smtClean="0"/>
              <a:t>(BPM), which is also referred to as corporate performance management (CPM), is an emerging portfolio of applications within the BI framework that provides enterprises tools they need to better manage their operations (for details see Chapter 3) </a:t>
            </a:r>
          </a:p>
          <a:p>
            <a:r>
              <a:rPr lang="en-US" sz="2800" dirty="0" smtClean="0">
                <a:solidFill>
                  <a:srgbClr val="FF0000"/>
                </a:solidFill>
              </a:rPr>
              <a:t>User Interface</a:t>
            </a:r>
            <a:r>
              <a:rPr lang="en-US" sz="2800" dirty="0" smtClean="0"/>
              <a:t> (i.e., dashboards) provide a comprehensive graphical/pictorial view of corporate performance measures, trends, and exceptions.</a:t>
            </a: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a:t>
            </a:r>
            <a:r>
              <a:rPr lang="en-US" dirty="0"/>
              <a:t>Creation, Use, </a:t>
            </a:r>
            <a:r>
              <a:rPr lang="en-US" dirty="0" smtClean="0"/>
              <a:t/>
            </a:r>
            <a:br>
              <a:rPr lang="en-US" dirty="0" smtClean="0"/>
            </a:br>
            <a:r>
              <a:rPr lang="en-US" dirty="0" smtClean="0"/>
              <a:t>and </a:t>
            </a:r>
            <a:r>
              <a:rPr lang="en-US" dirty="0"/>
              <a:t>BI Governance</a:t>
            </a:r>
          </a:p>
        </p:txBody>
      </p:sp>
      <p:sp>
        <p:nvSpPr>
          <p:cNvPr id="6" name="Content Placeholder 5"/>
          <p:cNvSpPr>
            <a:spLocks noGrp="1"/>
          </p:cNvSpPr>
          <p:nvPr>
            <p:ph idx="1"/>
          </p:nvPr>
        </p:nvSpPr>
        <p:spPr>
          <a:xfrm>
            <a:off x="381000" y="1600200"/>
            <a:ext cx="4038600" cy="4876800"/>
          </a:xfrm>
        </p:spPr>
        <p:txBody>
          <a:bodyPr>
            <a:normAutofit/>
          </a:bodyPr>
          <a:lstStyle/>
          <a:p>
            <a:r>
              <a:rPr lang="en-US" sz="2800" dirty="0"/>
              <a:t>Data warehouse and BI initiatives typically follow a process similar to that used </a:t>
            </a:r>
            <a:r>
              <a:rPr lang="en-US" sz="2800" dirty="0" smtClean="0"/>
              <a:t>in military </a:t>
            </a:r>
            <a:r>
              <a:rPr lang="en-US" sz="2800" dirty="0"/>
              <a:t>intelligence initiatives</a:t>
            </a:r>
            <a:r>
              <a:rPr lang="en-US" sz="2800" dirty="0" smtClean="0"/>
              <a:t>.</a:t>
            </a:r>
          </a:p>
          <a:p>
            <a:pPr lvl="3"/>
            <a:endParaRPr lang="en-US" sz="1600" dirty="0" smtClean="0"/>
          </a:p>
          <a:p>
            <a:r>
              <a:rPr lang="en-US" sz="2800" dirty="0" smtClean="0"/>
              <a:t>Intelligence and Espionage</a:t>
            </a:r>
            <a:endParaRPr lang="en-US" sz="2800" dirty="0"/>
          </a:p>
        </p:txBody>
      </p:sp>
      <p:pic>
        <p:nvPicPr>
          <p:cNvPr id="8" name="Picture 1" descr="figS_01.jpg"/>
          <p:cNvPicPr>
            <a:picLocks noChangeAspect="1" noChangeArrowheads="1"/>
          </p:cNvPicPr>
          <p:nvPr/>
        </p:nvPicPr>
        <p:blipFill>
          <a:blip r:embed="rId3" cstate="print"/>
          <a:srcRect/>
          <a:stretch>
            <a:fillRect/>
          </a:stretch>
        </p:blipFill>
        <p:spPr bwMode="auto">
          <a:xfrm>
            <a:off x="4114800" y="1589493"/>
            <a:ext cx="4876800" cy="48113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 and Espionage</a:t>
            </a:r>
            <a:endParaRPr lang="en-US" dirty="0"/>
          </a:p>
        </p:txBody>
      </p:sp>
      <p:sp>
        <p:nvSpPr>
          <p:cNvPr id="3" name="Content Placeholder 2"/>
          <p:cNvSpPr>
            <a:spLocks noGrp="1"/>
          </p:cNvSpPr>
          <p:nvPr>
            <p:ph idx="1"/>
          </p:nvPr>
        </p:nvSpPr>
        <p:spPr>
          <a:xfrm>
            <a:off x="457200" y="1600200"/>
            <a:ext cx="8610600" cy="4800600"/>
          </a:xfrm>
        </p:spPr>
        <p:txBody>
          <a:bodyPr/>
          <a:lstStyle/>
          <a:p>
            <a:r>
              <a:rPr lang="en-US" sz="2800" dirty="0" smtClean="0"/>
              <a:t>Stealing corporate </a:t>
            </a:r>
            <a:r>
              <a:rPr lang="en-US" sz="2800" dirty="0" smtClean="0"/>
              <a:t>secrets</a:t>
            </a:r>
          </a:p>
          <a:p>
            <a:pPr lvl="1"/>
            <a:r>
              <a:rPr lang="en-US" sz="2400" dirty="0" smtClean="0"/>
              <a:t>Intelligence vs. Espionage</a:t>
            </a:r>
          </a:p>
          <a:p>
            <a:r>
              <a:rPr lang="en-US" sz="2800" dirty="0" smtClean="0">
                <a:solidFill>
                  <a:srgbClr val="0000FF"/>
                </a:solidFill>
              </a:rPr>
              <a:t>Intelligence</a:t>
            </a:r>
            <a:endParaRPr lang="en-US" sz="2800" dirty="0" smtClean="0">
              <a:solidFill>
                <a:srgbClr val="0000FF"/>
              </a:solidFill>
            </a:endParaRPr>
          </a:p>
          <a:p>
            <a:pPr lvl="1">
              <a:buNone/>
            </a:pPr>
            <a:r>
              <a:rPr lang="en-US" sz="2400" dirty="0" smtClean="0">
                <a:solidFill>
                  <a:srgbClr val="FF0000"/>
                </a:solidFill>
              </a:rPr>
              <a:t>	</a:t>
            </a:r>
            <a:r>
              <a:rPr lang="en-US" sz="2400" dirty="0" smtClean="0"/>
              <a:t>The way that the modern companies ethically and legally organize themselves to glean as much as they can from their customers, their business environment, their stakeholders, their business processes, their competitors, and other such sources of potentially valuable information</a:t>
            </a:r>
          </a:p>
          <a:p>
            <a:r>
              <a:rPr lang="en-US" sz="2800" dirty="0" smtClean="0"/>
              <a:t>Problem – too much data, very little value</a:t>
            </a:r>
          </a:p>
          <a:p>
            <a:pPr lvl="1"/>
            <a:r>
              <a:rPr lang="en-US" sz="2400" dirty="0" smtClean="0"/>
              <a:t>Use of data/text/Web mining (see Chapters 4, 5) </a:t>
            </a:r>
            <a:endParaRPr lang="en-US" sz="2400" dirty="0"/>
          </a:p>
        </p:txBody>
      </p:sp>
    </p:spTree>
    <p:extLst>
      <p:ext uri="{BB962C8B-B14F-4D97-AF65-F5344CB8AC3E}">
        <p14:creationId xmlns:p14="http://schemas.microsoft.com/office/powerpoint/2010/main" val="2174323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 Processing Versus</a:t>
            </a:r>
            <a:br>
              <a:rPr lang="en-US" dirty="0" smtClean="0"/>
            </a:br>
            <a:r>
              <a:rPr lang="en-US" dirty="0" smtClean="0"/>
              <a:t>Analytic Processing</a:t>
            </a:r>
            <a:endParaRPr lang="en-US" dirty="0"/>
          </a:p>
        </p:txBody>
      </p:sp>
      <p:sp>
        <p:nvSpPr>
          <p:cNvPr id="3" name="Content Placeholder 2"/>
          <p:cNvSpPr>
            <a:spLocks noGrp="1"/>
          </p:cNvSpPr>
          <p:nvPr>
            <p:ph idx="1"/>
          </p:nvPr>
        </p:nvSpPr>
        <p:spPr/>
        <p:txBody>
          <a:bodyPr/>
          <a:lstStyle/>
          <a:p>
            <a:r>
              <a:rPr lang="en-US" sz="2800" dirty="0" smtClean="0"/>
              <a:t>Transaction processing systems (OLTP) are constantly involved in handling updates (add/edit/delete) to what we might call operational databases</a:t>
            </a:r>
          </a:p>
          <a:p>
            <a:pPr lvl="1"/>
            <a:r>
              <a:rPr lang="en-US" sz="2400" dirty="0" smtClean="0"/>
              <a:t>ATM withdrawal transaction, sales order entry via an ecommerce site – updates DBs</a:t>
            </a:r>
          </a:p>
          <a:p>
            <a:pPr lvl="1"/>
            <a:r>
              <a:rPr lang="en-US" sz="2400" dirty="0" smtClean="0"/>
              <a:t>OLTP – handles routine on-going business</a:t>
            </a:r>
          </a:p>
          <a:p>
            <a:pPr lvl="1"/>
            <a:r>
              <a:rPr lang="en-US" sz="2400" dirty="0" smtClean="0"/>
              <a:t>ERP, SCM, CRM systems generate and store data in OLTP systems</a:t>
            </a:r>
          </a:p>
          <a:p>
            <a:pPr lvl="1"/>
            <a:r>
              <a:rPr lang="en-US" sz="2400" dirty="0" smtClean="0"/>
              <a:t>The main goal is to have high efficiency</a:t>
            </a:r>
          </a:p>
          <a:p>
            <a:endParaRPr lang="en-US" sz="2800" dirty="0"/>
          </a:p>
        </p:txBody>
      </p:sp>
    </p:spTree>
    <p:extLst>
      <p:ext uri="{BB962C8B-B14F-4D97-AF65-F5344CB8AC3E}">
        <p14:creationId xmlns:p14="http://schemas.microsoft.com/office/powerpoint/2010/main" val="3589496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Transaction Processing Versus</a:t>
            </a:r>
            <a:br>
              <a:rPr lang="en-US" dirty="0" smtClean="0"/>
            </a:br>
            <a:r>
              <a:rPr lang="en-US" dirty="0" smtClean="0"/>
              <a:t>Analytic Processing</a:t>
            </a:r>
            <a:endParaRPr lang="en-US" dirty="0"/>
          </a:p>
        </p:txBody>
      </p:sp>
      <p:sp>
        <p:nvSpPr>
          <p:cNvPr id="3" name="Content Placeholder 2"/>
          <p:cNvSpPr>
            <a:spLocks noGrp="1"/>
          </p:cNvSpPr>
          <p:nvPr>
            <p:ph idx="1"/>
          </p:nvPr>
        </p:nvSpPr>
        <p:spPr/>
        <p:txBody>
          <a:bodyPr/>
          <a:lstStyle/>
          <a:p>
            <a:r>
              <a:rPr lang="en-US" sz="2800" dirty="0" smtClean="0"/>
              <a:t>Online analytic processing (OLAP) systems are involved in extracting information from data stored by OLTP systems</a:t>
            </a:r>
          </a:p>
          <a:p>
            <a:pPr lvl="1"/>
            <a:r>
              <a:rPr lang="en-US" sz="2400" dirty="0" smtClean="0"/>
              <a:t>Routine sales reports by product, by region, by sales person, by …</a:t>
            </a:r>
          </a:p>
          <a:p>
            <a:pPr lvl="1"/>
            <a:r>
              <a:rPr lang="en-US" sz="2400" dirty="0" smtClean="0"/>
              <a:t>Often built on top of a data warehouse where the data is not transactional</a:t>
            </a:r>
          </a:p>
          <a:p>
            <a:pPr lvl="1"/>
            <a:r>
              <a:rPr lang="en-US" sz="2400" dirty="0" smtClean="0"/>
              <a:t>Main goal is the effectiveness (and then, efficiency) – provide correct information in a timely </a:t>
            </a:r>
            <a:r>
              <a:rPr lang="en-US" sz="2400" dirty="0" smtClean="0"/>
              <a:t>manner</a:t>
            </a:r>
            <a:endParaRPr lang="en-US" sz="2400" dirty="0"/>
          </a:p>
        </p:txBody>
      </p:sp>
    </p:spTree>
    <p:extLst>
      <p:ext uri="{BB962C8B-B14F-4D97-AF65-F5344CB8AC3E}">
        <p14:creationId xmlns:p14="http://schemas.microsoft.com/office/powerpoint/2010/main" val="4271699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Business Environment &amp; Computerized Decision Support</a:t>
            </a:r>
            <a:endParaRPr lang="en-US" dirty="0"/>
          </a:p>
        </p:txBody>
      </p:sp>
      <p:sp>
        <p:nvSpPr>
          <p:cNvPr id="3" name="Content Placeholder 2"/>
          <p:cNvSpPr>
            <a:spLocks noGrp="1"/>
          </p:cNvSpPr>
          <p:nvPr>
            <p:ph idx="1"/>
          </p:nvPr>
        </p:nvSpPr>
        <p:spPr/>
        <p:txBody>
          <a:bodyPr>
            <a:normAutofit lnSpcReduction="10000"/>
          </a:bodyPr>
          <a:lstStyle/>
          <a:p>
            <a:r>
              <a:rPr lang="en-US" dirty="0" smtClean="0"/>
              <a:t>Companies are moving aggressively to computerized support of their operations </a:t>
            </a:r>
            <a:r>
              <a:rPr lang="en-US" dirty="0" smtClean="0">
                <a:sym typeface="Wingdings"/>
              </a:rPr>
              <a:t></a:t>
            </a:r>
            <a:r>
              <a:rPr lang="en-US" dirty="0" smtClean="0"/>
              <a:t> Business Intelligence</a:t>
            </a:r>
          </a:p>
          <a:p>
            <a:r>
              <a:rPr lang="en-US" dirty="0" smtClean="0"/>
              <a:t>Business Pressures–Responses–Support Model</a:t>
            </a:r>
          </a:p>
          <a:p>
            <a:pPr lvl="1"/>
            <a:r>
              <a:rPr lang="en-US" dirty="0" smtClean="0">
                <a:solidFill>
                  <a:srgbClr val="FF3300"/>
                </a:solidFill>
              </a:rPr>
              <a:t>Business pressures </a:t>
            </a:r>
            <a:r>
              <a:rPr lang="en-US" dirty="0" smtClean="0"/>
              <a:t>result of today's competitive business climate</a:t>
            </a:r>
          </a:p>
          <a:p>
            <a:pPr lvl="1"/>
            <a:r>
              <a:rPr lang="en-US" dirty="0" smtClean="0">
                <a:solidFill>
                  <a:srgbClr val="FF3300"/>
                </a:solidFill>
              </a:rPr>
              <a:t>Responses</a:t>
            </a:r>
            <a:r>
              <a:rPr lang="en-US" dirty="0" smtClean="0"/>
              <a:t> to counter the pressures </a:t>
            </a:r>
          </a:p>
          <a:p>
            <a:pPr lvl="1"/>
            <a:r>
              <a:rPr lang="en-US" dirty="0" smtClean="0">
                <a:solidFill>
                  <a:srgbClr val="FF3300"/>
                </a:solidFill>
              </a:rPr>
              <a:t>Support</a:t>
            </a:r>
            <a:r>
              <a:rPr lang="en-US" dirty="0" smtClean="0"/>
              <a:t> to better facilitate the process </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BI Implementation</a:t>
            </a:r>
            <a:endParaRPr lang="en-US" dirty="0"/>
          </a:p>
        </p:txBody>
      </p:sp>
      <p:sp>
        <p:nvSpPr>
          <p:cNvPr id="3" name="Content Placeholder 2"/>
          <p:cNvSpPr>
            <a:spLocks noGrp="1"/>
          </p:cNvSpPr>
          <p:nvPr>
            <p:ph idx="1"/>
          </p:nvPr>
        </p:nvSpPr>
        <p:spPr/>
        <p:txBody>
          <a:bodyPr/>
          <a:lstStyle/>
          <a:p>
            <a:r>
              <a:rPr lang="en-US" sz="2800" dirty="0" smtClean="0"/>
              <a:t>Implementing and deploying a BI initiative is a lengthy, expensive, and risky </a:t>
            </a:r>
            <a:r>
              <a:rPr lang="en-US" sz="2800" dirty="0" smtClean="0"/>
              <a:t>endeavor</a:t>
            </a:r>
            <a:endParaRPr lang="en-US" sz="2800" dirty="0" smtClean="0"/>
          </a:p>
          <a:p>
            <a:r>
              <a:rPr lang="en-US" sz="2800" dirty="0" smtClean="0"/>
              <a:t>Success of a BI system is measured by its widespread usage for better decision making</a:t>
            </a:r>
          </a:p>
          <a:p>
            <a:r>
              <a:rPr lang="en-US" sz="2800" dirty="0" smtClean="0"/>
              <a:t>The typical BI user community includes </a:t>
            </a:r>
          </a:p>
          <a:p>
            <a:pPr lvl="1"/>
            <a:r>
              <a:rPr lang="en-US" sz="2400" dirty="0" smtClean="0"/>
              <a:t>Not just the top executives (as was for EIS)</a:t>
            </a:r>
          </a:p>
          <a:p>
            <a:pPr lvl="1"/>
            <a:r>
              <a:rPr lang="en-US" sz="2400" dirty="0" smtClean="0"/>
              <a:t>All levels of the management hierarchy </a:t>
            </a:r>
          </a:p>
          <a:p>
            <a:pPr lvl="2"/>
            <a:r>
              <a:rPr lang="en-US" sz="2000" dirty="0" smtClean="0"/>
              <a:t>Provide what is needed to whom </a:t>
            </a:r>
            <a:r>
              <a:rPr lang="en-US" sz="2000" dirty="0" smtClean="0"/>
              <a:t>needs </a:t>
            </a:r>
            <a:r>
              <a:rPr lang="en-US" sz="2000" dirty="0" smtClean="0"/>
              <a:t>it </a:t>
            </a:r>
          </a:p>
          <a:p>
            <a:r>
              <a:rPr lang="en-US" sz="2800" dirty="0" smtClean="0"/>
              <a:t>A successful BI system must be of benefit to the enterprise as a whole…	</a:t>
            </a:r>
            <a:endParaRPr lang="en-US" sz="2800" dirty="0"/>
          </a:p>
        </p:txBody>
      </p:sp>
    </p:spTree>
    <p:extLst>
      <p:ext uri="{BB962C8B-B14F-4D97-AF65-F5344CB8AC3E}">
        <p14:creationId xmlns:p14="http://schemas.microsoft.com/office/powerpoint/2010/main" val="2489039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458200" cy="1158240"/>
          </a:xfrm>
        </p:spPr>
        <p:txBody>
          <a:bodyPr/>
          <a:lstStyle/>
          <a:p>
            <a:r>
              <a:rPr lang="en-US" dirty="0" smtClean="0"/>
              <a:t>BI - Alignment with Business Strategy</a:t>
            </a:r>
            <a:endParaRPr lang="en-US" dirty="0"/>
          </a:p>
        </p:txBody>
      </p:sp>
      <p:sp>
        <p:nvSpPr>
          <p:cNvPr id="3" name="Content Placeholder 2"/>
          <p:cNvSpPr>
            <a:spLocks noGrp="1"/>
          </p:cNvSpPr>
          <p:nvPr>
            <p:ph idx="1"/>
          </p:nvPr>
        </p:nvSpPr>
        <p:spPr/>
        <p:txBody>
          <a:bodyPr/>
          <a:lstStyle/>
          <a:p>
            <a:r>
              <a:rPr lang="en-US" sz="2800" dirty="0" smtClean="0"/>
              <a:t>To be successful, BI must be aligned with the company’s business strategy</a:t>
            </a:r>
          </a:p>
          <a:p>
            <a:pPr lvl="1"/>
            <a:r>
              <a:rPr lang="en-US" sz="2400" dirty="0" smtClean="0"/>
              <a:t>BI cannot/should not be a technical exercise for the information systems department</a:t>
            </a:r>
          </a:p>
          <a:p>
            <a:r>
              <a:rPr lang="en-US" sz="2800" dirty="0" smtClean="0"/>
              <a:t>BI changes the way a company conducts business by</a:t>
            </a:r>
          </a:p>
          <a:p>
            <a:pPr lvl="1"/>
            <a:r>
              <a:rPr lang="en-US" sz="2400" dirty="0" smtClean="0"/>
              <a:t>improving business processes, and </a:t>
            </a:r>
          </a:p>
          <a:p>
            <a:pPr lvl="1"/>
            <a:r>
              <a:rPr lang="en-US" sz="2400" dirty="0" smtClean="0"/>
              <a:t>transforming decision making to a more data/fact/information driven activity</a:t>
            </a:r>
          </a:p>
          <a:p>
            <a:r>
              <a:rPr lang="en-US" sz="2800" dirty="0" smtClean="0"/>
              <a:t>BI should help execute the business strategy and not be an impediment for </a:t>
            </a:r>
            <a:r>
              <a:rPr lang="en-US" sz="2800" dirty="0" smtClean="0"/>
              <a:t>it</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for Successful BI </a:t>
            </a:r>
            <a:endParaRPr lang="en-US" dirty="0"/>
          </a:p>
        </p:txBody>
      </p:sp>
      <p:sp>
        <p:nvSpPr>
          <p:cNvPr id="3" name="Content Placeholder 2"/>
          <p:cNvSpPr>
            <a:spLocks noGrp="1"/>
          </p:cNvSpPr>
          <p:nvPr>
            <p:ph idx="1"/>
          </p:nvPr>
        </p:nvSpPr>
        <p:spPr>
          <a:xfrm>
            <a:off x="457200" y="1524000"/>
            <a:ext cx="8686800" cy="4800600"/>
          </a:xfrm>
        </p:spPr>
        <p:txBody>
          <a:bodyPr>
            <a:normAutofit/>
          </a:bodyPr>
          <a:lstStyle/>
          <a:p>
            <a:r>
              <a:rPr lang="en-US" dirty="0" smtClean="0"/>
              <a:t>Developing vs. Acquiring BI systems</a:t>
            </a:r>
          </a:p>
          <a:p>
            <a:r>
              <a:rPr lang="en-US" dirty="0" smtClean="0"/>
              <a:t>Justifying via cost-benefit analysis</a:t>
            </a:r>
          </a:p>
          <a:p>
            <a:pPr lvl="1"/>
            <a:r>
              <a:rPr lang="en-US" dirty="0" smtClean="0"/>
              <a:t>It is easier to quantify costs </a:t>
            </a:r>
          </a:p>
          <a:p>
            <a:pPr lvl="1"/>
            <a:r>
              <a:rPr lang="en-US" dirty="0" smtClean="0"/>
              <a:t>Harder to quantify benefits</a:t>
            </a:r>
          </a:p>
          <a:p>
            <a:r>
              <a:rPr lang="en-US" dirty="0"/>
              <a:t>Security and Protection of </a:t>
            </a:r>
            <a:r>
              <a:rPr lang="en-US" dirty="0" smtClean="0"/>
              <a:t>Privacy</a:t>
            </a:r>
          </a:p>
          <a:p>
            <a:r>
              <a:rPr lang="en-US" dirty="0"/>
              <a:t>Integration of Systems and Applications</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760"/>
            <a:ext cx="8610600" cy="1158240"/>
          </a:xfrm>
        </p:spPr>
        <p:txBody>
          <a:bodyPr/>
          <a:lstStyle/>
          <a:p>
            <a:r>
              <a:rPr lang="en-US" dirty="0" smtClean="0"/>
              <a:t>Real-Time, On-Demand BI Is Attainable</a:t>
            </a:r>
            <a:endParaRPr lang="en-US" dirty="0"/>
          </a:p>
        </p:txBody>
      </p:sp>
      <p:sp>
        <p:nvSpPr>
          <p:cNvPr id="3" name="Content Placeholder 2"/>
          <p:cNvSpPr>
            <a:spLocks noGrp="1"/>
          </p:cNvSpPr>
          <p:nvPr>
            <p:ph idx="1"/>
          </p:nvPr>
        </p:nvSpPr>
        <p:spPr/>
        <p:txBody>
          <a:bodyPr/>
          <a:lstStyle/>
          <a:p>
            <a:r>
              <a:rPr lang="en-US" sz="2800" dirty="0" smtClean="0"/>
              <a:t>The demand for “real-time” BI is </a:t>
            </a:r>
            <a:r>
              <a:rPr lang="en-US" sz="2800" dirty="0" smtClean="0"/>
              <a:t>growing</a:t>
            </a:r>
            <a:endParaRPr lang="en-US" sz="2800" dirty="0" smtClean="0"/>
          </a:p>
          <a:p>
            <a:r>
              <a:rPr lang="en-US" sz="2800" dirty="0" smtClean="0"/>
              <a:t>Is “real-time” BI attainable?</a:t>
            </a:r>
          </a:p>
          <a:p>
            <a:r>
              <a:rPr lang="en-US" sz="2800" dirty="0" smtClean="0"/>
              <a:t>Technology is getting there…</a:t>
            </a:r>
          </a:p>
          <a:p>
            <a:pPr lvl="1"/>
            <a:r>
              <a:rPr lang="en-US" sz="2400" dirty="0" smtClean="0"/>
              <a:t>Automated, faster data collection (</a:t>
            </a:r>
            <a:r>
              <a:rPr lang="en-US" sz="2000" dirty="0" smtClean="0"/>
              <a:t>RFID, sensors,… )</a:t>
            </a:r>
          </a:p>
          <a:p>
            <a:pPr lvl="1"/>
            <a:r>
              <a:rPr lang="en-US" sz="2400" dirty="0" smtClean="0"/>
              <a:t>Database and other software technologies </a:t>
            </a:r>
          </a:p>
          <a:p>
            <a:pPr lvl="1"/>
            <a:r>
              <a:rPr lang="en-US" sz="2400" dirty="0" smtClean="0"/>
              <a:t>Telecommunication infrastructure is improving</a:t>
            </a:r>
          </a:p>
          <a:p>
            <a:pPr lvl="1"/>
            <a:r>
              <a:rPr lang="en-US" sz="2400" dirty="0" smtClean="0"/>
              <a:t>Computational power is increasing while the cost for these technologies is </a:t>
            </a:r>
            <a:r>
              <a:rPr lang="en-US" sz="2400" dirty="0" smtClean="0"/>
              <a:t>decreasing</a:t>
            </a:r>
            <a:endParaRPr lang="en-US" sz="24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 Implementation Considerations</a:t>
            </a:r>
            <a:endParaRPr lang="en-US" dirty="0"/>
          </a:p>
        </p:txBody>
      </p:sp>
      <p:sp>
        <p:nvSpPr>
          <p:cNvPr id="3" name="Content Placeholder 2"/>
          <p:cNvSpPr>
            <a:spLocks noGrp="1"/>
          </p:cNvSpPr>
          <p:nvPr>
            <p:ph idx="1"/>
          </p:nvPr>
        </p:nvSpPr>
        <p:spPr>
          <a:xfrm>
            <a:off x="457200" y="1600200"/>
            <a:ext cx="8534400" cy="4876800"/>
          </a:xfrm>
        </p:spPr>
        <p:txBody>
          <a:bodyPr/>
          <a:lstStyle/>
          <a:p>
            <a:r>
              <a:rPr lang="en-US" dirty="0" smtClean="0"/>
              <a:t>Developing or acquiring BI systems</a:t>
            </a:r>
          </a:p>
          <a:p>
            <a:pPr lvl="1"/>
            <a:r>
              <a:rPr lang="en-US" dirty="0" smtClean="0"/>
              <a:t>BI shell?</a:t>
            </a:r>
          </a:p>
          <a:p>
            <a:pPr lvl="1"/>
            <a:r>
              <a:rPr lang="en-US" dirty="0" smtClean="0"/>
              <a:t>In-house versus outside consultants</a:t>
            </a:r>
          </a:p>
          <a:p>
            <a:r>
              <a:rPr lang="en-US" dirty="0" smtClean="0"/>
              <a:t>Justification and cost-benefit analysis</a:t>
            </a:r>
          </a:p>
          <a:p>
            <a:r>
              <a:rPr lang="en-US" dirty="0" smtClean="0"/>
              <a:t>Security and protection of privacy</a:t>
            </a:r>
          </a:p>
          <a:p>
            <a:r>
              <a:rPr lang="en-US" dirty="0" smtClean="0"/>
              <a:t>Integration of systems and applications</a:t>
            </a:r>
            <a:endParaRPr lang="en-US" dirty="0"/>
          </a:p>
        </p:txBody>
      </p:sp>
    </p:spTree>
    <p:extLst>
      <p:ext uri="{BB962C8B-B14F-4D97-AF65-F5344CB8AC3E}">
        <p14:creationId xmlns:p14="http://schemas.microsoft.com/office/powerpoint/2010/main" val="4096146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Overview</a:t>
            </a:r>
            <a:endParaRPr lang="en-US" dirty="0"/>
          </a:p>
        </p:txBody>
      </p:sp>
      <p:sp>
        <p:nvSpPr>
          <p:cNvPr id="3" name="Content Placeholder 2"/>
          <p:cNvSpPr>
            <a:spLocks noGrp="1"/>
          </p:cNvSpPr>
          <p:nvPr>
            <p:ph idx="1"/>
          </p:nvPr>
        </p:nvSpPr>
        <p:spPr/>
        <p:txBody>
          <a:bodyPr>
            <a:normAutofit/>
          </a:bodyPr>
          <a:lstStyle/>
          <a:p>
            <a:r>
              <a:rPr lang="en-US" dirty="0" smtClean="0"/>
              <a:t>Types of Analytics</a:t>
            </a:r>
            <a:endParaRPr lang="en-US" dirty="0" smtClean="0"/>
          </a:p>
          <a:p>
            <a:pPr lvl="1"/>
            <a:r>
              <a:rPr lang="en-US" dirty="0" smtClean="0"/>
              <a:t>Descriptive Analytics</a:t>
            </a:r>
          </a:p>
          <a:p>
            <a:pPr lvl="1"/>
            <a:r>
              <a:rPr lang="en-US" dirty="0" smtClean="0"/>
              <a:t>Predictive Analytics</a:t>
            </a:r>
          </a:p>
          <a:p>
            <a:pPr lvl="1"/>
            <a:r>
              <a:rPr lang="en-US" dirty="0" smtClean="0"/>
              <a:t>Prescriptive Analytics</a:t>
            </a:r>
          </a:p>
          <a:p>
            <a:pPr marL="1050925" lvl="4" indent="0">
              <a:buNone/>
            </a:pPr>
            <a:endParaRPr lang="en-US" dirty="0" smtClean="0"/>
          </a:p>
        </p:txBody>
      </p:sp>
    </p:spTree>
    <p:extLst>
      <p:ext uri="{BB962C8B-B14F-4D97-AF65-F5344CB8AC3E}">
        <p14:creationId xmlns:p14="http://schemas.microsoft.com/office/powerpoint/2010/main" val="36443389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Overview</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600200"/>
            <a:ext cx="5827824" cy="480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60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Business Pressures–Responses–Support Model</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25644" y="1676400"/>
            <a:ext cx="8518682"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Business Environment </a:t>
            </a:r>
            <a:endParaRPr lang="en-US" dirty="0"/>
          </a:p>
        </p:txBody>
      </p:sp>
      <p:sp>
        <p:nvSpPr>
          <p:cNvPr id="3" name="Content Placeholder 2"/>
          <p:cNvSpPr>
            <a:spLocks noGrp="1"/>
          </p:cNvSpPr>
          <p:nvPr>
            <p:ph idx="1"/>
          </p:nvPr>
        </p:nvSpPr>
        <p:spPr/>
        <p:txBody>
          <a:bodyPr>
            <a:normAutofit fontScale="92500"/>
          </a:bodyPr>
          <a:lstStyle/>
          <a:p>
            <a:r>
              <a:rPr lang="en-US" dirty="0" smtClean="0"/>
              <a:t>The environment in which organizations operate today is becoming more and more complex, creating </a:t>
            </a:r>
          </a:p>
          <a:p>
            <a:pPr lvl="1"/>
            <a:r>
              <a:rPr lang="en-US" dirty="0" smtClean="0"/>
              <a:t>opportunities, and</a:t>
            </a:r>
          </a:p>
          <a:p>
            <a:pPr lvl="1"/>
            <a:r>
              <a:rPr lang="en-US" dirty="0" smtClean="0"/>
              <a:t>problems.</a:t>
            </a:r>
          </a:p>
          <a:p>
            <a:pPr lvl="1"/>
            <a:r>
              <a:rPr lang="en-US" dirty="0" smtClean="0"/>
              <a:t>Example: globalization.</a:t>
            </a:r>
          </a:p>
          <a:p>
            <a:r>
              <a:rPr lang="en-US" dirty="0" smtClean="0"/>
              <a:t>Business environment factors: </a:t>
            </a:r>
          </a:p>
          <a:p>
            <a:pPr lvl="1"/>
            <a:r>
              <a:rPr lang="en-US" dirty="0" smtClean="0"/>
              <a:t>markets, consumer demands, technology, and societal…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Environment Factors</a:t>
            </a:r>
            <a:endParaRPr lang="en-US" dirty="0"/>
          </a:p>
        </p:txBody>
      </p:sp>
      <p:sp>
        <p:nvSpPr>
          <p:cNvPr id="4" name="Rectangle 3"/>
          <p:cNvSpPr/>
          <p:nvPr/>
        </p:nvSpPr>
        <p:spPr>
          <a:xfrm>
            <a:off x="914400" y="1524000"/>
            <a:ext cx="7391400" cy="4524315"/>
          </a:xfrm>
          <a:prstGeom prst="rect">
            <a:avLst/>
          </a:prstGeom>
        </p:spPr>
        <p:txBody>
          <a:bodyPr wrap="square">
            <a:spAutoFit/>
          </a:bodyPr>
          <a:lstStyle/>
          <a:p>
            <a:pPr algn="l">
              <a:tabLst>
                <a:tab pos="1317625" algn="l"/>
              </a:tabLst>
            </a:pPr>
            <a:r>
              <a:rPr lang="en-US" sz="1600" u="sng" dirty="0" smtClean="0">
                <a:solidFill>
                  <a:srgbClr val="0000CC"/>
                </a:solidFill>
                <a:effectLst/>
                <a:latin typeface="Times New Roman"/>
              </a:rPr>
              <a:t>FACTOR</a:t>
            </a:r>
            <a:r>
              <a:rPr lang="en-US" sz="1600" dirty="0" smtClean="0">
                <a:solidFill>
                  <a:srgbClr val="0000CC"/>
                </a:solidFill>
                <a:effectLst/>
                <a:latin typeface="Times New Roman"/>
              </a:rPr>
              <a:t>	</a:t>
            </a:r>
            <a:r>
              <a:rPr lang="en-US" sz="1600" u="sng" dirty="0" smtClean="0">
                <a:solidFill>
                  <a:srgbClr val="0000CC"/>
                </a:solidFill>
                <a:effectLst/>
                <a:latin typeface="Times New Roman"/>
              </a:rPr>
              <a:t>DESCRIPTION					</a:t>
            </a:r>
            <a:endParaRPr lang="en-US" sz="1600" b="0" i="1" u="sng" dirty="0" smtClean="0">
              <a:solidFill>
                <a:srgbClr val="0000CC"/>
              </a:solidFill>
              <a:effectLst/>
              <a:latin typeface="Times New Roman"/>
            </a:endParaRPr>
          </a:p>
          <a:p>
            <a:pPr algn="l">
              <a:tabLst>
                <a:tab pos="1317625" algn="l"/>
              </a:tabLst>
            </a:pPr>
            <a:r>
              <a:rPr lang="en-US" sz="1600" dirty="0" smtClean="0">
                <a:solidFill>
                  <a:srgbClr val="FF0000"/>
                </a:solidFill>
                <a:effectLst/>
                <a:latin typeface="Times New Roman"/>
              </a:rPr>
              <a:t>Markets</a:t>
            </a:r>
            <a:r>
              <a:rPr lang="en-US" sz="1600" b="0" dirty="0" smtClean="0">
                <a:effectLst/>
                <a:latin typeface="Times New Roman"/>
              </a:rPr>
              <a:t>	Strong competition	</a:t>
            </a:r>
          </a:p>
          <a:p>
            <a:pPr algn="l">
              <a:tabLst>
                <a:tab pos="1317625" algn="l"/>
              </a:tabLst>
            </a:pPr>
            <a:r>
              <a:rPr lang="en-US" sz="1600" b="0" dirty="0" smtClean="0">
                <a:effectLst/>
                <a:latin typeface="Times New Roman"/>
              </a:rPr>
              <a:t>	Expanding global markets	</a:t>
            </a:r>
          </a:p>
          <a:p>
            <a:pPr algn="l">
              <a:tabLst>
                <a:tab pos="1317625" algn="l"/>
              </a:tabLst>
            </a:pPr>
            <a:r>
              <a:rPr lang="en-US" sz="1600" b="0" dirty="0" smtClean="0">
                <a:effectLst/>
                <a:latin typeface="Times New Roman"/>
              </a:rPr>
              <a:t>	Blooming electronic markets on the Internet	</a:t>
            </a:r>
          </a:p>
          <a:p>
            <a:pPr algn="l">
              <a:tabLst>
                <a:tab pos="1317625" algn="l"/>
              </a:tabLst>
            </a:pPr>
            <a:r>
              <a:rPr lang="en-US" sz="1600" b="0" dirty="0" smtClean="0">
                <a:effectLst/>
                <a:latin typeface="Times New Roman"/>
              </a:rPr>
              <a:t>	Innovative marketing methods	</a:t>
            </a:r>
          </a:p>
          <a:p>
            <a:pPr algn="l">
              <a:tabLst>
                <a:tab pos="1317625" algn="l"/>
              </a:tabLst>
            </a:pPr>
            <a:r>
              <a:rPr lang="en-US" sz="1600" b="0" dirty="0" smtClean="0">
                <a:effectLst/>
                <a:latin typeface="Times New Roman"/>
              </a:rPr>
              <a:t>	Opportunities for outsourcing with IT support	</a:t>
            </a:r>
          </a:p>
          <a:p>
            <a:pPr algn="l">
              <a:tabLst>
                <a:tab pos="1317625" algn="l"/>
              </a:tabLst>
            </a:pPr>
            <a:r>
              <a:rPr lang="en-US" sz="1600" b="0" u="sng" dirty="0" smtClean="0">
                <a:effectLst/>
                <a:latin typeface="Times New Roman"/>
              </a:rPr>
              <a:t>                         </a:t>
            </a:r>
            <a:r>
              <a:rPr lang="en-US" sz="1600" b="0" dirty="0" smtClean="0">
                <a:effectLst/>
                <a:latin typeface="Times New Roman"/>
              </a:rPr>
              <a:t>	</a:t>
            </a:r>
            <a:r>
              <a:rPr lang="en-US" sz="1600" b="0" u="sng" dirty="0" smtClean="0">
                <a:effectLst/>
                <a:latin typeface="Times New Roman"/>
              </a:rPr>
              <a:t>Need for real-time, on-demand transactions		</a:t>
            </a:r>
          </a:p>
          <a:p>
            <a:pPr algn="l">
              <a:tabLst>
                <a:tab pos="1317625" algn="l"/>
              </a:tabLst>
            </a:pPr>
            <a:r>
              <a:rPr lang="en-US" sz="1600" dirty="0" smtClean="0">
                <a:solidFill>
                  <a:srgbClr val="FF0000"/>
                </a:solidFill>
                <a:effectLst/>
                <a:latin typeface="Times New Roman"/>
              </a:rPr>
              <a:t>Consumer</a:t>
            </a:r>
            <a:r>
              <a:rPr lang="en-US" sz="1600" dirty="0" smtClean="0">
                <a:effectLst/>
                <a:latin typeface="Times New Roman"/>
              </a:rPr>
              <a:t> </a:t>
            </a:r>
            <a:r>
              <a:rPr lang="en-US" sz="1600" b="0" dirty="0" smtClean="0">
                <a:effectLst/>
                <a:latin typeface="Times New Roman"/>
              </a:rPr>
              <a:t>	Desire for customization	</a:t>
            </a:r>
          </a:p>
          <a:p>
            <a:pPr algn="l">
              <a:tabLst>
                <a:tab pos="1317625" algn="l"/>
              </a:tabLst>
            </a:pPr>
            <a:r>
              <a:rPr lang="en-US" sz="1600" dirty="0" smtClean="0">
                <a:effectLst/>
                <a:latin typeface="Times New Roman"/>
              </a:rPr>
              <a:t>   </a:t>
            </a:r>
            <a:r>
              <a:rPr lang="en-US" sz="1600" dirty="0" smtClean="0">
                <a:solidFill>
                  <a:srgbClr val="FF0000"/>
                </a:solidFill>
                <a:effectLst/>
                <a:latin typeface="Times New Roman"/>
              </a:rPr>
              <a:t>demand</a:t>
            </a:r>
            <a:r>
              <a:rPr lang="en-US" sz="1600" b="0" dirty="0" smtClean="0">
                <a:effectLst/>
                <a:latin typeface="Times New Roman"/>
              </a:rPr>
              <a:t>	Desire for quality, diversity of products, and speed of delivery	</a:t>
            </a:r>
          </a:p>
          <a:p>
            <a:pPr algn="l">
              <a:tabLst>
                <a:tab pos="1317625" algn="l"/>
              </a:tabLst>
            </a:pPr>
            <a:r>
              <a:rPr lang="en-US" sz="1600" b="0" u="sng" dirty="0" smtClean="0">
                <a:effectLst/>
                <a:latin typeface="Times New Roman"/>
              </a:rPr>
              <a:t>                         </a:t>
            </a:r>
            <a:r>
              <a:rPr lang="en-US" sz="1600" b="0" dirty="0" smtClean="0">
                <a:effectLst/>
                <a:latin typeface="Times New Roman"/>
              </a:rPr>
              <a:t>	</a:t>
            </a:r>
            <a:r>
              <a:rPr lang="en-US" sz="1600" b="0" u="sng" dirty="0" smtClean="0">
                <a:effectLst/>
                <a:latin typeface="Times New Roman"/>
              </a:rPr>
              <a:t>Customers getting powerful and less loyal		      </a:t>
            </a:r>
          </a:p>
          <a:p>
            <a:pPr algn="l">
              <a:tabLst>
                <a:tab pos="1317625" algn="l"/>
              </a:tabLst>
            </a:pPr>
            <a:r>
              <a:rPr lang="en-US" sz="1600" dirty="0" smtClean="0">
                <a:solidFill>
                  <a:srgbClr val="FF0000"/>
                </a:solidFill>
                <a:effectLst/>
                <a:latin typeface="Times New Roman"/>
              </a:rPr>
              <a:t>Technology</a:t>
            </a:r>
            <a:r>
              <a:rPr lang="en-US" sz="1600" b="0" dirty="0" smtClean="0">
                <a:effectLst/>
                <a:latin typeface="Times New Roman"/>
              </a:rPr>
              <a:t>	More innovations, new products, and new services	</a:t>
            </a:r>
          </a:p>
          <a:p>
            <a:pPr algn="l">
              <a:tabLst>
                <a:tab pos="1317625" algn="l"/>
              </a:tabLst>
            </a:pPr>
            <a:r>
              <a:rPr lang="en-US" sz="1600" b="0" dirty="0" smtClean="0">
                <a:effectLst/>
                <a:latin typeface="Times New Roman"/>
              </a:rPr>
              <a:t>	Increasing obsolescence rate	</a:t>
            </a:r>
          </a:p>
          <a:p>
            <a:pPr lvl="1" algn="l">
              <a:tabLst>
                <a:tab pos="1317625" algn="l"/>
              </a:tabLst>
            </a:pPr>
            <a:r>
              <a:rPr lang="en-US" sz="1600" b="0" dirty="0" smtClean="0">
                <a:effectLst/>
                <a:latin typeface="Times New Roman"/>
              </a:rPr>
              <a:t>	Increasing information overload</a:t>
            </a:r>
          </a:p>
          <a:p>
            <a:pPr algn="l">
              <a:tabLst>
                <a:tab pos="1317625" algn="l"/>
              </a:tabLst>
            </a:pPr>
            <a:r>
              <a:rPr lang="en-US" sz="1600" b="0" u="sng" dirty="0" smtClean="0">
                <a:effectLst/>
                <a:latin typeface="Times New Roman"/>
              </a:rPr>
              <a:t>                        </a:t>
            </a:r>
            <a:r>
              <a:rPr lang="en-US" sz="1600" b="0" dirty="0" smtClean="0">
                <a:effectLst/>
                <a:latin typeface="Times New Roman"/>
              </a:rPr>
              <a:t> 	</a:t>
            </a:r>
            <a:r>
              <a:rPr lang="en-US" sz="1600" b="0" u="sng" dirty="0" smtClean="0">
                <a:effectLst/>
                <a:latin typeface="Times New Roman"/>
              </a:rPr>
              <a:t>Social networking, Web 2.0 and beyond			</a:t>
            </a:r>
          </a:p>
          <a:p>
            <a:pPr algn="l">
              <a:tabLst>
                <a:tab pos="1317625" algn="l"/>
              </a:tabLst>
            </a:pPr>
            <a:r>
              <a:rPr lang="en-US" sz="1600" dirty="0" smtClean="0">
                <a:solidFill>
                  <a:srgbClr val="FF0000"/>
                </a:solidFill>
                <a:effectLst/>
                <a:latin typeface="Times New Roman"/>
              </a:rPr>
              <a:t>Societal</a:t>
            </a:r>
            <a:r>
              <a:rPr lang="en-US" sz="1600" b="0" dirty="0" smtClean="0">
                <a:effectLst/>
                <a:latin typeface="Times New Roman"/>
              </a:rPr>
              <a:t>	Growing government regulations and deregulation	</a:t>
            </a:r>
          </a:p>
          <a:p>
            <a:pPr algn="l">
              <a:tabLst>
                <a:tab pos="1317625" algn="l"/>
              </a:tabLst>
            </a:pPr>
            <a:r>
              <a:rPr lang="en-US" sz="1600" b="0" dirty="0" smtClean="0">
                <a:effectLst/>
                <a:latin typeface="Times New Roman"/>
              </a:rPr>
              <a:t>	Workforce more diversified, older, and composed of more women	</a:t>
            </a:r>
            <a:r>
              <a:rPr lang="en-US" sz="1600" b="0" dirty="0" smtClean="0">
                <a:effectLst/>
                <a:latin typeface="Times New Roman"/>
              </a:rPr>
              <a:t>Increasing </a:t>
            </a:r>
            <a:r>
              <a:rPr lang="en-US" sz="1600" b="0" dirty="0" smtClean="0">
                <a:effectLst/>
                <a:latin typeface="Times New Roman"/>
              </a:rPr>
              <a:t>social responsibility of companies</a:t>
            </a:r>
          </a:p>
          <a:p>
            <a:pPr algn="l">
              <a:tabLst>
                <a:tab pos="1317625" algn="l"/>
              </a:tabLst>
            </a:pPr>
            <a:r>
              <a:rPr lang="en-US" sz="1600" b="0" dirty="0" smtClean="0">
                <a:effectLst/>
                <a:latin typeface="Times New Roman"/>
              </a:rPr>
              <a:t>	Greater emphasis on sustainability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Responses</a:t>
            </a:r>
            <a:endParaRPr lang="en-US" dirty="0"/>
          </a:p>
        </p:txBody>
      </p:sp>
      <p:sp>
        <p:nvSpPr>
          <p:cNvPr id="3" name="Content Placeholder 2"/>
          <p:cNvSpPr>
            <a:spLocks noGrp="1"/>
          </p:cNvSpPr>
          <p:nvPr>
            <p:ph idx="1"/>
          </p:nvPr>
        </p:nvSpPr>
        <p:spPr/>
        <p:txBody>
          <a:bodyPr>
            <a:normAutofit/>
          </a:bodyPr>
          <a:lstStyle/>
          <a:p>
            <a:r>
              <a:rPr lang="en-US" dirty="0" smtClean="0"/>
              <a:t>Be Reactive, Anticipative, Adaptive, and Proactive</a:t>
            </a:r>
          </a:p>
          <a:p>
            <a:r>
              <a:rPr lang="en-US" dirty="0" smtClean="0"/>
              <a:t>Managers may take actions, such as</a:t>
            </a:r>
          </a:p>
          <a:p>
            <a:pPr lvl="1"/>
            <a:r>
              <a:rPr lang="en-US" sz="2400" dirty="0" smtClean="0"/>
              <a:t>Employ strategic planning.</a:t>
            </a:r>
          </a:p>
          <a:p>
            <a:pPr lvl="1"/>
            <a:r>
              <a:rPr lang="en-US" sz="2400" dirty="0" smtClean="0"/>
              <a:t>Use new and innovative business models.</a:t>
            </a:r>
          </a:p>
          <a:p>
            <a:pPr lvl="1"/>
            <a:r>
              <a:rPr lang="en-US" sz="2400" dirty="0" smtClean="0"/>
              <a:t>Restructure business processes.</a:t>
            </a:r>
          </a:p>
          <a:p>
            <a:pPr lvl="1"/>
            <a:r>
              <a:rPr lang="en-US" sz="2400" dirty="0" smtClean="0"/>
              <a:t>Participate in business alliances.</a:t>
            </a:r>
          </a:p>
          <a:p>
            <a:pPr lvl="1"/>
            <a:r>
              <a:rPr lang="en-US" sz="2400" dirty="0" smtClean="0"/>
              <a:t>Improve corporate information systems.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Closing the Strategy Gap </a:t>
            </a:r>
            <a:endParaRPr lang="en-US" dirty="0"/>
          </a:p>
        </p:txBody>
      </p:sp>
      <p:sp>
        <p:nvSpPr>
          <p:cNvPr id="3" name="Content Placeholder 2"/>
          <p:cNvSpPr>
            <a:spLocks noGrp="1"/>
          </p:cNvSpPr>
          <p:nvPr>
            <p:ph idx="1"/>
          </p:nvPr>
        </p:nvSpPr>
        <p:spPr/>
        <p:txBody>
          <a:bodyPr/>
          <a:lstStyle/>
          <a:p>
            <a:r>
              <a:rPr lang="en-US" dirty="0" smtClean="0"/>
              <a:t>One of the major objectives of computerized decision support is to facilitate closing the gap between the current performance of an organization and its desired performance, as expressed in its mission, objectives, and goals, and the strategy to achieve them.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Framework for </a:t>
            </a:r>
            <a:br>
              <a:rPr lang="en-US" dirty="0" smtClean="0"/>
            </a:br>
            <a:r>
              <a:rPr lang="en-US" dirty="0" smtClean="0"/>
              <a:t>Business Intelligence (BI) </a:t>
            </a:r>
            <a:endParaRPr lang="en-US" dirty="0"/>
          </a:p>
        </p:txBody>
      </p:sp>
      <p:sp>
        <p:nvSpPr>
          <p:cNvPr id="3" name="Content Placeholder 2"/>
          <p:cNvSpPr>
            <a:spLocks noGrp="1"/>
          </p:cNvSpPr>
          <p:nvPr>
            <p:ph idx="1"/>
          </p:nvPr>
        </p:nvSpPr>
        <p:spPr>
          <a:xfrm>
            <a:off x="457200" y="1600200"/>
            <a:ext cx="8610600" cy="4800600"/>
          </a:xfrm>
        </p:spPr>
        <p:txBody>
          <a:bodyPr>
            <a:normAutofit/>
          </a:bodyPr>
          <a:lstStyle/>
          <a:p>
            <a:r>
              <a:rPr lang="en-US" dirty="0" smtClean="0"/>
              <a:t>BI is an evolution of decision support concepts over time</a:t>
            </a:r>
          </a:p>
          <a:p>
            <a:pPr lvl="2"/>
            <a:r>
              <a:rPr lang="en-US" dirty="0" smtClean="0">
                <a:solidFill>
                  <a:srgbClr val="FF0000"/>
                </a:solidFill>
              </a:rPr>
              <a:t>Then:</a:t>
            </a:r>
            <a:r>
              <a:rPr lang="en-US" dirty="0" smtClean="0"/>
              <a:t> Executive Information System </a:t>
            </a:r>
          </a:p>
          <a:p>
            <a:pPr lvl="2"/>
            <a:r>
              <a:rPr lang="en-US" dirty="0" smtClean="0">
                <a:solidFill>
                  <a:srgbClr val="FF0000"/>
                </a:solidFill>
              </a:rPr>
              <a:t>Now:</a:t>
            </a:r>
            <a:r>
              <a:rPr lang="en-US" dirty="0" smtClean="0"/>
              <a:t> Everybody’s Information System (BI)</a:t>
            </a:r>
          </a:p>
          <a:p>
            <a:r>
              <a:rPr lang="en-US" dirty="0" smtClean="0"/>
              <a:t>BI systems are enhanced with additional visualizations, alerts, and performance measurement capabilities</a:t>
            </a:r>
          </a:p>
          <a:p>
            <a:r>
              <a:rPr lang="en-US" dirty="0" smtClean="0"/>
              <a:t>The term BI emerged from industry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BI</a:t>
            </a:r>
            <a:endParaRPr lang="en-US" dirty="0"/>
          </a:p>
        </p:txBody>
      </p:sp>
      <p:sp>
        <p:nvSpPr>
          <p:cNvPr id="3" name="Content Placeholder 2"/>
          <p:cNvSpPr>
            <a:spLocks noGrp="1"/>
          </p:cNvSpPr>
          <p:nvPr>
            <p:ph idx="1"/>
          </p:nvPr>
        </p:nvSpPr>
        <p:spPr/>
        <p:txBody>
          <a:bodyPr/>
          <a:lstStyle/>
          <a:p>
            <a:r>
              <a:rPr lang="en-US" sz="2800" dirty="0" smtClean="0"/>
              <a:t>BI is an umbrella term that combines architectures, tools, databases, analytical tools, applications, and methodologies</a:t>
            </a:r>
          </a:p>
          <a:p>
            <a:r>
              <a:rPr lang="en-US" sz="2800" dirty="0" smtClean="0"/>
              <a:t>BI is a content-free expression, so it means different things to different people</a:t>
            </a:r>
          </a:p>
          <a:p>
            <a:r>
              <a:rPr lang="en-US" sz="2800" dirty="0" smtClean="0"/>
              <a:t>BI's major objective is to enable easy access to data (and models) to provide business managers with the ability to conduct analysis</a:t>
            </a:r>
          </a:p>
          <a:p>
            <a:r>
              <a:rPr lang="en-US" sz="2800" dirty="0" smtClean="0"/>
              <a:t>BI helps </a:t>
            </a:r>
            <a:r>
              <a:rPr lang="en-US" sz="2800" i="1" dirty="0" smtClean="0"/>
              <a:t>transform</a:t>
            </a:r>
            <a:r>
              <a:rPr lang="en-US" sz="2800" dirty="0" smtClean="0"/>
              <a:t> data, to information (and knowledge), to decisions, and finally to action</a:t>
            </a:r>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4539</TotalTime>
  <Words>1109</Words>
  <Application>Microsoft Office PowerPoint</Application>
  <PresentationFormat>On-screen Show (4:3)</PresentationFormat>
  <Paragraphs>163</Paragraphs>
  <Slides>26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Tahoma</vt:lpstr>
      <vt:lpstr>Times New Roman</vt:lpstr>
      <vt:lpstr>Wingdings</vt:lpstr>
      <vt:lpstr>Clarity</vt:lpstr>
      <vt:lpstr>PowerPoint Presentation</vt:lpstr>
      <vt:lpstr>Changing Business Environment &amp; Computerized Decision Support</vt:lpstr>
      <vt:lpstr>Business Pressures–Responses–Support Model</vt:lpstr>
      <vt:lpstr>The Business Environment </vt:lpstr>
      <vt:lpstr>Business Environment Factors</vt:lpstr>
      <vt:lpstr>Organizational Responses</vt:lpstr>
      <vt:lpstr>Closing the Strategy Gap </vt:lpstr>
      <vt:lpstr>A Framework for  Business Intelligence (BI) </vt:lpstr>
      <vt:lpstr>Definition of BI</vt:lpstr>
      <vt:lpstr>A Brief History of BI</vt:lpstr>
      <vt:lpstr>The Evolution of BI Capabilities</vt:lpstr>
      <vt:lpstr>The Architecture of BI</vt:lpstr>
      <vt:lpstr>A High-Level Architecture of BI</vt:lpstr>
      <vt:lpstr>Components in a BI Architecture</vt:lpstr>
      <vt:lpstr>Components in a BI Architecture </vt:lpstr>
      <vt:lpstr>Intelligence Creation, Use,  and BI Governance</vt:lpstr>
      <vt:lpstr>Intelligence and Espionage</vt:lpstr>
      <vt:lpstr>Transaction Processing Versus Analytic Processing</vt:lpstr>
      <vt:lpstr>Transaction Processing Versus Analytic Processing</vt:lpstr>
      <vt:lpstr>Successful BI Implementation</vt:lpstr>
      <vt:lpstr>BI - Alignment with Business Strategy</vt:lpstr>
      <vt:lpstr>Issues for Successful BI </vt:lpstr>
      <vt:lpstr>Real-Time, On-Demand BI Is Attainable</vt:lpstr>
      <vt:lpstr>BI Implementation Considerations</vt:lpstr>
      <vt:lpstr>Analytics Overview</vt:lpstr>
      <vt:lpstr>Analytics Overview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Royr</cp:lastModifiedBy>
  <cp:revision>189</cp:revision>
  <cp:lastPrinted>2013-11-04T21:29:49Z</cp:lastPrinted>
  <dcterms:created xsi:type="dcterms:W3CDTF">1998-03-18T21:58:50Z</dcterms:created>
  <dcterms:modified xsi:type="dcterms:W3CDTF">2014-09-08T14:36:12Z</dcterms:modified>
</cp:coreProperties>
</file>