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64" r:id="rId2"/>
    <p:sldId id="528" r:id="rId3"/>
    <p:sldId id="533" r:id="rId4"/>
    <p:sldId id="529" r:id="rId5"/>
    <p:sldId id="530" r:id="rId6"/>
    <p:sldId id="531" r:id="rId7"/>
    <p:sldId id="487" r:id="rId8"/>
    <p:sldId id="488" r:id="rId9"/>
    <p:sldId id="489" r:id="rId10"/>
    <p:sldId id="532" r:id="rId11"/>
    <p:sldId id="490" r:id="rId12"/>
    <p:sldId id="492" r:id="rId13"/>
    <p:sldId id="493" r:id="rId14"/>
    <p:sldId id="496" r:id="rId15"/>
    <p:sldId id="536" r:id="rId16"/>
    <p:sldId id="537" r:id="rId17"/>
    <p:sldId id="499" r:id="rId18"/>
    <p:sldId id="538" r:id="rId19"/>
    <p:sldId id="501" r:id="rId20"/>
    <p:sldId id="502" r:id="rId21"/>
    <p:sldId id="503" r:id="rId22"/>
    <p:sldId id="504" r:id="rId23"/>
    <p:sldId id="505" r:id="rId24"/>
    <p:sldId id="507" r:id="rId25"/>
    <p:sldId id="508" r:id="rId26"/>
    <p:sldId id="509" r:id="rId27"/>
    <p:sldId id="510" r:id="rId28"/>
    <p:sldId id="511" r:id="rId29"/>
    <p:sldId id="513" r:id="rId30"/>
    <p:sldId id="542" r:id="rId31"/>
    <p:sldId id="516" r:id="rId32"/>
    <p:sldId id="517" r:id="rId33"/>
    <p:sldId id="520" r:id="rId34"/>
    <p:sldId id="521" r:id="rId35"/>
    <p:sldId id="522" r:id="rId36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F85E08"/>
    <a:srgbClr val="0000CC"/>
    <a:srgbClr val="0000FF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4568" autoAdjust="0"/>
  </p:normalViewPr>
  <p:slideViewPr>
    <p:cSldViewPr>
      <p:cViewPr varScale="1">
        <p:scale>
          <a:sx n="91" d="100"/>
          <a:sy n="91" d="100"/>
        </p:scale>
        <p:origin x="-12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470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4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899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12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561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E8BE4-922A-4C22-AC8B-2887F3405C8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70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87B19-A4A7-4F9B-815E-853614C2F4D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044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9BC9B-A858-4C23-847A-D09B0C1C6A3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63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7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99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70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693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F9AB3-5B66-4179-A9B5-0BB785409A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2-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086600" cy="2743200"/>
          </a:xfrm>
          <a:noFill/>
          <a:ln/>
        </p:spPr>
        <p:txBody>
          <a:bodyPr>
            <a:normAutofit/>
          </a:bodyPr>
          <a:lstStyle/>
          <a:p>
            <a:endParaRPr lang="en-US" sz="4000" b="1" dirty="0" smtClean="0">
              <a:solidFill>
                <a:srgbClr val="F85E08"/>
              </a:solidFill>
            </a:endParaRPr>
          </a:p>
          <a:p>
            <a:r>
              <a:rPr lang="en-US" sz="43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2:</a:t>
            </a:r>
          </a:p>
          <a:p>
            <a:r>
              <a:rPr lang="en-US" sz="4000" b="1" dirty="0" smtClean="0"/>
              <a:t>Data Warehousing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Managerial Perspective on Analytics (3</a:t>
            </a:r>
            <a:r>
              <a:rPr lang="en-US" sz="4400" b="1" baseline="30000" dirty="0" smtClean="0">
                <a:solidFill>
                  <a:srgbClr val="F85E08"/>
                </a:solidFill>
              </a:rPr>
              <a:t>rd</a:t>
            </a:r>
            <a:r>
              <a:rPr lang="en-US" sz="4400" b="1" dirty="0" smtClean="0">
                <a:solidFill>
                  <a:srgbClr val="F85E08"/>
                </a:solidFill>
              </a:rPr>
              <a:t> Edition)</a:t>
            </a:r>
            <a:endParaRPr lang="en-US" sz="4400" dirty="0">
              <a:solidFill>
                <a:srgbClr val="F85E08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895600"/>
            <a:ext cx="19567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to consider when deciding which architecture to use:</a:t>
            </a:r>
          </a:p>
          <a:p>
            <a:pPr lvl="1"/>
            <a:r>
              <a:rPr lang="en-US" sz="2600" dirty="0"/>
              <a:t>Which database management system (DBMS) should be used? </a:t>
            </a:r>
          </a:p>
          <a:p>
            <a:pPr lvl="1"/>
            <a:r>
              <a:rPr lang="en-US" sz="2600" dirty="0"/>
              <a:t>Will parallel processing and/or partitioning be used? </a:t>
            </a:r>
          </a:p>
          <a:p>
            <a:pPr lvl="1"/>
            <a:r>
              <a:rPr lang="en-US" sz="2600" dirty="0"/>
              <a:t>Will data migration tools be used to load the data warehouse?</a:t>
            </a:r>
          </a:p>
          <a:p>
            <a:pPr lvl="1"/>
            <a:r>
              <a:rPr lang="en-US" sz="2600" dirty="0"/>
              <a:t>What tools will be used to support data retrieval and analysis? </a:t>
            </a:r>
          </a:p>
        </p:txBody>
      </p:sp>
    </p:spTree>
    <p:extLst>
      <p:ext uri="{BB962C8B-B14F-4D97-AF65-F5344CB8AC3E}">
        <p14:creationId xmlns:p14="http://schemas.microsoft.com/office/powerpoint/2010/main" xmlns="" val="19876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Web-Based DW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082" y="1828800"/>
            <a:ext cx="708391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38" y="76200"/>
            <a:ext cx="7535862" cy="609600"/>
          </a:xfrm>
        </p:spPr>
        <p:txBody>
          <a:bodyPr/>
          <a:lstStyle/>
          <a:p>
            <a:pPr algn="ctr"/>
            <a:r>
              <a:rPr lang="en-US" dirty="0" smtClean="0"/>
              <a:t>Alternative DW Architectures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8743"/>
            <a:ext cx="7639039" cy="613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8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6538" y="76200"/>
            <a:ext cx="7535862" cy="609600"/>
          </a:xfrm>
        </p:spPr>
        <p:txBody>
          <a:bodyPr/>
          <a:lstStyle/>
          <a:p>
            <a:pPr algn="ctr"/>
            <a:r>
              <a:rPr lang="en-US" dirty="0" smtClean="0"/>
              <a:t>Alternative DW Architectures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8153400" cy="182880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Each architecture has advantages and disadvantages!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Which architecture is the best?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799" y="727880"/>
            <a:ext cx="8056537" cy="384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83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Ten factors that potentially affect the architecture selection </a:t>
            </a:r>
            <a:r>
              <a:rPr lang="en-US" sz="3600" dirty="0" smtClean="0"/>
              <a:t>decision</a:t>
            </a:r>
            <a:endParaRPr lang="en-US" sz="36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4191000" cy="3962400"/>
          </a:xfrm>
        </p:spPr>
        <p:txBody>
          <a:bodyPr>
            <a:noAutofit/>
          </a:bodyPr>
          <a:lstStyle/>
          <a:p>
            <a:pPr marL="347663" indent="-347663">
              <a:buClr>
                <a:srgbClr val="C00000"/>
              </a:buClr>
              <a:buSzPct val="100000"/>
              <a:buFontTx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Information interdependence between organizational units</a:t>
            </a:r>
          </a:p>
          <a:p>
            <a:pPr marL="347663" indent="-347663">
              <a:buClr>
                <a:srgbClr val="C00000"/>
              </a:buClr>
              <a:buSzPct val="100000"/>
              <a:buFontTx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Upper management’s information needs</a:t>
            </a:r>
          </a:p>
          <a:p>
            <a:pPr marL="347663" indent="-347663">
              <a:buClr>
                <a:srgbClr val="C00000"/>
              </a:buClr>
              <a:buSzPct val="100000"/>
              <a:buFontTx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Urgency of need for a data warehouse</a:t>
            </a:r>
          </a:p>
          <a:p>
            <a:pPr marL="347663" indent="-347663">
              <a:buClr>
                <a:srgbClr val="C00000"/>
              </a:buClr>
              <a:buSzPct val="100000"/>
              <a:buFontTx/>
              <a:buAutoNum type="arabicPeriod"/>
            </a:pPr>
            <a:r>
              <a:rPr lang="en-US" sz="2400" dirty="0">
                <a:solidFill>
                  <a:srgbClr val="0066FF"/>
                </a:solidFill>
              </a:rPr>
              <a:t>Nature of end-user </a:t>
            </a:r>
            <a:r>
              <a:rPr lang="en-US" sz="2400" dirty="0" smtClean="0">
                <a:solidFill>
                  <a:srgbClr val="0066FF"/>
                </a:solidFill>
              </a:rPr>
              <a:t>tasks</a:t>
            </a:r>
          </a:p>
          <a:p>
            <a:pPr marL="347663" indent="-347663">
              <a:buClr>
                <a:srgbClr val="C00000"/>
              </a:buClr>
              <a:buSzPct val="100000"/>
              <a:buFontTx/>
              <a:buAutoNum type="arabicPeriod"/>
            </a:pPr>
            <a:r>
              <a:rPr lang="en-US" sz="2400" dirty="0" smtClean="0">
                <a:solidFill>
                  <a:srgbClr val="0066FF"/>
                </a:solidFill>
              </a:rPr>
              <a:t>Constraints on resources 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905000"/>
            <a:ext cx="4267200" cy="3962400"/>
          </a:xfrm>
        </p:spPr>
        <p:txBody>
          <a:bodyPr>
            <a:normAutofit/>
          </a:bodyPr>
          <a:lstStyle/>
          <a:p>
            <a:pPr marL="463550" indent="-463550">
              <a:buClr>
                <a:srgbClr val="C00000"/>
              </a:buClr>
              <a:buSzPct val="100000"/>
              <a:buFont typeface="+mj-lt"/>
              <a:buAutoNum type="arabicPeriod" startAt="6"/>
            </a:pPr>
            <a:r>
              <a:rPr lang="en-US" sz="2400" dirty="0" smtClean="0">
                <a:solidFill>
                  <a:srgbClr val="0066FF"/>
                </a:solidFill>
              </a:rPr>
              <a:t>Strategic </a:t>
            </a:r>
            <a:r>
              <a:rPr lang="en-US" sz="2400" dirty="0">
                <a:solidFill>
                  <a:srgbClr val="0066FF"/>
                </a:solidFill>
              </a:rPr>
              <a:t>view of the data warehouse prior to implementation</a:t>
            </a:r>
          </a:p>
          <a:p>
            <a:pPr marL="463550" indent="-463550">
              <a:buClr>
                <a:srgbClr val="C00000"/>
              </a:buClr>
              <a:buSzPct val="100000"/>
              <a:buFontTx/>
              <a:buAutoNum type="arabicPeriod" startAt="6"/>
            </a:pPr>
            <a:r>
              <a:rPr lang="en-US" sz="2400" dirty="0">
                <a:solidFill>
                  <a:srgbClr val="0066FF"/>
                </a:solidFill>
              </a:rPr>
              <a:t>Compatibility with existing systems</a:t>
            </a:r>
          </a:p>
          <a:p>
            <a:pPr marL="463550" indent="-463550">
              <a:buClr>
                <a:srgbClr val="C00000"/>
              </a:buClr>
              <a:buSzPct val="100000"/>
              <a:buFontTx/>
              <a:buAutoNum type="arabicPeriod" startAt="6"/>
            </a:pPr>
            <a:r>
              <a:rPr lang="en-US" sz="2400" dirty="0">
                <a:solidFill>
                  <a:srgbClr val="0066FF"/>
                </a:solidFill>
              </a:rPr>
              <a:t>Perceived ability of the in-house IT staff</a:t>
            </a:r>
          </a:p>
          <a:p>
            <a:pPr marL="463550" indent="-463550">
              <a:buClr>
                <a:srgbClr val="C00000"/>
              </a:buClr>
              <a:buSzPct val="100000"/>
              <a:buFontTx/>
              <a:buAutoNum type="arabicPeriod" startAt="6"/>
            </a:pPr>
            <a:r>
              <a:rPr lang="en-US" sz="2400" dirty="0">
                <a:solidFill>
                  <a:srgbClr val="0066FF"/>
                </a:solidFill>
              </a:rPr>
              <a:t>Technical issues</a:t>
            </a:r>
          </a:p>
          <a:p>
            <a:pPr marL="463550" indent="-463550">
              <a:buClr>
                <a:srgbClr val="C00000"/>
              </a:buClr>
              <a:buSzPct val="100000"/>
              <a:buFontTx/>
              <a:buAutoNum type="arabicPeriod" startAt="6"/>
            </a:pPr>
            <a:r>
              <a:rPr lang="en-US" sz="2400" dirty="0">
                <a:solidFill>
                  <a:srgbClr val="0066FF"/>
                </a:solidFill>
              </a:rPr>
              <a:t>Social/political factors</a:t>
            </a:r>
          </a:p>
        </p:txBody>
      </p:sp>
    </p:spTree>
    <p:extLst>
      <p:ext uri="{BB962C8B-B14F-4D97-AF65-F5344CB8AC3E}">
        <p14:creationId xmlns:p14="http://schemas.microsoft.com/office/powerpoint/2010/main" xmlns="" val="33856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Integration and the Extraction, Transformation, and Load (ETL)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ETL = E</a:t>
            </a:r>
            <a:r>
              <a:rPr lang="en-US" sz="2400" dirty="0" smtClean="0"/>
              <a:t>xtract</a:t>
            </a:r>
            <a:r>
              <a:rPr lang="en-US" sz="2400" dirty="0" smtClean="0">
                <a:solidFill>
                  <a:srgbClr val="FF0000"/>
                </a:solidFill>
              </a:rPr>
              <a:t> T</a:t>
            </a:r>
            <a:r>
              <a:rPr lang="en-US" sz="2400" dirty="0" smtClean="0"/>
              <a:t>ransform</a:t>
            </a:r>
            <a:r>
              <a:rPr lang="en-US" sz="2400" dirty="0" smtClean="0">
                <a:solidFill>
                  <a:srgbClr val="FF0000"/>
                </a:solidFill>
              </a:rPr>
              <a:t> L</a:t>
            </a:r>
            <a:r>
              <a:rPr lang="en-US" sz="2400" dirty="0" smtClean="0"/>
              <a:t>oad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Data integration </a:t>
            </a:r>
          </a:p>
          <a:p>
            <a:pPr>
              <a:buFontTx/>
              <a:buNone/>
            </a:pPr>
            <a:r>
              <a:rPr lang="en-US" sz="2400" dirty="0" smtClean="0"/>
              <a:t>	Integration that comprises three major processes: data access, data federation, and change capture.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Enterprise </a:t>
            </a:r>
            <a:r>
              <a:rPr lang="en-US" sz="2400" dirty="0">
                <a:solidFill>
                  <a:srgbClr val="FF0000"/>
                </a:solidFill>
              </a:rPr>
              <a:t>application integration (EAI)</a:t>
            </a:r>
          </a:p>
          <a:p>
            <a:pPr>
              <a:buFontTx/>
              <a:buNone/>
            </a:pPr>
            <a:r>
              <a:rPr lang="en-US" sz="2400" dirty="0"/>
              <a:t>	A technology that</a:t>
            </a:r>
            <a:r>
              <a:rPr lang="en-US" sz="2400" b="1" dirty="0"/>
              <a:t> </a:t>
            </a:r>
            <a:r>
              <a:rPr lang="en-US" sz="2400" dirty="0"/>
              <a:t>provides a vehicle for pushing data from source systems into a data warehouse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Enterprise information integration (EII) </a:t>
            </a:r>
          </a:p>
          <a:p>
            <a:pPr>
              <a:buFontTx/>
              <a:buNone/>
            </a:pPr>
            <a:r>
              <a:rPr lang="en-US" sz="2400" dirty="0"/>
              <a:t>	An evolving tool space that promises real-time data integration from a variety of sources, such as </a:t>
            </a:r>
            <a:r>
              <a:rPr lang="en-US" sz="2400" dirty="0" smtClean="0"/>
              <a:t>relational or </a:t>
            </a:r>
            <a:r>
              <a:rPr lang="en-US" sz="2400" dirty="0"/>
              <a:t>multidimensional</a:t>
            </a:r>
            <a:r>
              <a:rPr lang="en-US" sz="2400" dirty="0" smtClean="0"/>
              <a:t> </a:t>
            </a:r>
            <a:r>
              <a:rPr lang="en-US" sz="2400" dirty="0"/>
              <a:t>databases, Web services, </a:t>
            </a:r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103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Integration and the Extraction, Transformation, and Load (ETL)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305800" cy="3583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06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(</a:t>
            </a:r>
            <a:r>
              <a:rPr lang="en-US" dirty="0" smtClean="0"/>
              <a:t>Extract, Transform, Load)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Issues affecting the purchase of an ETL tool</a:t>
            </a:r>
          </a:p>
          <a:p>
            <a:pPr lvl="1"/>
            <a:r>
              <a:rPr lang="en-US" sz="2400" dirty="0" smtClean="0"/>
              <a:t>Data transformation tools are expensive</a:t>
            </a:r>
          </a:p>
          <a:p>
            <a:pPr lvl="1"/>
            <a:r>
              <a:rPr lang="en-US" sz="2400" dirty="0" smtClean="0"/>
              <a:t>Data transformation tools may have a long learning curve</a:t>
            </a:r>
          </a:p>
          <a:p>
            <a:r>
              <a:rPr lang="en-US" sz="2800" dirty="0" smtClean="0"/>
              <a:t>Important criteria in selecting an ETL tool</a:t>
            </a:r>
          </a:p>
          <a:p>
            <a:pPr lvl="1"/>
            <a:r>
              <a:rPr lang="en-US" sz="2400" dirty="0" smtClean="0"/>
              <a:t>Ability to read from and write to an unlimited number of data sources/architectures</a:t>
            </a:r>
          </a:p>
          <a:p>
            <a:pPr lvl="1"/>
            <a:r>
              <a:rPr lang="en-US" sz="2400" dirty="0" smtClean="0"/>
              <a:t>Automatic capturing and delivery of metadata</a:t>
            </a:r>
          </a:p>
          <a:p>
            <a:pPr lvl="1"/>
            <a:r>
              <a:rPr lang="en-US" sz="2400" dirty="0" smtClean="0"/>
              <a:t>A history of conforming to open standards</a:t>
            </a:r>
          </a:p>
          <a:p>
            <a:pPr lvl="1"/>
            <a:r>
              <a:rPr lang="en-US" sz="2400" dirty="0" smtClean="0"/>
              <a:t>An easy-to-use interface for the developer and the functional user </a:t>
            </a:r>
          </a:p>
        </p:txBody>
      </p:sp>
    </p:spTree>
    <p:extLst>
      <p:ext uri="{BB962C8B-B14F-4D97-AF65-F5344CB8AC3E}">
        <p14:creationId xmlns:p14="http://schemas.microsoft.com/office/powerpoint/2010/main" xmlns="" val="13989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warehouse development approaches</a:t>
            </a:r>
          </a:p>
          <a:p>
            <a:pPr marL="966788" lvl="1" indent="-508000"/>
            <a:r>
              <a:rPr lang="en-US" sz="2800" dirty="0">
                <a:solidFill>
                  <a:srgbClr val="F85E08"/>
                </a:solidFill>
              </a:rPr>
              <a:t>Inmon Model: </a:t>
            </a:r>
            <a:r>
              <a:rPr lang="en-US" sz="2800" dirty="0"/>
              <a:t>EDW approach (top-down) </a:t>
            </a:r>
          </a:p>
          <a:p>
            <a:pPr marL="966788" lvl="1" indent="-508000"/>
            <a:r>
              <a:rPr lang="en-US" sz="2800" dirty="0">
                <a:solidFill>
                  <a:srgbClr val="F85E08"/>
                </a:solidFill>
              </a:rPr>
              <a:t>Kimball Model: </a:t>
            </a:r>
            <a:r>
              <a:rPr lang="en-US" sz="2800" dirty="0"/>
              <a:t>Data mart approach  (bottom-up)</a:t>
            </a:r>
          </a:p>
          <a:p>
            <a:pPr marL="966788" lvl="1" indent="-508000"/>
            <a:r>
              <a:rPr lang="en-US" sz="2800" dirty="0"/>
              <a:t>Which model is </a:t>
            </a:r>
            <a:r>
              <a:rPr lang="en-US" sz="2800" dirty="0" smtClean="0"/>
              <a:t>best?</a:t>
            </a:r>
          </a:p>
          <a:p>
            <a:r>
              <a:rPr lang="en-US" sz="3200" dirty="0" smtClean="0"/>
              <a:t>One </a:t>
            </a:r>
            <a:r>
              <a:rPr lang="en-US" sz="3200" dirty="0"/>
              <a:t>alternative is the hosted warehouse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977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610600" cy="1158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Data Warehouse Considerations </a:t>
            </a:r>
            <a:br>
              <a:rPr lang="en-US" dirty="0" smtClean="0"/>
            </a:br>
            <a:r>
              <a:rPr lang="en-US" dirty="0" smtClean="0"/>
              <a:t>Hosted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sz="2800" dirty="0" smtClean="0"/>
              <a:t>Requires minimal investment in infrastructure</a:t>
            </a:r>
          </a:p>
          <a:p>
            <a:pPr lvl="1"/>
            <a:r>
              <a:rPr lang="en-US" sz="2800" dirty="0" smtClean="0"/>
              <a:t>Frees up capacity on in-house systems</a:t>
            </a:r>
          </a:p>
          <a:p>
            <a:pPr lvl="1"/>
            <a:r>
              <a:rPr lang="en-US" sz="2800" dirty="0" smtClean="0"/>
              <a:t>Frees up cash flow</a:t>
            </a:r>
          </a:p>
          <a:p>
            <a:pPr lvl="1"/>
            <a:r>
              <a:rPr lang="en-US" sz="2800" dirty="0" smtClean="0"/>
              <a:t>Makes powerful solutions affordable</a:t>
            </a:r>
          </a:p>
          <a:p>
            <a:pPr lvl="1"/>
            <a:r>
              <a:rPr lang="en-US" sz="2800" dirty="0" smtClean="0"/>
              <a:t>Enables solutions that provide for growth</a:t>
            </a:r>
          </a:p>
          <a:p>
            <a:pPr lvl="1"/>
            <a:r>
              <a:rPr lang="en-US" sz="2800" dirty="0" smtClean="0"/>
              <a:t>Offers better quality equipment and software</a:t>
            </a:r>
          </a:p>
          <a:p>
            <a:pPr lvl="1"/>
            <a:r>
              <a:rPr lang="en-US" sz="2800" dirty="0" smtClean="0"/>
              <a:t>Provides faster </a:t>
            </a:r>
            <a:r>
              <a:rPr lang="en-US" sz="2800" dirty="0" smtClean="0"/>
              <a:t>connections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95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Warehouse?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70000"/>
            </a:pPr>
            <a:r>
              <a:rPr lang="en-US" altLang="ja-JP" sz="3200" dirty="0">
                <a:ea typeface="ＭＳ Ｐゴシック" charset="-128"/>
              </a:rPr>
              <a:t>A physical repository where relational data are specially organized to provide enterprise-wide, cleansed data in a standardized format</a:t>
            </a:r>
          </a:p>
          <a:p>
            <a:pPr lvl="3">
              <a:buSzPct val="70000"/>
            </a:pPr>
            <a:endParaRPr lang="en-US" sz="1200" dirty="0"/>
          </a:p>
          <a:p>
            <a:pPr>
              <a:buSzPct val="70000"/>
            </a:pPr>
            <a:r>
              <a:rPr lang="en-US" sz="3200" dirty="0"/>
              <a:t>“The data warehouse is a collection of </a:t>
            </a:r>
            <a:r>
              <a:rPr lang="en-US" sz="3200" u="sng" dirty="0"/>
              <a:t>integrated</a:t>
            </a:r>
            <a:r>
              <a:rPr lang="en-US" sz="3200" dirty="0"/>
              <a:t>, </a:t>
            </a:r>
            <a:r>
              <a:rPr lang="en-US" sz="3200" u="sng" dirty="0"/>
              <a:t>subject-oriented</a:t>
            </a:r>
            <a:r>
              <a:rPr lang="en-US" sz="3200" dirty="0"/>
              <a:t> databases </a:t>
            </a:r>
            <a:r>
              <a:rPr lang="en-US" sz="3200" dirty="0" smtClean="0"/>
              <a:t>designed </a:t>
            </a:r>
            <a:r>
              <a:rPr lang="en-US" sz="3200" dirty="0"/>
              <a:t>to support DSS functions, where each unit of data is </a:t>
            </a:r>
            <a:r>
              <a:rPr lang="en-US" sz="3200" u="sng" dirty="0"/>
              <a:t>non-volatile</a:t>
            </a:r>
            <a:r>
              <a:rPr lang="en-US" sz="3200" dirty="0"/>
              <a:t> and relevant to some moment in time” </a:t>
            </a:r>
          </a:p>
        </p:txBody>
      </p:sp>
    </p:spTree>
    <p:extLst>
      <p:ext uri="{BB962C8B-B14F-4D97-AF65-F5344CB8AC3E}">
        <p14:creationId xmlns:p14="http://schemas.microsoft.com/office/powerpoint/2010/main" xmlns="" val="36750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Data in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Dimensional Modeling </a:t>
            </a:r>
          </a:p>
          <a:p>
            <a:pPr lvl="1"/>
            <a:r>
              <a:rPr lang="en-US" sz="2400" dirty="0" smtClean="0"/>
              <a:t>A retrieval-based system that supports high-volume query access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Star schema </a:t>
            </a:r>
          </a:p>
          <a:p>
            <a:pPr lvl="1"/>
            <a:r>
              <a:rPr lang="en-US" sz="2400" dirty="0" smtClean="0"/>
              <a:t>The most commonly used and the simplest style of dimensional modeling</a:t>
            </a:r>
          </a:p>
          <a:p>
            <a:pPr lvl="1"/>
            <a:r>
              <a:rPr lang="en-US" sz="2400" dirty="0" smtClean="0"/>
              <a:t>Contain a </a:t>
            </a:r>
            <a:r>
              <a:rPr lang="en-US" sz="2400" dirty="0" smtClean="0">
                <a:solidFill>
                  <a:srgbClr val="FF0000"/>
                </a:solidFill>
              </a:rPr>
              <a:t>fact table </a:t>
            </a:r>
            <a:r>
              <a:rPr lang="en-US" sz="2400" dirty="0" smtClean="0"/>
              <a:t>surrounded by and connected to several </a:t>
            </a:r>
            <a:r>
              <a:rPr lang="en-US" sz="2400" dirty="0" smtClean="0">
                <a:solidFill>
                  <a:srgbClr val="FF0000"/>
                </a:solidFill>
              </a:rPr>
              <a:t>dimension tables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Snowflakes schema </a:t>
            </a:r>
          </a:p>
          <a:p>
            <a:pPr lvl="1"/>
            <a:r>
              <a:rPr lang="en-US" sz="2400" dirty="0" smtClean="0"/>
              <a:t>An extension of star schema where the diagram resembles a snowflake in shape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66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ability to organize, present, and analyze data by several dimensions, such as sales by region, by product, by salesperson, and by time (four dimensions)</a:t>
            </a:r>
          </a:p>
          <a:p>
            <a:r>
              <a:rPr lang="en-US" sz="2800" dirty="0" smtClean="0">
                <a:solidFill>
                  <a:srgbClr val="F85E08"/>
                </a:solidFill>
              </a:rPr>
              <a:t>Multidimensional presentation  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Dimensions:</a:t>
            </a:r>
            <a:r>
              <a:rPr lang="en-US" sz="2400" dirty="0" smtClean="0"/>
              <a:t> products, salespeople, market segments, business units, geographical locations, distribution channels, country, or industry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Measures: </a:t>
            </a:r>
            <a:r>
              <a:rPr lang="en-US" sz="2400" dirty="0" smtClean="0"/>
              <a:t>money, sales volume, head count, inventory profit, actual versus forecast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Time:</a:t>
            </a:r>
            <a:r>
              <a:rPr lang="en-US" sz="2400" dirty="0" smtClean="0"/>
              <a:t> daily, weekly, monthly, quarterly, or yearly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58240"/>
          </a:xfrm>
        </p:spPr>
        <p:txBody>
          <a:bodyPr/>
          <a:lstStyle/>
          <a:p>
            <a:r>
              <a:rPr lang="en-US" dirty="0" smtClean="0"/>
              <a:t>Multidimensionality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5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versus Snowflake Schema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61" y="1905000"/>
            <a:ext cx="889233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01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Data in 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OLTP vs. OLAP…</a:t>
            </a:r>
          </a:p>
          <a:p>
            <a:pPr lvl="2">
              <a:lnSpc>
                <a:spcPct val="80000"/>
              </a:lnSpc>
            </a:pPr>
            <a:endParaRPr lang="en-US" sz="1600" dirty="0" smtClean="0"/>
          </a:p>
          <a:p>
            <a:pPr>
              <a:lnSpc>
                <a:spcPct val="80000"/>
              </a:lnSpc>
            </a:pPr>
            <a:r>
              <a:rPr lang="en-US" sz="2800" dirty="0"/>
              <a:t>OLTP (online transaction processing)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Capturing </a:t>
            </a:r>
            <a:r>
              <a:rPr lang="en-US" sz="2400" dirty="0"/>
              <a:t>and storing data </a:t>
            </a:r>
            <a:r>
              <a:rPr lang="en-US" sz="2400" dirty="0" smtClean="0"/>
              <a:t>from ERP</a:t>
            </a:r>
            <a:r>
              <a:rPr lang="en-US" sz="2400" dirty="0"/>
              <a:t>, CRM, </a:t>
            </a:r>
            <a:r>
              <a:rPr lang="en-US" sz="2400" dirty="0" smtClean="0"/>
              <a:t>POS, …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main focus is on efficiency of routine </a:t>
            </a:r>
            <a:r>
              <a:rPr lang="en-US" sz="2400" dirty="0" smtClean="0"/>
              <a:t>tasks</a:t>
            </a:r>
          </a:p>
          <a:p>
            <a:pPr lvl="2"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OLAP (Online analytical processing)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Converting data into information for decision support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Data cubes, drill-down / rollup, slice &amp; dice, …</a:t>
            </a:r>
          </a:p>
          <a:p>
            <a:pPr lvl="1">
              <a:lnSpc>
                <a:spcPct val="80000"/>
              </a:lnSpc>
              <a:buSzPct val="70000"/>
            </a:pPr>
            <a:r>
              <a:rPr lang="en-US" sz="2400" dirty="0" smtClean="0"/>
              <a:t>Requesting ad hoc reports	</a:t>
            </a:r>
          </a:p>
          <a:p>
            <a:pPr lvl="1">
              <a:lnSpc>
                <a:spcPct val="80000"/>
              </a:lnSpc>
              <a:buSzPct val="70000"/>
            </a:pPr>
            <a:r>
              <a:rPr lang="en-US" sz="2400" dirty="0" smtClean="0"/>
              <a:t>Conducting statistical and other analyses </a:t>
            </a:r>
          </a:p>
          <a:p>
            <a:pPr lvl="1">
              <a:lnSpc>
                <a:spcPct val="80000"/>
              </a:lnSpc>
              <a:buSzPct val="70000"/>
            </a:pPr>
            <a:r>
              <a:rPr lang="en-US" sz="2400" dirty="0" smtClean="0"/>
              <a:t>Developing multimedia-based </a:t>
            </a:r>
            <a:r>
              <a:rPr lang="en-US" sz="2400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3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vs. OLTP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43075"/>
            <a:ext cx="83915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583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Slice</a:t>
            </a:r>
            <a:r>
              <a:rPr lang="en-US" sz="2800" dirty="0" smtClean="0"/>
              <a:t> - a subset of a multidimensional array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Dice</a:t>
            </a:r>
            <a:r>
              <a:rPr lang="en-US" sz="2800" dirty="0" smtClean="0"/>
              <a:t> - a slice on more than two dimensions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Drill Down/Up </a:t>
            </a:r>
            <a:r>
              <a:rPr lang="en-US" sz="2800" dirty="0" smtClean="0"/>
              <a:t>- navigating among levels of data ranging from the most summarized (up) to the most detailed (down)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Roll Up </a:t>
            </a:r>
            <a:r>
              <a:rPr lang="en-US" sz="2800" dirty="0" smtClean="0"/>
              <a:t>- computing all of the data relationships for one or more dimensions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Pivot</a:t>
            </a:r>
            <a:r>
              <a:rPr lang="en-US" sz="2800" dirty="0" smtClean="0"/>
              <a:t> - used to change the dimensional orientation of a report or an ad hoc query-page display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3828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223800"/>
            <a:ext cx="5524500" cy="61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2057400"/>
            <a:ext cx="297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solidFill>
                  <a:srgbClr val="0000CC"/>
                </a:solidFill>
              </a:rPr>
              <a:t>Slicing Operations on a Simple </a:t>
            </a:r>
            <a:r>
              <a:rPr lang="en-US" b="0" dirty="0" smtClean="0">
                <a:solidFill>
                  <a:srgbClr val="0000CC"/>
                </a:solidFill>
              </a:rPr>
              <a:t>Three-Dimensional</a:t>
            </a:r>
            <a:endParaRPr lang="en-US" b="0" dirty="0" smtClean="0">
              <a:solidFill>
                <a:srgbClr val="0000CC"/>
              </a:solidFill>
            </a:endParaRPr>
          </a:p>
          <a:p>
            <a:pPr algn="l"/>
            <a:r>
              <a:rPr lang="en-US" b="0" dirty="0" smtClean="0">
                <a:solidFill>
                  <a:srgbClr val="0000CC"/>
                </a:solidFill>
              </a:rPr>
              <a:t>Data Cube</a:t>
            </a:r>
            <a:endParaRPr lang="en-US" b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2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OLAP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1812" indent="-533400"/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Multidimensional OLAP (MOLAP)</a:t>
            </a:r>
          </a:p>
          <a:p>
            <a:pPr marL="531812" indent="-533400">
              <a:buFontTx/>
              <a:buNone/>
            </a:pPr>
            <a:r>
              <a:rPr lang="en-US" altLang="zh-CN" sz="2800" b="1" dirty="0" smtClean="0">
                <a:ea typeface="宋体" charset="-122"/>
              </a:rPr>
              <a:t>	</a:t>
            </a:r>
            <a:r>
              <a:rPr lang="en-US" altLang="zh-CN" sz="2800" dirty="0" smtClean="0">
                <a:ea typeface="宋体" charset="-122"/>
              </a:rPr>
              <a:t>OLAP implemented via a specialized multidimensional database (or data store) that summarizes transactions into multidimensional views ahead of time </a:t>
            </a:r>
          </a:p>
          <a:p>
            <a:pPr marL="531812" indent="-533400"/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Relational OLAP (ROLAP)</a:t>
            </a:r>
          </a:p>
          <a:p>
            <a:pPr marL="531812" indent="-533400">
              <a:buFontTx/>
              <a:buNone/>
            </a:pPr>
            <a:r>
              <a:rPr lang="en-US" altLang="zh-CN" sz="2800" dirty="0" smtClean="0">
                <a:ea typeface="宋体" charset="-122"/>
              </a:rPr>
              <a:t>	The implementation of</a:t>
            </a:r>
            <a:r>
              <a:rPr lang="en-US" altLang="zh-CN" sz="2800" b="1" dirty="0" smtClean="0">
                <a:ea typeface="宋体" charset="-122"/>
              </a:rPr>
              <a:t> </a:t>
            </a:r>
            <a:r>
              <a:rPr lang="en-US" altLang="zh-CN" sz="2800" dirty="0" smtClean="0">
                <a:ea typeface="宋体" charset="-122"/>
              </a:rPr>
              <a:t>an OLAP database on top of an existing relational database </a:t>
            </a:r>
          </a:p>
          <a:p>
            <a:pPr marL="531812" indent="-533400"/>
            <a:r>
              <a:rPr lang="en-US" altLang="zh-CN" sz="2800" dirty="0" smtClean="0">
                <a:ea typeface="宋体" charset="-122"/>
              </a:rPr>
              <a:t>Database OLAP and Web OLAP (DOLAP and WOLAP); Desktop OLAP,…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01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 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Identification of data sources and governance</a:t>
            </a:r>
          </a:p>
          <a:p>
            <a:r>
              <a:rPr lang="en-US" sz="2800" dirty="0" smtClean="0"/>
              <a:t>Data quality planning, data model design</a:t>
            </a:r>
          </a:p>
          <a:p>
            <a:r>
              <a:rPr lang="en-US" sz="2800" dirty="0" smtClean="0"/>
              <a:t>ETL tool selection</a:t>
            </a:r>
          </a:p>
          <a:p>
            <a:r>
              <a:rPr lang="en-US" sz="2800" dirty="0"/>
              <a:t>Establishment of service-level </a:t>
            </a:r>
            <a:r>
              <a:rPr lang="en-US" sz="2800" dirty="0" smtClean="0"/>
              <a:t>agreements</a:t>
            </a:r>
          </a:p>
          <a:p>
            <a:r>
              <a:rPr lang="en-US" sz="2800" dirty="0" smtClean="0"/>
              <a:t>Data transport, data conversion</a:t>
            </a:r>
          </a:p>
          <a:p>
            <a:r>
              <a:rPr lang="en-US" sz="2800" dirty="0" smtClean="0"/>
              <a:t>Reconciliation process</a:t>
            </a:r>
          </a:p>
          <a:p>
            <a:r>
              <a:rPr lang="en-US" sz="2800" dirty="0" smtClean="0"/>
              <a:t>End-user support</a:t>
            </a:r>
          </a:p>
          <a:p>
            <a:r>
              <a:rPr lang="en-US" sz="2800" dirty="0" smtClean="0"/>
              <a:t>Political </a:t>
            </a:r>
            <a:r>
              <a:rPr lang="en-US" sz="2800" dirty="0" smtClean="0"/>
              <a:t>issues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513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DW Implementation</a:t>
            </a:r>
            <a:br>
              <a:rPr lang="en-US" dirty="0" smtClean="0"/>
            </a:br>
            <a:r>
              <a:rPr lang="en-US" dirty="0" smtClean="0"/>
              <a:t>Things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sz="2800" dirty="0" smtClean="0"/>
              <a:t>Starting with the wrong sponsorship chain</a:t>
            </a:r>
          </a:p>
          <a:p>
            <a:r>
              <a:rPr lang="en-US" sz="2800" dirty="0" smtClean="0"/>
              <a:t>Setting expectations that you cannot meet</a:t>
            </a:r>
          </a:p>
          <a:p>
            <a:r>
              <a:rPr lang="en-US" sz="2800" dirty="0" smtClean="0"/>
              <a:t>Engaging in politically naive behavior</a:t>
            </a:r>
          </a:p>
          <a:p>
            <a:r>
              <a:rPr lang="en-US" sz="2800" dirty="0" smtClean="0"/>
              <a:t>Loading the data warehouse with information just because it is available</a:t>
            </a:r>
          </a:p>
          <a:p>
            <a:r>
              <a:rPr lang="en-US" sz="2800" dirty="0" smtClean="0"/>
              <a:t>Believing that data warehousing database design is the same as transactional database design</a:t>
            </a:r>
          </a:p>
          <a:p>
            <a:r>
              <a:rPr lang="en-US" sz="2800" dirty="0" smtClean="0"/>
              <a:t>Choosing a data warehouse manager who is technology oriented rather than user </a:t>
            </a:r>
            <a:r>
              <a:rPr lang="en-US" sz="2800" dirty="0" smtClean="0"/>
              <a:t>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317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Historical Perspective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Warehousing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34863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19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Factors in DW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1812" indent="-533400"/>
            <a:r>
              <a:rPr lang="en-US" dirty="0"/>
              <a:t>Lack of executive sponsorship</a:t>
            </a:r>
          </a:p>
          <a:p>
            <a:pPr marL="531812" indent="-533400"/>
            <a:r>
              <a:rPr lang="en-US" dirty="0"/>
              <a:t>Unclear business objectives</a:t>
            </a:r>
          </a:p>
          <a:p>
            <a:pPr marL="531812" indent="-533400"/>
            <a:r>
              <a:rPr lang="en-US" dirty="0"/>
              <a:t>Cultural issues being ignored</a:t>
            </a:r>
          </a:p>
          <a:p>
            <a:pPr marL="990600" lvl="1" indent="-533400"/>
            <a:r>
              <a:rPr lang="en-US" dirty="0"/>
              <a:t>Change management</a:t>
            </a:r>
          </a:p>
          <a:p>
            <a:pPr marL="531812" indent="-533400"/>
            <a:r>
              <a:rPr lang="en-US" dirty="0"/>
              <a:t>Unrealistic expectations</a:t>
            </a:r>
          </a:p>
          <a:p>
            <a:pPr marL="531812" indent="-533400"/>
            <a:r>
              <a:rPr lang="en-US" dirty="0"/>
              <a:t>Inappropriate architecture</a:t>
            </a:r>
          </a:p>
          <a:p>
            <a:pPr marL="531812" indent="-533400"/>
            <a:r>
              <a:rPr lang="en-US" dirty="0"/>
              <a:t>Low data quality / missing information</a:t>
            </a:r>
          </a:p>
          <a:p>
            <a:pPr marL="531812" indent="-533400"/>
            <a:r>
              <a:rPr lang="en-US" dirty="0"/>
              <a:t>Loading data just because it is available </a:t>
            </a:r>
          </a:p>
        </p:txBody>
      </p:sp>
    </p:spTree>
    <p:extLst>
      <p:ext uri="{BB962C8B-B14F-4D97-AF65-F5344CB8AC3E}">
        <p14:creationId xmlns:p14="http://schemas.microsoft.com/office/powerpoint/2010/main" xmlns="" val="39398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327025"/>
            <a:ext cx="7793037" cy="1044575"/>
          </a:xfrm>
        </p:spPr>
        <p:txBody>
          <a:bodyPr/>
          <a:lstStyle/>
          <a:p>
            <a:r>
              <a:rPr lang="en-US" dirty="0" smtClean="0"/>
              <a:t>Massive DW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1812" indent="-533400"/>
            <a:r>
              <a:rPr lang="en-US" dirty="0" smtClean="0"/>
              <a:t>Scalability</a:t>
            </a:r>
          </a:p>
          <a:p>
            <a:pPr marL="990600" lvl="1" indent="-533400"/>
            <a:r>
              <a:rPr lang="en-US" dirty="0" smtClean="0"/>
              <a:t>The main issues pertaining to scalability:</a:t>
            </a:r>
          </a:p>
          <a:p>
            <a:pPr marL="1371600" lvl="2" indent="-457200"/>
            <a:r>
              <a:rPr lang="en-US" dirty="0" smtClean="0"/>
              <a:t>The amount of data in the warehouse</a:t>
            </a:r>
          </a:p>
          <a:p>
            <a:pPr marL="1371600" lvl="2" indent="-457200"/>
            <a:r>
              <a:rPr lang="en-US" dirty="0" smtClean="0"/>
              <a:t>How quickly the warehouse is expected to grow</a:t>
            </a:r>
          </a:p>
          <a:p>
            <a:pPr marL="1371600" lvl="2" indent="-457200"/>
            <a:r>
              <a:rPr lang="en-US" dirty="0" smtClean="0"/>
              <a:t>The number of concurrent users</a:t>
            </a:r>
          </a:p>
          <a:p>
            <a:pPr marL="1371600" lvl="2" indent="-457200"/>
            <a:r>
              <a:rPr lang="en-US" dirty="0" smtClean="0"/>
              <a:t>The complexity of user queries </a:t>
            </a:r>
          </a:p>
          <a:p>
            <a:pPr marL="990600" lvl="1" indent="-533400"/>
            <a:r>
              <a:rPr lang="en-US" dirty="0" smtClean="0"/>
              <a:t>Good scalability means that queries and other data-access functions will grow linearly with the size of the warehouse</a:t>
            </a:r>
          </a:p>
        </p:txBody>
      </p:sp>
    </p:spTree>
    <p:extLst>
      <p:ext uri="{BB962C8B-B14F-4D97-AF65-F5344CB8AC3E}">
        <p14:creationId xmlns:p14="http://schemas.microsoft.com/office/powerpoint/2010/main" xmlns="" val="39315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Real-Time/Active DW/BI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real-time data updates for real-time analysis and real-time decision making is growing rapidly</a:t>
            </a:r>
          </a:p>
          <a:p>
            <a:pPr lvl="1"/>
            <a:r>
              <a:rPr lang="en-US" dirty="0" smtClean="0"/>
              <a:t>Push vs. Pull (of data)</a:t>
            </a:r>
          </a:p>
          <a:p>
            <a:r>
              <a:rPr lang="en-US" dirty="0" smtClean="0"/>
              <a:t>Concerns about real-time BI</a:t>
            </a:r>
          </a:p>
          <a:p>
            <a:pPr lvl="1"/>
            <a:r>
              <a:rPr lang="en-US" sz="2400" dirty="0" smtClean="0"/>
              <a:t>Not all data should be updated continuously</a:t>
            </a:r>
          </a:p>
          <a:p>
            <a:pPr lvl="1"/>
            <a:r>
              <a:rPr lang="en-US" sz="2400" dirty="0" smtClean="0"/>
              <a:t>Mismatch of reports generated minutes apart</a:t>
            </a:r>
          </a:p>
          <a:p>
            <a:pPr lvl="1"/>
            <a:r>
              <a:rPr lang="en-US" sz="2400" dirty="0" smtClean="0"/>
              <a:t>May be cost prohibitive</a:t>
            </a:r>
          </a:p>
          <a:p>
            <a:pPr lvl="1"/>
            <a:r>
              <a:rPr lang="en-US" sz="2400" dirty="0" smtClean="0"/>
              <a:t>May also be </a:t>
            </a:r>
            <a:r>
              <a:rPr lang="en-US" sz="2400" dirty="0" smtClean="0"/>
              <a:t>unfeasible </a:t>
            </a: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8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77666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</p:spPr>
        <p:txBody>
          <a:bodyPr/>
          <a:lstStyle/>
          <a:p>
            <a:r>
              <a:rPr lang="fr-FR" dirty="0" smtClean="0"/>
              <a:t>Traditional versus Active DW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2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 Administration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warehouse administrator (DWA)</a:t>
            </a:r>
          </a:p>
          <a:p>
            <a:pPr lvl="1"/>
            <a:r>
              <a:rPr lang="en-US" sz="2400" dirty="0" smtClean="0"/>
              <a:t>DWA should…</a:t>
            </a:r>
          </a:p>
          <a:p>
            <a:pPr lvl="2"/>
            <a:r>
              <a:rPr lang="en-US" sz="2000" dirty="0" smtClean="0"/>
              <a:t>have the knowledge of high-performance software, hardware and networking technologies</a:t>
            </a:r>
          </a:p>
          <a:p>
            <a:pPr lvl="2"/>
            <a:r>
              <a:rPr lang="en-US" sz="2000" dirty="0" smtClean="0"/>
              <a:t>possess solid business knowledge and insight</a:t>
            </a:r>
          </a:p>
          <a:p>
            <a:pPr lvl="2"/>
            <a:r>
              <a:rPr lang="en-US" sz="2000" dirty="0" smtClean="0"/>
              <a:t>be familiar with the decision-making processes so as to suitably design/maintain the data warehouse structure</a:t>
            </a:r>
          </a:p>
          <a:p>
            <a:pPr lvl="2"/>
            <a:r>
              <a:rPr lang="en-US" sz="2000" dirty="0" smtClean="0"/>
              <a:t>possess excellent communications skills</a:t>
            </a:r>
          </a:p>
          <a:p>
            <a:r>
              <a:rPr lang="en-US" sz="2800" dirty="0" smtClean="0"/>
              <a:t>Security and privacy is a pressing issue in DW</a:t>
            </a:r>
          </a:p>
          <a:p>
            <a:pPr lvl="1"/>
            <a:r>
              <a:rPr lang="en-US" sz="2400" dirty="0" smtClean="0"/>
              <a:t>Safeguarding the most valuable assets </a:t>
            </a:r>
          </a:p>
          <a:p>
            <a:pPr lvl="1"/>
            <a:r>
              <a:rPr lang="en-US" sz="2400" dirty="0" smtClean="0"/>
              <a:t>Government </a:t>
            </a:r>
            <a:r>
              <a:rPr lang="en-US" sz="2400" dirty="0" smtClean="0"/>
              <a:t>regulations</a:t>
            </a:r>
            <a:endParaRPr lang="en-US" sz="2400" dirty="0" smtClean="0"/>
          </a:p>
          <a:p>
            <a:pPr lvl="1"/>
            <a:r>
              <a:rPr lang="en-US" sz="2400" dirty="0" smtClean="0"/>
              <a:t>Must be explicitly planned and executed </a:t>
            </a:r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2000" dirty="0" smtClean="0"/>
          </a:p>
          <a:p>
            <a:pPr lvl="2"/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xmlns="" val="25538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DW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Sourcing…</a:t>
            </a:r>
          </a:p>
          <a:p>
            <a:pPr lvl="1"/>
            <a:r>
              <a:rPr lang="en-US" sz="2000" i="1" dirty="0"/>
              <a:t>Web, social media, and Big </a:t>
            </a:r>
            <a:r>
              <a:rPr lang="en-US" sz="2000" i="1" dirty="0" smtClean="0"/>
              <a:t>Data</a:t>
            </a:r>
          </a:p>
          <a:p>
            <a:pPr lvl="1"/>
            <a:r>
              <a:rPr lang="en-US" sz="2000" dirty="0" smtClean="0"/>
              <a:t>Open </a:t>
            </a:r>
            <a:r>
              <a:rPr lang="en-US" sz="2000" dirty="0"/>
              <a:t>source software</a:t>
            </a:r>
          </a:p>
          <a:p>
            <a:pPr lvl="1"/>
            <a:r>
              <a:rPr lang="en-US" sz="2000" dirty="0"/>
              <a:t>SaaS (software as a service)</a:t>
            </a:r>
          </a:p>
          <a:p>
            <a:pPr lvl="1"/>
            <a:r>
              <a:rPr lang="en-US" sz="2000" dirty="0"/>
              <a:t>Cloud computing</a:t>
            </a:r>
          </a:p>
          <a:p>
            <a:r>
              <a:rPr lang="en-US" sz="2400" dirty="0" smtClean="0"/>
              <a:t>Infrastructure</a:t>
            </a:r>
            <a:r>
              <a:rPr lang="en-US" sz="2400" dirty="0"/>
              <a:t>…</a:t>
            </a:r>
          </a:p>
          <a:p>
            <a:pPr lvl="1"/>
            <a:r>
              <a:rPr lang="en-US" sz="2000" dirty="0" smtClean="0"/>
              <a:t>Real-time </a:t>
            </a:r>
            <a:r>
              <a:rPr lang="en-US" sz="2000" dirty="0"/>
              <a:t>DW</a:t>
            </a:r>
          </a:p>
          <a:p>
            <a:pPr lvl="1"/>
            <a:r>
              <a:rPr lang="en-US" sz="2000" dirty="0" smtClean="0"/>
              <a:t>Data warehouse appliances</a:t>
            </a:r>
          </a:p>
          <a:p>
            <a:pPr lvl="1"/>
            <a:r>
              <a:rPr lang="en-US" sz="2000" dirty="0" smtClean="0"/>
              <a:t>Data </a:t>
            </a:r>
            <a:r>
              <a:rPr lang="en-US" sz="2000" dirty="0"/>
              <a:t>management practices/technologies</a:t>
            </a:r>
          </a:p>
          <a:p>
            <a:pPr lvl="1"/>
            <a:r>
              <a:rPr lang="en-US" sz="2000" dirty="0" smtClean="0"/>
              <a:t>In-database &amp; In-memory </a:t>
            </a:r>
            <a:r>
              <a:rPr lang="en-US" sz="2000" dirty="0"/>
              <a:t>processing </a:t>
            </a:r>
            <a:r>
              <a:rPr lang="en-US" sz="2000" dirty="0" smtClean="0"/>
              <a:t>New </a:t>
            </a:r>
            <a:r>
              <a:rPr lang="en-US" sz="2000" dirty="0"/>
              <a:t>DBMS</a:t>
            </a:r>
          </a:p>
          <a:p>
            <a:pPr lvl="1"/>
            <a:r>
              <a:rPr lang="en-US" sz="2000" dirty="0"/>
              <a:t>Advanced </a:t>
            </a:r>
            <a:r>
              <a:rPr lang="en-US" sz="2000" dirty="0" smtClean="0"/>
              <a:t>analytics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250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dirty="0" smtClean="0"/>
              <a:t>DWs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5613" indent="-455613">
              <a:lnSpc>
                <a:spcPct val="90000"/>
              </a:lnSpc>
            </a:pPr>
            <a:r>
              <a:rPr lang="en-US" sz="3200" dirty="0"/>
              <a:t>Subject oriented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Integrated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Time-variant (time series)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Nonvolatile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Summarized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Not normalized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Metadata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/>
              <a:t>Web based, relational/multi-dimensional </a:t>
            </a:r>
          </a:p>
          <a:p>
            <a:pPr marL="455613" indent="-455613">
              <a:lnSpc>
                <a:spcPct val="90000"/>
              </a:lnSpc>
            </a:pPr>
            <a:r>
              <a:rPr lang="en-US" sz="3200" dirty="0" smtClean="0"/>
              <a:t>Client/server, real-time/right-time/active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4998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dirty="0">
                <a:ea typeface="ＭＳ Ｐゴシック" charset="-128"/>
              </a:rPr>
              <a:t>A departmental </a:t>
            </a:r>
            <a:r>
              <a:rPr lang="en-US" altLang="ja-JP" dirty="0" smtClean="0">
                <a:ea typeface="ＭＳ Ｐゴシック" charset="-128"/>
              </a:rPr>
              <a:t>small-scale “DW” </a:t>
            </a:r>
            <a:r>
              <a:rPr lang="en-US" altLang="ja-JP" dirty="0">
                <a:ea typeface="ＭＳ Ｐゴシック" charset="-128"/>
              </a:rPr>
              <a:t>that stores only </a:t>
            </a:r>
            <a:r>
              <a:rPr lang="en-US" altLang="ja-JP" dirty="0" smtClean="0">
                <a:ea typeface="ＭＳ Ｐゴシック" charset="-128"/>
              </a:rPr>
              <a:t>limited/relevant </a:t>
            </a:r>
            <a:r>
              <a:rPr lang="en-US" altLang="ja-JP" dirty="0">
                <a:ea typeface="ＭＳ Ｐゴシック" charset="-128"/>
              </a:rPr>
              <a:t>data </a:t>
            </a:r>
          </a:p>
          <a:p>
            <a:pPr lvl="5">
              <a:lnSpc>
                <a:spcPct val="90000"/>
              </a:lnSpc>
            </a:pP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Dependent data mart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A subset that is created directly from a data warehouse 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Independent data mart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A small data warehouse designed for a strategic business unit or a department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3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Operational data stores (ODS)</a:t>
            </a:r>
          </a:p>
          <a:p>
            <a:pPr>
              <a:buFontTx/>
              <a:buNone/>
            </a:pPr>
            <a:r>
              <a:rPr lang="en-US" sz="2800" dirty="0"/>
              <a:t>	A type of database often used as an interim area for a data warehouse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Oper marts 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operational data mart.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Enterprise data warehouse (EDW)</a:t>
            </a:r>
          </a:p>
          <a:p>
            <a:pPr>
              <a:buFontTx/>
              <a:buNone/>
            </a:pPr>
            <a:r>
              <a:rPr lang="en-US" sz="2800" dirty="0"/>
              <a:t>	A data warehouse for the enterprise. </a:t>
            </a:r>
          </a:p>
          <a:p>
            <a:r>
              <a:rPr lang="en-US" altLang="ja-JP" sz="2800" dirty="0">
                <a:solidFill>
                  <a:srgbClr val="FF0000"/>
                </a:solidFill>
                <a:ea typeface="ＭＳ Ｐゴシック" charset="-128"/>
              </a:rPr>
              <a:t>Metadata </a:t>
            </a:r>
          </a:p>
          <a:p>
            <a:pPr>
              <a:buFontTx/>
              <a:buNone/>
            </a:pPr>
            <a:r>
              <a:rPr lang="en-US" altLang="ja-JP" sz="2800" dirty="0">
                <a:ea typeface="ＭＳ Ｐゴシック" charset="-128"/>
              </a:rPr>
              <a:t>	Data about data. In a data warehouse, metadata describe the contents of a data warehouse and the manner of its acquisition and use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545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DW </a:t>
            </a:r>
            <a:r>
              <a:rPr lang="en-US" dirty="0"/>
              <a:t>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8037809" cy="459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868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Architecture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5613" indent="-455613">
              <a:buSzPct val="70000"/>
            </a:pPr>
            <a:r>
              <a:rPr lang="en-US" sz="2800" dirty="0" smtClean="0">
                <a:solidFill>
                  <a:srgbClr val="FF0000"/>
                </a:solidFill>
              </a:rPr>
              <a:t>Three-tier </a:t>
            </a:r>
            <a:r>
              <a:rPr lang="en-US" sz="2800" dirty="0">
                <a:solidFill>
                  <a:srgbClr val="FF0000"/>
                </a:solidFill>
              </a:rPr>
              <a:t>architecture</a:t>
            </a:r>
          </a:p>
          <a:p>
            <a:pPr marL="911225" lvl="1" indent="-334963">
              <a:buSzPct val="70000"/>
              <a:buFont typeface="Wingdings" pitchFamily="2" charset="2"/>
              <a:buAutoNum type="arabicPeriod"/>
            </a:pPr>
            <a:r>
              <a:rPr lang="en-US" sz="2400" dirty="0"/>
              <a:t>Data </a:t>
            </a:r>
            <a:r>
              <a:rPr lang="en-US" sz="2400" dirty="0" smtClean="0"/>
              <a:t>acquisition </a:t>
            </a:r>
            <a:r>
              <a:rPr lang="en-US" sz="2400" dirty="0"/>
              <a:t>software </a:t>
            </a:r>
            <a:r>
              <a:rPr lang="en-US" sz="2400" dirty="0" smtClean="0"/>
              <a:t>(back-end)</a:t>
            </a:r>
            <a:endParaRPr lang="en-US" sz="2400" dirty="0"/>
          </a:p>
          <a:p>
            <a:pPr marL="911225" lvl="1" indent="-334963">
              <a:buSzPct val="70000"/>
              <a:buFont typeface="Wingdings" pitchFamily="2" charset="2"/>
              <a:buAutoNum type="arabicPeriod"/>
            </a:pPr>
            <a:r>
              <a:rPr lang="en-US" sz="2400" dirty="0"/>
              <a:t>The data </a:t>
            </a:r>
            <a:r>
              <a:rPr lang="en-US" sz="2400" dirty="0" smtClean="0"/>
              <a:t>warehouse that contains the data &amp; software</a:t>
            </a:r>
            <a:endParaRPr lang="en-US" sz="2400" dirty="0"/>
          </a:p>
          <a:p>
            <a:pPr marL="911225" lvl="1" indent="-334963">
              <a:buSzPct val="70000"/>
              <a:buFont typeface="Wingdings" pitchFamily="2" charset="2"/>
              <a:buAutoNum type="arabicPeriod"/>
            </a:pPr>
            <a:r>
              <a:rPr lang="en-US" sz="2400" dirty="0"/>
              <a:t>Client </a:t>
            </a:r>
            <a:r>
              <a:rPr lang="en-US" sz="2400" dirty="0" smtClean="0"/>
              <a:t>(front-end) software that allows users to access and analyze data from the warehouse</a:t>
            </a:r>
          </a:p>
          <a:p>
            <a:pPr marL="452437" indent="-334963">
              <a:buSzPct val="70000"/>
            </a:pPr>
            <a:r>
              <a:rPr lang="en-US" sz="2800" dirty="0" smtClean="0">
                <a:solidFill>
                  <a:srgbClr val="FF0000"/>
                </a:solidFill>
              </a:rPr>
              <a:t>Two-tier architecture</a:t>
            </a:r>
          </a:p>
          <a:p>
            <a:pPr marL="911225" lvl="1" indent="-334963">
              <a:buSzPct val="70000"/>
              <a:buNone/>
            </a:pPr>
            <a:r>
              <a:rPr lang="en-US" sz="2400" dirty="0" smtClean="0"/>
              <a:t>First two tiers in three-tier architecture is combined into one</a:t>
            </a:r>
          </a:p>
          <a:p>
            <a:pPr marL="455613" indent="-455613">
              <a:buSzPct val="7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990099"/>
                </a:solidFill>
              </a:rPr>
              <a:t>… </a:t>
            </a:r>
            <a:r>
              <a:rPr lang="en-US" sz="2800" dirty="0" smtClean="0">
                <a:solidFill>
                  <a:srgbClr val="990099"/>
                </a:solidFill>
              </a:rPr>
              <a:t>sometimes </a:t>
            </a:r>
            <a:r>
              <a:rPr lang="en-US" sz="2800" dirty="0">
                <a:solidFill>
                  <a:srgbClr val="990099"/>
                </a:solidFill>
              </a:rPr>
              <a:t>there is only one tier?</a:t>
            </a:r>
          </a:p>
          <a:p>
            <a:pPr marL="911225" lvl="1" indent="-334963">
              <a:buSzPct val="70000"/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624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Architectures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1567" y="1524000"/>
            <a:ext cx="631383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962400"/>
            <a:ext cx="4419600" cy="232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2140803"/>
            <a:ext cx="228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3-tier </a:t>
            </a:r>
          </a:p>
          <a:p>
            <a:pPr algn="ctr"/>
            <a:r>
              <a:rPr lang="en-US" sz="24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en-US" sz="2400" b="1" cap="none" spc="5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572000"/>
            <a:ext cx="228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4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2-tier </a:t>
            </a:r>
          </a:p>
          <a:p>
            <a:pPr algn="ctr"/>
            <a:r>
              <a:rPr lang="en-US" sz="24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  <a:endParaRPr lang="en-US" sz="2400" b="1" cap="none" spc="5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4546937"/>
            <a:ext cx="19812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1-tier </a:t>
            </a:r>
          </a:p>
          <a:p>
            <a:pPr algn="ctr"/>
            <a:r>
              <a:rPr lang="en-US" sz="2000" b="1" cap="none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Architecture</a:t>
            </a:r>
          </a:p>
          <a:p>
            <a:pPr algn="ctr"/>
            <a:r>
              <a:rPr lang="en-US" sz="2000" spc="5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2000" b="1" cap="none" spc="5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9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4780</TotalTime>
  <Words>1161</Words>
  <Application>Microsoft Office PowerPoint</Application>
  <PresentationFormat>On-screen Show (4:3)</PresentationFormat>
  <Paragraphs>232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Slide 1</vt:lpstr>
      <vt:lpstr>What is a Data Warehouse?</vt:lpstr>
      <vt:lpstr>A Historical Perspective to  Data Warehousing</vt:lpstr>
      <vt:lpstr>Characteristics of DWs</vt:lpstr>
      <vt:lpstr>Data Mart</vt:lpstr>
      <vt:lpstr>Other DW Components</vt:lpstr>
      <vt:lpstr>A Generic DW Framework</vt:lpstr>
      <vt:lpstr>DW Architecture</vt:lpstr>
      <vt:lpstr>DW Architectures</vt:lpstr>
      <vt:lpstr>Data Warehousing Architectures </vt:lpstr>
      <vt:lpstr>A Web-Based DW Architecture</vt:lpstr>
      <vt:lpstr>Alternative DW Architectures</vt:lpstr>
      <vt:lpstr>Alternative DW Architectures</vt:lpstr>
      <vt:lpstr>Ten factors that potentially affect the architecture selection decision</vt:lpstr>
      <vt:lpstr>Data Integration and the Extraction, Transformation, and Load (ETL) Process</vt:lpstr>
      <vt:lpstr>Data Integration and the Extraction, Transformation, and Load (ETL) Process</vt:lpstr>
      <vt:lpstr>ETL (Extract, Transform, Load) </vt:lpstr>
      <vt:lpstr>Data Warehouse Development</vt:lpstr>
      <vt:lpstr>Additional Data Warehouse Considerations  Hosted Data Warehouses</vt:lpstr>
      <vt:lpstr>Representation of Data in DW</vt:lpstr>
      <vt:lpstr>Multidimensionality</vt:lpstr>
      <vt:lpstr>Star versus Snowflake Schema</vt:lpstr>
      <vt:lpstr>Analysis of Data in DW</vt:lpstr>
      <vt:lpstr>OLAP vs. OLTP</vt:lpstr>
      <vt:lpstr>OLAP Operations</vt:lpstr>
      <vt:lpstr>OLAP</vt:lpstr>
      <vt:lpstr>Variations of OLAP </vt:lpstr>
      <vt:lpstr>DW Implementation Issues</vt:lpstr>
      <vt:lpstr>Successful DW Implementation Things to Avoid</vt:lpstr>
      <vt:lpstr>Failure Factors in DW Projects</vt:lpstr>
      <vt:lpstr>Massive DW and Scalability</vt:lpstr>
      <vt:lpstr>Real-Time/Active DW/BI</vt:lpstr>
      <vt:lpstr>Traditional versus Active DW</vt:lpstr>
      <vt:lpstr>DW Administration and Security</vt:lpstr>
      <vt:lpstr>The Future of DW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Mobile Computing Client</cp:lastModifiedBy>
  <cp:revision>197</cp:revision>
  <cp:lastPrinted>2013-11-04T21:29:49Z</cp:lastPrinted>
  <dcterms:created xsi:type="dcterms:W3CDTF">1998-03-18T21:58:50Z</dcterms:created>
  <dcterms:modified xsi:type="dcterms:W3CDTF">2014-09-15T03:45:38Z</dcterms:modified>
</cp:coreProperties>
</file>