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48"/>
  </p:notesMasterIdLst>
  <p:handoutMasterIdLst>
    <p:handoutMasterId r:id="rId49"/>
  </p:handoutMasterIdLst>
  <p:sldIdLst>
    <p:sldId id="364" r:id="rId2"/>
    <p:sldId id="485" r:id="rId3"/>
    <p:sldId id="486" r:id="rId4"/>
    <p:sldId id="487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495" r:id="rId13"/>
    <p:sldId id="496" r:id="rId14"/>
    <p:sldId id="497" r:id="rId15"/>
    <p:sldId id="499" r:id="rId16"/>
    <p:sldId id="500" r:id="rId17"/>
    <p:sldId id="501" r:id="rId18"/>
    <p:sldId id="502" r:id="rId19"/>
    <p:sldId id="503" r:id="rId20"/>
    <p:sldId id="504" r:id="rId21"/>
    <p:sldId id="506" r:id="rId22"/>
    <p:sldId id="507" r:id="rId23"/>
    <p:sldId id="509" r:id="rId24"/>
    <p:sldId id="510" r:id="rId25"/>
    <p:sldId id="511" r:id="rId26"/>
    <p:sldId id="512" r:id="rId27"/>
    <p:sldId id="513" r:id="rId28"/>
    <p:sldId id="514" r:id="rId29"/>
    <p:sldId id="515" r:id="rId30"/>
    <p:sldId id="516" r:id="rId31"/>
    <p:sldId id="517" r:id="rId32"/>
    <p:sldId id="518" r:id="rId33"/>
    <p:sldId id="519" r:id="rId34"/>
    <p:sldId id="520" r:id="rId35"/>
    <p:sldId id="521" r:id="rId36"/>
    <p:sldId id="522" r:id="rId37"/>
    <p:sldId id="523" r:id="rId38"/>
    <p:sldId id="524" r:id="rId39"/>
    <p:sldId id="525" r:id="rId40"/>
    <p:sldId id="526" r:id="rId41"/>
    <p:sldId id="527" r:id="rId42"/>
    <p:sldId id="528" r:id="rId43"/>
    <p:sldId id="529" r:id="rId44"/>
    <p:sldId id="548" r:id="rId45"/>
    <p:sldId id="531" r:id="rId46"/>
    <p:sldId id="532" r:id="rId47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85E08"/>
    <a:srgbClr val="0000FF"/>
    <a:srgbClr val="FF3300"/>
    <a:srgbClr val="CC3300"/>
    <a:srgbClr val="FFA827"/>
    <a:srgbClr val="BE6A0E"/>
    <a:srgbClr val="EE8512"/>
    <a:srgbClr val="00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5279" autoAdjust="0"/>
  </p:normalViewPr>
  <p:slideViewPr>
    <p:cSldViewPr>
      <p:cViewPr varScale="1">
        <p:scale>
          <a:sx n="104" d="100"/>
          <a:sy n="104" d="100"/>
        </p:scale>
        <p:origin x="2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448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24" tIns="46913" rIns="93824" bIns="46913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24" tIns="46913" rIns="93824" bIns="46913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fld id="{CBA1AEF1-6DF7-4CBF-92FD-02ED9E31E4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19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fld id="{E9959E96-1061-4E2E-B998-2EDD65CD965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061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A580E-6993-4F7D-B1E0-6A4B3A425227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12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94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1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22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1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93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48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14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25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28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830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77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91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33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86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14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20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23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889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27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625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991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49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145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505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447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480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654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277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202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7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801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806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248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251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77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69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2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15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32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7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F85E0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85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Wednesday, October 30,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Copyrighted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Wednesday, October 30,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Copyrighted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8925" indent="-288925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69913" indent="-295275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60425" indent="-312738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141413" indent="-319088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12863" indent="-261938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91400" y="6528816"/>
            <a:ext cx="1295400" cy="32918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85E08"/>
                </a:solidFill>
              </a:defRPr>
            </a:lvl1pPr>
          </a:lstStyle>
          <a:p>
            <a:r>
              <a:rPr lang="en-US" dirty="0" smtClean="0"/>
              <a:t>Slide 1- </a:t>
            </a:r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ln>
            <a:solidFill>
              <a:srgbClr val="F85E0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6477000"/>
            <a:ext cx="8224319" cy="0"/>
          </a:xfrm>
          <a:prstGeom prst="line">
            <a:avLst/>
          </a:prstGeom>
          <a:ln>
            <a:solidFill>
              <a:srgbClr val="F85E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Wednesday, October 30,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Copyrighted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1158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524000" y="6528816"/>
            <a:ext cx="5867400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CST2100 – Strategic Use of Business Intelligence</a:t>
            </a:r>
            <a:endParaRPr lang="en-US" sz="1200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391400" y="6528816"/>
            <a:ext cx="1295400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Slide 4- </a:t>
            </a:r>
            <a:fld id="{0CFEC368-1D7A-4F81-ABF6-AE0E36BAF64C}" type="slidenum">
              <a:rPr lang="en-US" sz="1200" smtClean="0"/>
              <a:pPr/>
              <a:t>‹#›</a:t>
            </a:fld>
            <a:endParaRPr lang="en-US" sz="12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2481" y="1524000"/>
            <a:ext cx="822431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7200" y="6477000"/>
            <a:ext cx="8224319" cy="0"/>
          </a:xfrm>
          <a:prstGeom prst="line">
            <a:avLst/>
          </a:prstGeom>
          <a:ln>
            <a:solidFill>
              <a:srgbClr val="F85E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 spc="-100" baseline="0">
          <a:solidFill>
            <a:srgbClr val="F85E08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spcBef>
          <a:spcPct val="20000"/>
        </a:spcBef>
        <a:buClr>
          <a:srgbClr val="F85E08"/>
        </a:buClr>
        <a:buSzPct val="85000"/>
        <a:buFont typeface="Wingdings" panose="05000000000000000000" pitchFamily="2" charset="2"/>
        <a:buChar char="§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69913" indent="-295275" algn="l" defTabSz="914400" rtl="0" eaLnBrk="1" latinLnBrk="0" hangingPunct="1">
        <a:spcBef>
          <a:spcPct val="20000"/>
        </a:spcBef>
        <a:buClr>
          <a:srgbClr val="F85E08"/>
        </a:buClr>
        <a:buSzPct val="85000"/>
        <a:buFont typeface="Wingdings" panose="05000000000000000000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96925" indent="-249238" algn="l" defTabSz="914400" rtl="0" eaLnBrk="1" latinLnBrk="0" hangingPunct="1">
        <a:spcBef>
          <a:spcPct val="20000"/>
        </a:spcBef>
        <a:buClr>
          <a:srgbClr val="F85E08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85850" indent="-263525" algn="l" defTabSz="914400" rtl="0" eaLnBrk="1" latinLnBrk="0" hangingPunct="1">
        <a:spcBef>
          <a:spcPct val="20000"/>
        </a:spcBef>
        <a:buClr>
          <a:srgbClr val="F85E08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12863" indent="-261938" algn="l" defTabSz="914400" rtl="0" eaLnBrk="1" latinLnBrk="0" hangingPunct="1">
        <a:spcBef>
          <a:spcPct val="20000"/>
        </a:spcBef>
        <a:buClr>
          <a:srgbClr val="F85E08"/>
        </a:buClr>
        <a:buSzPct val="100000"/>
        <a:buFont typeface="Wingdings" panose="05000000000000000000" pitchFamily="2" charset="2"/>
        <a:buChar char="§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7086600" cy="2743200"/>
          </a:xfrm>
          <a:noFill/>
          <a:ln/>
        </p:spPr>
        <p:txBody>
          <a:bodyPr>
            <a:normAutofit/>
          </a:bodyPr>
          <a:lstStyle/>
          <a:p>
            <a:endParaRPr lang="en-US" sz="3200" b="1" dirty="0" smtClean="0">
              <a:solidFill>
                <a:srgbClr val="F85E08"/>
              </a:solidFill>
            </a:endParaRPr>
          </a:p>
          <a:p>
            <a:r>
              <a:rPr lang="en-US" sz="4000" b="1" dirty="0" smtClean="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4:</a:t>
            </a:r>
          </a:p>
          <a:p>
            <a:r>
              <a:rPr lang="en-US" sz="4000" b="1" dirty="0" smtClean="0"/>
              <a:t>Data Mining</a:t>
            </a:r>
            <a:endParaRPr lang="en-US" sz="4000" b="1" dirty="0">
              <a:solidFill>
                <a:srgbClr val="F85E08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342900" y="30480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5400" b="1" dirty="0" smtClean="0">
                <a:solidFill>
                  <a:srgbClr val="F85E08"/>
                </a:solidFill>
              </a:rPr>
              <a:t/>
            </a:r>
            <a:br>
              <a:rPr lang="en-US" sz="5400" b="1" dirty="0" smtClean="0">
                <a:solidFill>
                  <a:srgbClr val="F85E08"/>
                </a:solidFill>
              </a:rPr>
            </a:br>
            <a:r>
              <a:rPr lang="en-US" sz="5400" b="1" dirty="0">
                <a:solidFill>
                  <a:srgbClr val="F85E08"/>
                </a:solidFill>
              </a:rPr>
              <a:t/>
            </a:r>
            <a:br>
              <a:rPr lang="en-US" sz="5400" b="1" dirty="0">
                <a:solidFill>
                  <a:srgbClr val="F85E08"/>
                </a:solidFill>
              </a:rPr>
            </a:br>
            <a:r>
              <a:rPr lang="en-US" sz="5400" b="1" dirty="0" smtClean="0">
                <a:solidFill>
                  <a:srgbClr val="F85E08"/>
                </a:solidFill>
              </a:rPr>
              <a:t/>
            </a:r>
            <a:br>
              <a:rPr lang="en-US" sz="5400" b="1" dirty="0" smtClean="0">
                <a:solidFill>
                  <a:srgbClr val="F85E08"/>
                </a:solidFill>
              </a:rPr>
            </a:br>
            <a:r>
              <a:rPr lang="en-US" sz="5400" b="1" dirty="0" smtClean="0">
                <a:solidFill>
                  <a:srgbClr val="F85E08"/>
                </a:solidFill>
              </a:rPr>
              <a:t>Business Intelligence: </a:t>
            </a:r>
            <a:br>
              <a:rPr lang="en-US" sz="5400" b="1" dirty="0" smtClean="0">
                <a:solidFill>
                  <a:srgbClr val="F85E08"/>
                </a:solidFill>
              </a:rPr>
            </a:br>
            <a:r>
              <a:rPr lang="en-US" sz="4400" b="1" dirty="0" smtClean="0">
                <a:solidFill>
                  <a:srgbClr val="F85E08"/>
                </a:solidFill>
              </a:rPr>
              <a:t>A Managerial Perspective on Analytics (3</a:t>
            </a:r>
            <a:r>
              <a:rPr lang="en-US" sz="4400" b="1" baseline="30000" dirty="0" smtClean="0">
                <a:solidFill>
                  <a:srgbClr val="F85E08"/>
                </a:solidFill>
              </a:rPr>
              <a:t>rd</a:t>
            </a:r>
            <a:r>
              <a:rPr lang="en-US" sz="4400" b="1" dirty="0" smtClean="0">
                <a:solidFill>
                  <a:srgbClr val="F85E08"/>
                </a:solidFill>
              </a:rPr>
              <a:t> Edition)</a:t>
            </a:r>
            <a:endParaRPr lang="en-US" sz="4400" dirty="0">
              <a:solidFill>
                <a:srgbClr val="F85E08"/>
              </a:solidFill>
            </a:endParaRPr>
          </a:p>
        </p:txBody>
      </p:sp>
      <p:pic>
        <p:nvPicPr>
          <p:cNvPr id="1026" name="Picture 2" descr="http://ecx.images-amazon.com/images/I/51W2Ibkm-UL._SX258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860" y="2895600"/>
            <a:ext cx="195674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Customer Relationship Management</a:t>
            </a:r>
          </a:p>
          <a:p>
            <a:pPr lvl="1"/>
            <a:r>
              <a:rPr lang="en-US" sz="2400" dirty="0" smtClean="0"/>
              <a:t>Maximize return on marketing campaigns</a:t>
            </a:r>
          </a:p>
          <a:p>
            <a:pPr lvl="1"/>
            <a:r>
              <a:rPr lang="en-US" sz="2400" dirty="0" smtClean="0"/>
              <a:t>Improve customer retention (churn analysis)</a:t>
            </a:r>
          </a:p>
          <a:p>
            <a:pPr lvl="1"/>
            <a:r>
              <a:rPr lang="en-US" sz="2400" dirty="0" smtClean="0"/>
              <a:t>Maximize customer value (cross-, up-selling)</a:t>
            </a:r>
          </a:p>
          <a:p>
            <a:pPr lvl="1"/>
            <a:r>
              <a:rPr lang="en-US" sz="2400" dirty="0" smtClean="0"/>
              <a:t>Identify and treat most valued customers</a:t>
            </a:r>
          </a:p>
          <a:p>
            <a:pPr lvl="3"/>
            <a:endParaRPr lang="en-US" sz="1100" dirty="0" smtClean="0"/>
          </a:p>
          <a:p>
            <a:r>
              <a:rPr lang="en-US" sz="2800" dirty="0" smtClean="0"/>
              <a:t>Banking &amp; Other Financial </a:t>
            </a:r>
          </a:p>
          <a:p>
            <a:pPr lvl="1"/>
            <a:r>
              <a:rPr lang="en-US" sz="2400" dirty="0" smtClean="0"/>
              <a:t>Automate the loan application process </a:t>
            </a:r>
          </a:p>
          <a:p>
            <a:pPr lvl="1"/>
            <a:r>
              <a:rPr lang="en-US" sz="2400" dirty="0" smtClean="0"/>
              <a:t>Detecting fraudulent transactions</a:t>
            </a:r>
          </a:p>
          <a:p>
            <a:pPr lvl="1"/>
            <a:r>
              <a:rPr lang="en-US" sz="2400" dirty="0" smtClean="0"/>
              <a:t>Maximize customer value (cross-, up-selling)</a:t>
            </a:r>
          </a:p>
          <a:p>
            <a:pPr lvl="1"/>
            <a:r>
              <a:rPr lang="en-US" sz="2400" dirty="0" smtClean="0"/>
              <a:t>Optimizing cash reserves with forecasting 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573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Retailing and Logistics</a:t>
            </a:r>
          </a:p>
          <a:p>
            <a:pPr lvl="1"/>
            <a:r>
              <a:rPr lang="en-US" sz="2400" dirty="0" smtClean="0"/>
              <a:t>Optimize inventory levels at different locations</a:t>
            </a:r>
          </a:p>
          <a:p>
            <a:pPr lvl="1"/>
            <a:r>
              <a:rPr lang="en-US" sz="2400" dirty="0" smtClean="0"/>
              <a:t>Improve the store layout and sales promotions</a:t>
            </a:r>
          </a:p>
          <a:p>
            <a:pPr lvl="1"/>
            <a:r>
              <a:rPr lang="en-US" sz="2400" dirty="0" smtClean="0"/>
              <a:t>Optimize logistics by predicting seasonal effects</a:t>
            </a:r>
          </a:p>
          <a:p>
            <a:pPr lvl="1"/>
            <a:r>
              <a:rPr lang="en-US" sz="2400" dirty="0" smtClean="0"/>
              <a:t>Minimize losses due to limited shelf life</a:t>
            </a:r>
          </a:p>
          <a:p>
            <a:pPr lvl="1"/>
            <a:endParaRPr lang="en-US" sz="1100" dirty="0" smtClean="0"/>
          </a:p>
          <a:p>
            <a:r>
              <a:rPr lang="en-US" sz="2800" dirty="0" smtClean="0"/>
              <a:t>Manufacturing and Maintenance</a:t>
            </a:r>
          </a:p>
          <a:p>
            <a:pPr lvl="1"/>
            <a:r>
              <a:rPr lang="en-US" sz="2400" dirty="0" smtClean="0"/>
              <a:t>Predict/prevent machinery failures </a:t>
            </a:r>
          </a:p>
          <a:p>
            <a:pPr lvl="1"/>
            <a:r>
              <a:rPr lang="en-US" sz="2400" dirty="0" smtClean="0"/>
              <a:t>Identify anomalies in production systems to optimize the use manufacturing capacity</a:t>
            </a:r>
          </a:p>
          <a:p>
            <a:pPr lvl="1"/>
            <a:r>
              <a:rPr lang="en-US" sz="2400" dirty="0" smtClean="0"/>
              <a:t>Discover novel patterns to improve product quality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742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</a:t>
            </a:r>
            <a:r>
              <a:rPr lang="en-US" dirty="0"/>
              <a:t>Applications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00600"/>
          </a:xfrm>
        </p:spPr>
        <p:txBody>
          <a:bodyPr/>
          <a:lstStyle/>
          <a:p>
            <a:r>
              <a:rPr lang="en-US" sz="2800" dirty="0" smtClean="0"/>
              <a:t>Brokerage and Securities Trading</a:t>
            </a:r>
          </a:p>
          <a:p>
            <a:pPr lvl="1"/>
            <a:r>
              <a:rPr lang="en-US" sz="2400" dirty="0" smtClean="0"/>
              <a:t>Predict changes on certain bond prices </a:t>
            </a:r>
          </a:p>
          <a:p>
            <a:pPr lvl="1"/>
            <a:r>
              <a:rPr lang="en-US" sz="2400" dirty="0" smtClean="0"/>
              <a:t>Forecast the direction of stock fluctuations</a:t>
            </a:r>
          </a:p>
          <a:p>
            <a:pPr lvl="1"/>
            <a:r>
              <a:rPr lang="en-US" sz="2400" dirty="0" smtClean="0"/>
              <a:t>Assess the effect of events on market movements</a:t>
            </a:r>
          </a:p>
          <a:p>
            <a:pPr lvl="1"/>
            <a:r>
              <a:rPr lang="en-US" sz="2400" dirty="0" smtClean="0"/>
              <a:t>Identify and prevent fraudulent activities in trading</a:t>
            </a:r>
          </a:p>
          <a:p>
            <a:pPr lvl="1"/>
            <a:endParaRPr lang="en-US" sz="1100" dirty="0" smtClean="0"/>
          </a:p>
          <a:p>
            <a:r>
              <a:rPr lang="en-US" sz="2800" dirty="0" smtClean="0"/>
              <a:t>Insurance</a:t>
            </a:r>
          </a:p>
          <a:p>
            <a:pPr lvl="1"/>
            <a:r>
              <a:rPr lang="en-US" sz="2400" dirty="0" smtClean="0"/>
              <a:t>Forecast claim costs for better business planning</a:t>
            </a:r>
          </a:p>
          <a:p>
            <a:pPr lvl="1"/>
            <a:r>
              <a:rPr lang="en-US" sz="2400" dirty="0" smtClean="0"/>
              <a:t>Determine optimal rate plans </a:t>
            </a:r>
          </a:p>
          <a:p>
            <a:pPr lvl="1"/>
            <a:r>
              <a:rPr lang="en-US" sz="2400" dirty="0" smtClean="0"/>
              <a:t>Optimize marketing to specific customers </a:t>
            </a:r>
          </a:p>
          <a:p>
            <a:pPr lvl="1"/>
            <a:r>
              <a:rPr lang="en-US" sz="2400" dirty="0" smtClean="0"/>
              <a:t>Identify and prevent fraudulent claim activities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583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/>
          <a:lstStyle/>
          <a:p>
            <a:r>
              <a:rPr lang="en-US" sz="2800" dirty="0" smtClean="0"/>
              <a:t>Computer hardware and software</a:t>
            </a:r>
          </a:p>
          <a:p>
            <a:r>
              <a:rPr lang="en-US" sz="2800" dirty="0" smtClean="0"/>
              <a:t>Science and engineering</a:t>
            </a:r>
          </a:p>
          <a:p>
            <a:r>
              <a:rPr lang="en-US" sz="2400" dirty="0" smtClean="0"/>
              <a:t>Government and defense</a:t>
            </a:r>
          </a:p>
          <a:p>
            <a:r>
              <a:rPr lang="en-US" sz="2400" dirty="0" smtClean="0"/>
              <a:t>Homeland security and law enforcement</a:t>
            </a:r>
          </a:p>
          <a:p>
            <a:r>
              <a:rPr lang="en-US" sz="2400" dirty="0" smtClean="0"/>
              <a:t>Travel industry </a:t>
            </a:r>
          </a:p>
          <a:p>
            <a:r>
              <a:rPr lang="en-US" sz="2400" dirty="0" smtClean="0"/>
              <a:t>Healthcare</a:t>
            </a:r>
          </a:p>
          <a:p>
            <a:r>
              <a:rPr lang="en-US" sz="2400" dirty="0" smtClean="0"/>
              <a:t>Medicine</a:t>
            </a:r>
          </a:p>
          <a:p>
            <a:r>
              <a:rPr lang="en-US" sz="2400" dirty="0" smtClean="0"/>
              <a:t>Entertainment industry</a:t>
            </a:r>
          </a:p>
          <a:p>
            <a:r>
              <a:rPr lang="en-US" sz="2400" dirty="0" smtClean="0"/>
              <a:t>Sports</a:t>
            </a:r>
          </a:p>
          <a:p>
            <a:r>
              <a:rPr lang="en-US" sz="2400" dirty="0" smtClean="0"/>
              <a:t>Etc.</a:t>
            </a:r>
          </a:p>
        </p:txBody>
      </p:sp>
      <p:sp>
        <p:nvSpPr>
          <p:cNvPr id="4" name="Right Brace 3"/>
          <p:cNvSpPr/>
          <p:nvPr/>
        </p:nvSpPr>
        <p:spPr bwMode="auto">
          <a:xfrm>
            <a:off x="3200400" y="3886200"/>
            <a:ext cx="304800" cy="838200"/>
          </a:xfrm>
          <a:prstGeom prst="rightBrac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i="0" u="none" strike="noStrike" cap="none" normalizeH="0" baseline="0" dirty="0" smtClean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400" y="3940314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dirty="0" smtClean="0">
                <a:effectLst/>
              </a:rPr>
              <a:t>Highly popular application areas for data mining</a:t>
            </a:r>
            <a:endParaRPr lang="en-US" sz="2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613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manifestation of best practices</a:t>
            </a:r>
          </a:p>
          <a:p>
            <a:r>
              <a:rPr lang="en-US" dirty="0" smtClean="0"/>
              <a:t>A systematic way to conduct DM projects</a:t>
            </a:r>
          </a:p>
          <a:p>
            <a:r>
              <a:rPr lang="en-US" dirty="0" smtClean="0"/>
              <a:t>Different groups have different versions</a:t>
            </a:r>
          </a:p>
          <a:p>
            <a:r>
              <a:rPr lang="en-US" dirty="0" smtClean="0"/>
              <a:t>Most common standard processes:</a:t>
            </a:r>
          </a:p>
          <a:p>
            <a:pPr lvl="1"/>
            <a:r>
              <a:rPr lang="en-US" dirty="0" smtClean="0"/>
              <a:t>CRISP-DM (Cross-Industry Standard Process for Data Mining)</a:t>
            </a:r>
          </a:p>
          <a:p>
            <a:pPr lvl="1"/>
            <a:r>
              <a:rPr lang="en-US" dirty="0" smtClean="0"/>
              <a:t>SEMMA (Sample, Explore, Modify, Model, and Assess)</a:t>
            </a:r>
          </a:p>
          <a:p>
            <a:pPr lvl="1"/>
            <a:r>
              <a:rPr lang="en-US" dirty="0" smtClean="0"/>
              <a:t>KDD (Knowledge Discovery in Databases)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6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Process: CRISP-DM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668145"/>
            <a:ext cx="5202238" cy="4732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86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Process: CRISP-DM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Step 1:</a:t>
            </a:r>
            <a:r>
              <a:rPr lang="en-US" dirty="0" smtClean="0"/>
              <a:t> Business Understanding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Step 2:</a:t>
            </a:r>
            <a:r>
              <a:rPr lang="en-US" dirty="0" smtClean="0"/>
              <a:t> Data Understanding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Step 3:</a:t>
            </a:r>
            <a:r>
              <a:rPr lang="en-US" dirty="0" smtClean="0"/>
              <a:t> Data Preparation (!)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Step 4:</a:t>
            </a:r>
            <a:r>
              <a:rPr lang="en-US" dirty="0" smtClean="0"/>
              <a:t> Model Building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Step 5:</a:t>
            </a:r>
            <a:r>
              <a:rPr lang="en-US" dirty="0" smtClean="0"/>
              <a:t> Testing and Evaluation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Step 6:</a:t>
            </a:r>
            <a:r>
              <a:rPr lang="en-US" dirty="0" smtClean="0"/>
              <a:t> Deployment</a:t>
            </a:r>
          </a:p>
          <a:p>
            <a:pPr>
              <a:buNone/>
            </a:pPr>
            <a:endParaRPr lang="en-US" sz="700" dirty="0" smtClean="0"/>
          </a:p>
          <a:p>
            <a:r>
              <a:rPr lang="en-US" dirty="0" smtClean="0"/>
              <a:t>The process is highly repetitive and experimental (DM: art versus science?)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6553200" y="1600200"/>
            <a:ext cx="381000" cy="1447800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1800" y="1803737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effectLst/>
              </a:rPr>
              <a:t>Accounts for ~85% of total project time</a:t>
            </a:r>
            <a:endParaRPr lang="en-US" sz="2000" b="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6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 – A Critical DM Task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3525" y="1624965"/>
            <a:ext cx="3597275" cy="477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268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Process: SEMMA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676400"/>
            <a:ext cx="6096000" cy="4569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20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Methods: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Most frequently used DM method</a:t>
            </a:r>
          </a:p>
          <a:p>
            <a:r>
              <a:rPr lang="en-US" dirty="0" smtClean="0"/>
              <a:t>Part of the machine-learning family </a:t>
            </a:r>
          </a:p>
          <a:p>
            <a:r>
              <a:rPr lang="en-US" dirty="0" smtClean="0"/>
              <a:t>Employ supervised learning</a:t>
            </a:r>
          </a:p>
          <a:p>
            <a:r>
              <a:rPr lang="en-US" dirty="0" smtClean="0"/>
              <a:t>Learn from past data, classify new data</a:t>
            </a:r>
          </a:p>
          <a:p>
            <a:r>
              <a:rPr lang="en-US" dirty="0" smtClean="0"/>
              <a:t>The output variable is categorical (nominal or ordinal) in </a:t>
            </a:r>
            <a:r>
              <a:rPr lang="en-US" dirty="0" smtClean="0"/>
              <a:t>nature</a:t>
            </a:r>
            <a:endParaRPr 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15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Concepts and Definitions</a:t>
            </a:r>
            <a:br>
              <a:rPr lang="en-US" dirty="0" smtClean="0"/>
            </a:br>
            <a:r>
              <a:rPr lang="en-US" dirty="0" smtClean="0"/>
              <a:t>Why Data Mining?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/>
          <a:lstStyle/>
          <a:p>
            <a:r>
              <a:rPr lang="en-US" sz="2800" dirty="0" smtClean="0"/>
              <a:t>More intense competition at the global scale. </a:t>
            </a:r>
          </a:p>
          <a:p>
            <a:r>
              <a:rPr lang="en-US" sz="2800" dirty="0" smtClean="0"/>
              <a:t>Recognition of the value in data sources.</a:t>
            </a:r>
          </a:p>
          <a:p>
            <a:r>
              <a:rPr lang="en-US" sz="2800" dirty="0" smtClean="0"/>
              <a:t>Availability of quality data on customers, vendors, transactions, Web, etc. </a:t>
            </a:r>
          </a:p>
          <a:p>
            <a:r>
              <a:rPr lang="en-US" sz="2800" dirty="0" smtClean="0"/>
              <a:t>Consolidation and integration of data repositories into data warehouses.</a:t>
            </a:r>
          </a:p>
          <a:p>
            <a:r>
              <a:rPr lang="en-US" sz="2800" dirty="0" smtClean="0"/>
              <a:t>The exponential increase in data processing and storage capabilities; and decrease in cost. </a:t>
            </a:r>
          </a:p>
          <a:p>
            <a:r>
              <a:rPr lang="en-US" sz="2800" dirty="0" smtClean="0"/>
              <a:t>Movement toward conversion of information resources into nonphysical form.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932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Predictive accuracy</a:t>
            </a:r>
          </a:p>
          <a:p>
            <a:pPr lvl="1"/>
            <a:r>
              <a:rPr lang="en-US" dirty="0" smtClean="0"/>
              <a:t>Hit rate </a:t>
            </a:r>
          </a:p>
          <a:p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Model building; predicting</a:t>
            </a:r>
          </a:p>
          <a:p>
            <a:r>
              <a:rPr lang="en-US" dirty="0" smtClean="0"/>
              <a:t>Robustness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Interpretability</a:t>
            </a:r>
          </a:p>
          <a:p>
            <a:pPr lvl="1"/>
            <a:r>
              <a:rPr lang="en-US" dirty="0" smtClean="0"/>
              <a:t>Transparency, explainability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65760"/>
            <a:ext cx="8534400" cy="1158240"/>
          </a:xfrm>
        </p:spPr>
        <p:txBody>
          <a:bodyPr/>
          <a:lstStyle/>
          <a:p>
            <a:r>
              <a:rPr lang="en-US" dirty="0"/>
              <a:t>Assessment Methods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63902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Methodologies for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00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3300"/>
                </a:solidFill>
              </a:rPr>
              <a:t>Simple split </a:t>
            </a:r>
            <a:r>
              <a:rPr lang="en-US" sz="2800" dirty="0" smtClean="0"/>
              <a:t>(or holdout or test sample estimation) </a:t>
            </a:r>
          </a:p>
          <a:p>
            <a:pPr lvl="1"/>
            <a:r>
              <a:rPr lang="en-US" sz="2400" dirty="0" smtClean="0"/>
              <a:t>Split the data into 2 mutually exclusive sets training (~70%) and testing (30%)</a:t>
            </a:r>
          </a:p>
          <a:p>
            <a:pPr lvl="1"/>
            <a:endParaRPr lang="en-US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For ANN, the data is split into three sub-sets </a:t>
            </a:r>
            <a:r>
              <a:rPr lang="en-US" sz="2000" dirty="0" smtClean="0"/>
              <a:t>(training [~60%], validation [~20%], testing [~20%])</a:t>
            </a:r>
            <a:endParaRPr lang="en-US" sz="2400" dirty="0" smtClean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048000"/>
            <a:ext cx="6400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28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Methodologies for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00600"/>
          </a:xfrm>
        </p:spPr>
        <p:txBody>
          <a:bodyPr/>
          <a:lstStyle/>
          <a:p>
            <a:r>
              <a:rPr lang="en-US" sz="2800" i="1" dirty="0" smtClean="0">
                <a:solidFill>
                  <a:srgbClr val="FF3300"/>
                </a:solidFill>
              </a:rPr>
              <a:t>k</a:t>
            </a:r>
            <a:r>
              <a:rPr lang="en-US" sz="2800" dirty="0" smtClean="0">
                <a:solidFill>
                  <a:srgbClr val="FF3300"/>
                </a:solidFill>
              </a:rPr>
              <a:t>-Fold Cross Validation </a:t>
            </a:r>
            <a:r>
              <a:rPr lang="en-US" sz="2800" dirty="0" smtClean="0"/>
              <a:t>(rotation estimation) </a:t>
            </a:r>
          </a:p>
          <a:p>
            <a:pPr lvl="1"/>
            <a:r>
              <a:rPr lang="en-US" sz="2400" dirty="0" smtClean="0"/>
              <a:t>Split the data into </a:t>
            </a:r>
            <a:r>
              <a:rPr lang="en-US" sz="2400" i="1" dirty="0" smtClean="0"/>
              <a:t>k</a:t>
            </a:r>
            <a:r>
              <a:rPr lang="en-US" sz="2400" dirty="0" smtClean="0"/>
              <a:t> mutually exclusive subsets</a:t>
            </a:r>
          </a:p>
          <a:p>
            <a:pPr lvl="1"/>
            <a:r>
              <a:rPr lang="en-US" sz="2400" dirty="0" smtClean="0"/>
              <a:t>Use each subset as testing while using the rest of the subsets as training</a:t>
            </a:r>
          </a:p>
          <a:p>
            <a:pPr lvl="1"/>
            <a:r>
              <a:rPr lang="en-US" sz="2400" dirty="0" smtClean="0"/>
              <a:t>Repeat the experimentation for </a:t>
            </a:r>
            <a:r>
              <a:rPr lang="en-US" sz="2400" i="1" dirty="0" smtClean="0"/>
              <a:t>k</a:t>
            </a:r>
            <a:r>
              <a:rPr lang="en-US" sz="2400" dirty="0" smtClean="0"/>
              <a:t> times </a:t>
            </a:r>
          </a:p>
          <a:p>
            <a:pPr lvl="1"/>
            <a:r>
              <a:rPr lang="en-US" sz="2400" dirty="0" smtClean="0"/>
              <a:t>Aggregate the test results for true estimation of prediction accuracy </a:t>
            </a:r>
            <a:r>
              <a:rPr lang="en-US" sz="2400" dirty="0" smtClean="0"/>
              <a:t>training</a:t>
            </a:r>
            <a:endParaRPr lang="en-US" sz="2400" dirty="0" smtClean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8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Decision tree analysis</a:t>
            </a:r>
          </a:p>
          <a:p>
            <a:r>
              <a:rPr lang="en-US" dirty="0" smtClean="0"/>
              <a:t>Statistical analysis</a:t>
            </a:r>
          </a:p>
          <a:p>
            <a:r>
              <a:rPr lang="en-US" dirty="0" smtClean="0"/>
              <a:t>Neural networks</a:t>
            </a:r>
          </a:p>
          <a:p>
            <a:r>
              <a:rPr lang="en-US" dirty="0" smtClean="0"/>
              <a:t>Support vector machines</a:t>
            </a:r>
          </a:p>
          <a:p>
            <a:r>
              <a:rPr lang="en-US" dirty="0" smtClean="0"/>
              <a:t>Case-based reasoning</a:t>
            </a:r>
          </a:p>
          <a:p>
            <a:r>
              <a:rPr lang="en-US" dirty="0" smtClean="0"/>
              <a:t>Bayesian classifiers</a:t>
            </a:r>
          </a:p>
          <a:p>
            <a:r>
              <a:rPr lang="en-US" dirty="0" smtClean="0"/>
              <a:t>Genetic algorithms</a:t>
            </a:r>
          </a:p>
          <a:p>
            <a:r>
              <a:rPr lang="en-US" dirty="0" smtClean="0"/>
              <a:t>Rough sets</a:t>
            </a:r>
          </a:p>
        </p:txBody>
      </p:sp>
    </p:spTree>
    <p:extLst>
      <p:ext uri="{BB962C8B-B14F-4D97-AF65-F5344CB8AC3E}">
        <p14:creationId xmlns:p14="http://schemas.microsoft.com/office/powerpoint/2010/main" val="100568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3124200"/>
            <a:ext cx="7696200" cy="3352800"/>
          </a:xfrm>
        </p:spPr>
        <p:txBody>
          <a:bodyPr>
            <a:normAutofit/>
          </a:bodyPr>
          <a:lstStyle/>
          <a:p>
            <a:pPr marL="914400" lvl="1" indent="-457200">
              <a:buSzPct val="75000"/>
              <a:buFont typeface="+mj-lt"/>
              <a:buAutoNum type="arabicPeriod"/>
            </a:pPr>
            <a:r>
              <a:rPr lang="en-US" sz="2400" dirty="0" smtClean="0"/>
              <a:t>Create a root node and assign all of the training data to it. </a:t>
            </a:r>
          </a:p>
          <a:p>
            <a:pPr marL="914400" lvl="1" indent="-457200">
              <a:buSzPct val="75000"/>
              <a:buFont typeface="+mj-lt"/>
              <a:buAutoNum type="arabicPeriod"/>
            </a:pPr>
            <a:r>
              <a:rPr lang="en-US" sz="2400" dirty="0" smtClean="0"/>
              <a:t>Select the best splitting attribute.</a:t>
            </a:r>
          </a:p>
          <a:p>
            <a:pPr marL="914400" lvl="1" indent="-457200">
              <a:buSzPct val="75000"/>
              <a:buFont typeface="+mj-lt"/>
              <a:buAutoNum type="arabicPeriod"/>
            </a:pPr>
            <a:r>
              <a:rPr lang="en-US" sz="2400" dirty="0" smtClean="0"/>
              <a:t>Add a branch to the root node for each value of the split. Split the data into mutually exclusive subsets along the lines of the specific split.</a:t>
            </a:r>
          </a:p>
          <a:p>
            <a:pPr marL="914400" lvl="1" indent="-457200">
              <a:buSzPct val="75000"/>
              <a:buFont typeface="+mj-lt"/>
              <a:buAutoNum type="arabicPeriod"/>
            </a:pPr>
            <a:r>
              <a:rPr lang="en-US" sz="2400" dirty="0" smtClean="0"/>
              <a:t>Repeat steps 2 and 3 for each and every leaf node until the stopping criteria is reached.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330476"/>
            <a:ext cx="1524000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C00000"/>
                </a:solidFill>
                <a:effectLst/>
              </a:rPr>
              <a:t>A general algorithm for decision tree building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382000" cy="1501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925" indent="-288925" algn="l" defTabSz="914400" rtl="0" eaLnBrk="1" latinLnBrk="0" hangingPunct="1">
              <a:spcBef>
                <a:spcPct val="20000"/>
              </a:spcBef>
              <a:buClr>
                <a:srgbClr val="F85E08"/>
              </a:buClr>
              <a:buSzPct val="85000"/>
              <a:buFont typeface="Wingdings" panose="05000000000000000000" pitchFamily="2" charset="2"/>
              <a:buChar char="§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69913" indent="-295275" algn="l" defTabSz="914400" rtl="0" eaLnBrk="1" latinLnBrk="0" hangingPunct="1">
              <a:spcBef>
                <a:spcPct val="20000"/>
              </a:spcBef>
              <a:buClr>
                <a:srgbClr val="F85E08"/>
              </a:buClr>
              <a:buSzPct val="85000"/>
              <a:buFont typeface="Wingdings" panose="05000000000000000000" pitchFamily="2" charset="2"/>
              <a:buChar char="§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60425" indent="-312738" algn="l" defTabSz="914400" rtl="0" eaLnBrk="1" latinLnBrk="0" hangingPunct="1">
              <a:spcBef>
                <a:spcPct val="20000"/>
              </a:spcBef>
              <a:buClr>
                <a:srgbClr val="F85E08"/>
              </a:buClr>
              <a:buSzPct val="90000"/>
              <a:buFont typeface="Wingdings" panose="05000000000000000000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1413" indent="-319088" algn="l" defTabSz="914400" rtl="0" eaLnBrk="1" latinLnBrk="0" hangingPunct="1">
              <a:spcBef>
                <a:spcPct val="20000"/>
              </a:spcBef>
              <a:buClr>
                <a:srgbClr val="F85E0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12863" indent="-261938" algn="l" defTabSz="914400" rtl="0" eaLnBrk="1" latinLnBrk="0" hangingPunct="1">
              <a:spcBef>
                <a:spcPct val="20000"/>
              </a:spcBef>
              <a:buClr>
                <a:srgbClr val="F85E08"/>
              </a:buClr>
              <a:buSzPct val="100000"/>
              <a:buFont typeface="Wingdings" panose="05000000000000000000" pitchFamily="2" charset="2"/>
              <a:buChar char="§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800" b="0" dirty="0" smtClean="0">
                <a:effectLst/>
              </a:rPr>
              <a:t>Employs the divide and conquer method</a:t>
            </a:r>
          </a:p>
          <a:p>
            <a:pPr fontAlgn="auto">
              <a:spcAft>
                <a:spcPts val="0"/>
              </a:spcAft>
            </a:pPr>
            <a:r>
              <a:rPr lang="en-US" sz="2800" b="0" dirty="0" smtClean="0">
                <a:effectLst/>
              </a:rPr>
              <a:t>Recursively divides a training set until each division consists of examples from one class</a:t>
            </a:r>
          </a:p>
        </p:txBody>
      </p:sp>
    </p:spTree>
    <p:extLst>
      <p:ext uri="{BB962C8B-B14F-4D97-AF65-F5344CB8AC3E}">
        <p14:creationId xmlns:p14="http://schemas.microsoft.com/office/powerpoint/2010/main" val="71180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DT algorithms mainly differ on</a:t>
            </a:r>
          </a:p>
          <a:p>
            <a:pPr marL="731838" lvl="1" indent="-457200">
              <a:buFont typeface="+mj-lt"/>
              <a:buAutoNum type="arabicPeriod"/>
            </a:pPr>
            <a:r>
              <a:rPr lang="en-US" sz="2800" dirty="0" smtClean="0"/>
              <a:t>Splitting criteria</a:t>
            </a:r>
          </a:p>
          <a:p>
            <a:pPr lvl="2"/>
            <a:r>
              <a:rPr lang="en-US" sz="2400" dirty="0" smtClean="0"/>
              <a:t>Which variable, what value, etc.</a:t>
            </a:r>
          </a:p>
          <a:p>
            <a:pPr marL="731838" lvl="1" indent="-457200">
              <a:buFont typeface="+mj-lt"/>
              <a:buAutoNum type="arabicPeriod"/>
            </a:pPr>
            <a:r>
              <a:rPr lang="en-US" sz="2800" dirty="0" smtClean="0"/>
              <a:t>Stopping criteria</a:t>
            </a:r>
          </a:p>
          <a:p>
            <a:pPr lvl="2"/>
            <a:r>
              <a:rPr lang="en-US" sz="2400" dirty="0" smtClean="0"/>
              <a:t>When to stop building the tree </a:t>
            </a:r>
          </a:p>
          <a:p>
            <a:pPr marL="731838" lvl="1" indent="-457200">
              <a:buFont typeface="+mj-lt"/>
              <a:buAutoNum type="arabicPeriod"/>
            </a:pPr>
            <a:r>
              <a:rPr lang="en-US" sz="2800" dirty="0" smtClean="0"/>
              <a:t>Pruning (generalization method)</a:t>
            </a:r>
          </a:p>
          <a:p>
            <a:pPr lvl="2"/>
            <a:r>
              <a:rPr lang="en-US" sz="2400" dirty="0" smtClean="0"/>
              <a:t>Pre-pruning versus post-pruning</a:t>
            </a:r>
          </a:p>
          <a:p>
            <a:r>
              <a:rPr lang="en-US" sz="3200" dirty="0" smtClean="0"/>
              <a:t>Most popular DT algorithms include</a:t>
            </a:r>
          </a:p>
          <a:p>
            <a:pPr lvl="1"/>
            <a:r>
              <a:rPr lang="en-US" sz="2800" dirty="0" smtClean="0"/>
              <a:t>ID3, C4.5, C5; CART; CHAID; M5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511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Alternative splitting criteria</a:t>
            </a:r>
          </a:p>
          <a:p>
            <a:pPr lvl="1"/>
            <a:r>
              <a:rPr lang="en-US" dirty="0" smtClean="0">
                <a:solidFill>
                  <a:srgbClr val="FF3300"/>
                </a:solidFill>
              </a:rPr>
              <a:t>Gini index </a:t>
            </a:r>
            <a:r>
              <a:rPr lang="en-US" dirty="0" smtClean="0"/>
              <a:t>determines the purity of a specific class as a result of a decision to branch along a particular attribute/value</a:t>
            </a:r>
          </a:p>
          <a:p>
            <a:pPr lvl="2"/>
            <a:r>
              <a:rPr lang="en-US" dirty="0" smtClean="0"/>
              <a:t>Used in CART (Classification And Regression Tree)</a:t>
            </a:r>
          </a:p>
          <a:p>
            <a:pPr lvl="1"/>
            <a:r>
              <a:rPr lang="en-US" dirty="0" smtClean="0">
                <a:solidFill>
                  <a:srgbClr val="FF3300"/>
                </a:solidFill>
              </a:rPr>
              <a:t>Information gain </a:t>
            </a:r>
            <a:r>
              <a:rPr lang="en-US" dirty="0" smtClean="0"/>
              <a:t>uses entropy (the extent of uncertainty or randomness of a particular attribute/value split)</a:t>
            </a:r>
          </a:p>
          <a:p>
            <a:pPr lvl="2"/>
            <a:r>
              <a:rPr lang="en-US" dirty="0" smtClean="0"/>
              <a:t>Used in ID3, C4.5, C5</a:t>
            </a:r>
          </a:p>
          <a:p>
            <a:pPr lvl="1"/>
            <a:r>
              <a:rPr lang="en-US" dirty="0" smtClean="0">
                <a:solidFill>
                  <a:srgbClr val="FF3300"/>
                </a:solidFill>
              </a:rPr>
              <a:t>Chi-square statistics </a:t>
            </a:r>
            <a:r>
              <a:rPr lang="en-US" dirty="0" smtClean="0"/>
              <a:t>(used in CHAID – Chi-squared Automatic Interaction Detection)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Analysis for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for automatic identification of natural groupings of things</a:t>
            </a:r>
          </a:p>
          <a:p>
            <a:r>
              <a:rPr lang="en-US" dirty="0" smtClean="0"/>
              <a:t>Part of the machine-learning family </a:t>
            </a:r>
          </a:p>
          <a:p>
            <a:r>
              <a:rPr lang="en-US" dirty="0" smtClean="0"/>
              <a:t>Employs unsupervised learning</a:t>
            </a:r>
          </a:p>
          <a:p>
            <a:r>
              <a:rPr lang="en-US" dirty="0" smtClean="0"/>
              <a:t>Learns the clusters of things from past data, then assigns new instances</a:t>
            </a:r>
          </a:p>
          <a:p>
            <a:r>
              <a:rPr lang="en-US" dirty="0" smtClean="0"/>
              <a:t>There is not an output variable</a:t>
            </a:r>
          </a:p>
          <a:p>
            <a:r>
              <a:rPr lang="en-US" dirty="0" smtClean="0"/>
              <a:t>Also known as segmentation</a:t>
            </a:r>
          </a:p>
        </p:txBody>
      </p:sp>
    </p:spTree>
    <p:extLst>
      <p:ext uri="{BB962C8B-B14F-4D97-AF65-F5344CB8AC3E}">
        <p14:creationId xmlns:p14="http://schemas.microsoft.com/office/powerpoint/2010/main" val="308831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Analysis for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Clustering results may be used to</a:t>
            </a:r>
          </a:p>
          <a:p>
            <a:pPr lvl="1"/>
            <a:r>
              <a:rPr lang="en-US" dirty="0" smtClean="0"/>
              <a:t>Identify natural groupings of customers</a:t>
            </a:r>
          </a:p>
          <a:p>
            <a:pPr lvl="1"/>
            <a:r>
              <a:rPr lang="en-US" dirty="0" smtClean="0"/>
              <a:t>Identify rules for assigning new cases to classes for targeting/diagnostic purposes</a:t>
            </a:r>
          </a:p>
          <a:p>
            <a:pPr lvl="1"/>
            <a:r>
              <a:rPr lang="en-US" dirty="0" smtClean="0"/>
              <a:t>Provide characterization, definition, labeling of populations</a:t>
            </a:r>
          </a:p>
          <a:p>
            <a:pPr lvl="1"/>
            <a:r>
              <a:rPr lang="en-US" dirty="0" smtClean="0"/>
              <a:t>Decrease the size and complexity of problems for other data mining methods </a:t>
            </a:r>
          </a:p>
          <a:p>
            <a:pPr lvl="1"/>
            <a:r>
              <a:rPr lang="en-US" dirty="0" smtClean="0"/>
              <a:t>Identify outliers in a specific domain (e.g., rare-event detection)</a:t>
            </a:r>
          </a:p>
        </p:txBody>
      </p:sp>
    </p:spTree>
    <p:extLst>
      <p:ext uri="{BB962C8B-B14F-4D97-AF65-F5344CB8AC3E}">
        <p14:creationId xmlns:p14="http://schemas.microsoft.com/office/powerpoint/2010/main" val="8877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Analysis for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Analysis methods</a:t>
            </a:r>
          </a:p>
          <a:p>
            <a:pPr lvl="1"/>
            <a:r>
              <a:rPr lang="en-US" dirty="0" smtClean="0"/>
              <a:t>Statistical methods (including both hierarchical and nonhierarchical), such as </a:t>
            </a:r>
            <a:r>
              <a:rPr lang="en-US" i="1" dirty="0" smtClean="0"/>
              <a:t>k</a:t>
            </a:r>
            <a:r>
              <a:rPr lang="en-US" dirty="0" smtClean="0"/>
              <a:t>-means, </a:t>
            </a:r>
            <a:r>
              <a:rPr lang="en-US" i="1" dirty="0" smtClean="0"/>
              <a:t>k</a:t>
            </a:r>
            <a:r>
              <a:rPr lang="en-US" dirty="0" smtClean="0"/>
              <a:t>-modes, and so on</a:t>
            </a:r>
          </a:p>
          <a:p>
            <a:pPr lvl="1"/>
            <a:r>
              <a:rPr lang="en-US" dirty="0" smtClean="0"/>
              <a:t>Neural networks (adaptive resonance theory [ART], self-organizing map [SOM])</a:t>
            </a:r>
          </a:p>
          <a:p>
            <a:pPr lvl="1"/>
            <a:r>
              <a:rPr lang="en-US" dirty="0" smtClean="0"/>
              <a:t>Fuzzy logic (e.g., fuzzy c-means algorithm)</a:t>
            </a:r>
          </a:p>
          <a:p>
            <a:pPr lvl="1"/>
            <a:r>
              <a:rPr lang="en-US" dirty="0" smtClean="0"/>
              <a:t>Genetic algorithms </a:t>
            </a:r>
          </a:p>
          <a:p>
            <a:pPr lvl="3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43525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/>
          <a:lstStyle/>
          <a:p>
            <a:r>
              <a:rPr lang="en-US" sz="2800" dirty="0" smtClean="0"/>
              <a:t>The nontrivial process of identifying valid, novel, potentially useful, and ultimately understandable patterns in data stored in structured databases.</a:t>
            </a:r>
            <a:r>
              <a:rPr lang="en-US" sz="2800" i="1" dirty="0" smtClean="0"/>
              <a:t>           </a:t>
            </a:r>
            <a:r>
              <a:rPr lang="en-US" sz="2000" i="1" dirty="0" smtClean="0"/>
              <a:t>- Fayyad et al., (1996)</a:t>
            </a:r>
            <a:endParaRPr lang="en-US" sz="1600" dirty="0" smtClean="0"/>
          </a:p>
          <a:p>
            <a:r>
              <a:rPr lang="en-US" sz="2800" u="sng" dirty="0" smtClean="0"/>
              <a:t>Keywords in this definition</a:t>
            </a:r>
            <a:r>
              <a:rPr lang="en-US" sz="2800" dirty="0" smtClean="0"/>
              <a:t>: Process, nontrivial, valid, novel, potentially useful, understandable. </a:t>
            </a:r>
          </a:p>
          <a:p>
            <a:r>
              <a:rPr lang="en-US" sz="2800" dirty="0" smtClean="0"/>
              <a:t>Data mining: a misnomer?</a:t>
            </a:r>
          </a:p>
          <a:p>
            <a:r>
              <a:rPr lang="en-US" sz="2800" dirty="0" smtClean="0"/>
              <a:t>Other names: knowledge extraction, pattern analysis, knowledge discovery, information harvesting, pattern searching, data dredging,…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543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Analysis for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many clusters?</a:t>
            </a:r>
          </a:p>
          <a:p>
            <a:pPr lvl="1"/>
            <a:r>
              <a:rPr lang="en-US" sz="2800" dirty="0" smtClean="0"/>
              <a:t>There is not a “truly optimal” way to calculate it</a:t>
            </a:r>
          </a:p>
          <a:p>
            <a:pPr lvl="1"/>
            <a:r>
              <a:rPr lang="en-US" sz="2800" dirty="0" smtClean="0"/>
              <a:t>Heuristics are often used</a:t>
            </a:r>
          </a:p>
          <a:p>
            <a:r>
              <a:rPr lang="en-US" sz="3200" dirty="0" smtClean="0"/>
              <a:t>Most cluster analysis methods involve the use of a </a:t>
            </a:r>
            <a:r>
              <a:rPr lang="en-US" sz="3200" dirty="0" smtClean="0">
                <a:solidFill>
                  <a:srgbClr val="FF3300"/>
                </a:solidFill>
              </a:rPr>
              <a:t>distance measure </a:t>
            </a:r>
            <a:r>
              <a:rPr lang="en-US" sz="3200" dirty="0" smtClean="0"/>
              <a:t>to calculate the closeness between pairs of items. </a:t>
            </a:r>
          </a:p>
          <a:p>
            <a:pPr lvl="1"/>
            <a:r>
              <a:rPr lang="en-US" sz="2800" dirty="0" smtClean="0"/>
              <a:t>Euclidian </a:t>
            </a:r>
            <a:r>
              <a:rPr lang="en-US" sz="2800" dirty="0" smtClean="0"/>
              <a:t>distance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763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Analysis for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3300"/>
                </a:solidFill>
              </a:rPr>
              <a:t>k</a:t>
            </a:r>
            <a:r>
              <a:rPr lang="en-US" dirty="0" smtClean="0">
                <a:solidFill>
                  <a:srgbClr val="FF3300"/>
                </a:solidFill>
              </a:rPr>
              <a:t>-Means Clustering Algorithm</a:t>
            </a:r>
          </a:p>
          <a:p>
            <a:pPr lvl="1"/>
            <a:r>
              <a:rPr lang="en-US" i="1" dirty="0" smtClean="0"/>
              <a:t>k </a:t>
            </a:r>
            <a:r>
              <a:rPr lang="en-US" dirty="0" smtClean="0"/>
              <a:t>: pre-determined number of clusters</a:t>
            </a:r>
          </a:p>
          <a:p>
            <a:pPr lvl="1"/>
            <a:r>
              <a:rPr lang="en-US" dirty="0" smtClean="0"/>
              <a:t>Algorithm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3300"/>
                </a:solidFill>
              </a:rPr>
              <a:t>Step 0:</a:t>
            </a:r>
            <a:r>
              <a:rPr lang="en-US" sz="2400" dirty="0" smtClean="0"/>
              <a:t> determine value of </a:t>
            </a:r>
            <a:r>
              <a:rPr lang="en-US" sz="2400" i="1" dirty="0" smtClean="0"/>
              <a:t>k</a:t>
            </a:r>
            <a:r>
              <a:rPr lang="en-US" sz="2400" dirty="0" smtClean="0"/>
              <a:t>)</a:t>
            </a:r>
            <a:endParaRPr lang="en-US" dirty="0" smtClean="0"/>
          </a:p>
          <a:p>
            <a:pPr marL="1546225" lvl="1" indent="-1089025">
              <a:buNone/>
            </a:pPr>
            <a:r>
              <a:rPr lang="en-US" sz="2400" dirty="0" smtClean="0">
                <a:solidFill>
                  <a:srgbClr val="FF3300"/>
                </a:solidFill>
              </a:rPr>
              <a:t>Step 1:</a:t>
            </a:r>
            <a:r>
              <a:rPr lang="en-US" sz="2400" dirty="0" smtClean="0"/>
              <a:t> Randomly generate </a:t>
            </a:r>
            <a:r>
              <a:rPr lang="en-US" sz="2400" i="1" dirty="0" smtClean="0"/>
              <a:t>k</a:t>
            </a:r>
            <a:r>
              <a:rPr lang="en-US" sz="2400" dirty="0" smtClean="0"/>
              <a:t> random points as initial cluster centers. </a:t>
            </a:r>
          </a:p>
          <a:p>
            <a:pPr marL="1546225" lvl="1" indent="-1089025">
              <a:buNone/>
            </a:pPr>
            <a:r>
              <a:rPr lang="en-US" sz="2400" dirty="0" smtClean="0">
                <a:solidFill>
                  <a:srgbClr val="FF3300"/>
                </a:solidFill>
              </a:rPr>
              <a:t>Step 2:</a:t>
            </a:r>
            <a:r>
              <a:rPr lang="en-US" sz="2400" dirty="0" smtClean="0"/>
              <a:t> Assign each point to the nearest cluster center. </a:t>
            </a:r>
          </a:p>
          <a:p>
            <a:pPr marL="739775" lvl="1" indent="-282575">
              <a:buNone/>
            </a:pPr>
            <a:r>
              <a:rPr lang="en-US" sz="2400" dirty="0" smtClean="0">
                <a:solidFill>
                  <a:srgbClr val="FF3300"/>
                </a:solidFill>
              </a:rPr>
              <a:t>Step 3:</a:t>
            </a:r>
            <a:r>
              <a:rPr lang="en-US" sz="2400" dirty="0" smtClean="0"/>
              <a:t> Re-compute the new cluster centers. </a:t>
            </a:r>
          </a:p>
          <a:p>
            <a:pPr marL="739775" lvl="1" indent="-282575">
              <a:buNone/>
            </a:pPr>
            <a:r>
              <a:rPr lang="en-US" sz="2400" dirty="0" smtClean="0">
                <a:solidFill>
                  <a:srgbClr val="FF3300"/>
                </a:solidFill>
              </a:rPr>
              <a:t>Repetition step: </a:t>
            </a:r>
            <a:r>
              <a:rPr lang="en-US" sz="2400" dirty="0" smtClean="0"/>
              <a:t>Repeat steps 3 and 4 until some convergence criterion is met (usually that the assignment of points to clusters becomes stable).</a:t>
            </a:r>
          </a:p>
        </p:txBody>
      </p:sp>
    </p:spTree>
    <p:extLst>
      <p:ext uri="{BB962C8B-B14F-4D97-AF65-F5344CB8AC3E}">
        <p14:creationId xmlns:p14="http://schemas.microsoft.com/office/powerpoint/2010/main" val="38222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Analysis for Data Mining -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k</a:t>
            </a:r>
            <a:r>
              <a:rPr lang="en-US" dirty="0" smtClean="0"/>
              <a:t>-Means Clustering Algorithm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133600"/>
            <a:ext cx="8610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701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800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 very popular DM method in business</a:t>
            </a:r>
          </a:p>
          <a:p>
            <a:r>
              <a:rPr lang="en-US" sz="2800" dirty="0" smtClean="0"/>
              <a:t>Finds interesting relationships (affinities) between variables (items or events)</a:t>
            </a:r>
          </a:p>
          <a:p>
            <a:r>
              <a:rPr lang="en-US" sz="2800" dirty="0" smtClean="0"/>
              <a:t>Part of machine learning family</a:t>
            </a:r>
          </a:p>
          <a:p>
            <a:r>
              <a:rPr lang="en-US" sz="2800" dirty="0" smtClean="0"/>
              <a:t>Employs unsupervised learning</a:t>
            </a:r>
          </a:p>
          <a:p>
            <a:r>
              <a:rPr lang="en-US" sz="2800" dirty="0" smtClean="0"/>
              <a:t>There is no output variable</a:t>
            </a:r>
          </a:p>
          <a:p>
            <a:r>
              <a:rPr lang="en-US" sz="2800" dirty="0" smtClean="0"/>
              <a:t>Also known as </a:t>
            </a:r>
            <a:r>
              <a:rPr lang="en-US" sz="2800" dirty="0" smtClean="0">
                <a:solidFill>
                  <a:srgbClr val="FF3300"/>
                </a:solidFill>
              </a:rPr>
              <a:t>market basket analysis</a:t>
            </a:r>
          </a:p>
          <a:p>
            <a:r>
              <a:rPr lang="en-US" sz="2800" dirty="0" smtClean="0"/>
              <a:t>Often used as an example to describe DM to ordinary people, such as the famous “relationship between diapers and beers!”</a:t>
            </a:r>
          </a:p>
        </p:txBody>
      </p:sp>
    </p:spTree>
    <p:extLst>
      <p:ext uri="{BB962C8B-B14F-4D97-AF65-F5344CB8AC3E}">
        <p14:creationId xmlns:p14="http://schemas.microsoft.com/office/powerpoint/2010/main" val="382034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3300"/>
                </a:solidFill>
              </a:rPr>
              <a:t>Input:</a:t>
            </a:r>
            <a:r>
              <a:rPr lang="en-US" sz="2800" dirty="0" smtClean="0"/>
              <a:t> the simple point-of-sale transaction data</a:t>
            </a:r>
          </a:p>
          <a:p>
            <a:r>
              <a:rPr lang="en-US" sz="2800" dirty="0" smtClean="0">
                <a:solidFill>
                  <a:srgbClr val="FF3300"/>
                </a:solidFill>
              </a:rPr>
              <a:t>Output:</a:t>
            </a:r>
            <a:r>
              <a:rPr lang="en-US" sz="2800" dirty="0" smtClean="0"/>
              <a:t> Most frequent affinities among items </a:t>
            </a:r>
          </a:p>
          <a:p>
            <a:r>
              <a:rPr lang="en-US" sz="2800" u="sng" dirty="0" smtClean="0"/>
              <a:t>Example: </a:t>
            </a:r>
            <a:r>
              <a:rPr lang="en-US" sz="2800" dirty="0" smtClean="0"/>
              <a:t>according to the transaction data…</a:t>
            </a:r>
          </a:p>
          <a:p>
            <a:pPr>
              <a:buNone/>
            </a:pPr>
            <a:r>
              <a:rPr lang="en-US" sz="2800" dirty="0" smtClean="0"/>
              <a:t>	“Customer who bought a lap-top computer and a virus protection software, also bought extended service plan 70 percent of the time." </a:t>
            </a:r>
          </a:p>
          <a:p>
            <a:r>
              <a:rPr lang="en-US" sz="2800" dirty="0" smtClean="0"/>
              <a:t>How do you use such a pattern/knowledge?</a:t>
            </a:r>
          </a:p>
          <a:p>
            <a:pPr lvl="1"/>
            <a:r>
              <a:rPr lang="en-US" sz="2400" dirty="0" smtClean="0"/>
              <a:t>Put the items next to each other</a:t>
            </a:r>
          </a:p>
          <a:p>
            <a:pPr lvl="1"/>
            <a:r>
              <a:rPr lang="en-US" sz="2400" dirty="0" smtClean="0"/>
              <a:t>Promote the items as a package </a:t>
            </a:r>
          </a:p>
          <a:p>
            <a:pPr lvl="1"/>
            <a:r>
              <a:rPr lang="en-US" sz="2400" dirty="0" smtClean="0"/>
              <a:t>Place items far apart from each other!</a:t>
            </a:r>
          </a:p>
        </p:txBody>
      </p:sp>
    </p:spTree>
    <p:extLst>
      <p:ext uri="{BB962C8B-B14F-4D97-AF65-F5344CB8AC3E}">
        <p14:creationId xmlns:p14="http://schemas.microsoft.com/office/powerpoint/2010/main" val="26640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00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 representative application of association rule mining includes</a:t>
            </a:r>
          </a:p>
          <a:p>
            <a:pPr lvl="1"/>
            <a:r>
              <a:rPr lang="en-US" sz="2600" dirty="0" smtClean="0">
                <a:solidFill>
                  <a:srgbClr val="FF3300"/>
                </a:solidFill>
              </a:rPr>
              <a:t>In business: </a:t>
            </a:r>
            <a:r>
              <a:rPr lang="en-US" sz="2600" dirty="0" smtClean="0"/>
              <a:t>cross-marketing, cross-selling, store design, catalog design, e-commerce site design, optimization of online advertising, product pricing, and sales/promotion configuration</a:t>
            </a:r>
          </a:p>
          <a:p>
            <a:pPr lvl="1"/>
            <a:r>
              <a:rPr lang="en-US" sz="2600" dirty="0" smtClean="0">
                <a:solidFill>
                  <a:srgbClr val="FF3300"/>
                </a:solidFill>
              </a:rPr>
              <a:t>In medicine: </a:t>
            </a:r>
            <a:r>
              <a:rPr lang="en-US" sz="2600" dirty="0" smtClean="0"/>
              <a:t>relationships between symptoms and illnesses; diagnosis and patient characteristics and treatments (to be used in medical DSS); and genes and their functions (to be used in genomics projects)</a:t>
            </a:r>
          </a:p>
          <a:p>
            <a:pPr lvl="1"/>
            <a:r>
              <a:rPr lang="en-US" sz="2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52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00600"/>
          </a:xfrm>
        </p:spPr>
        <p:txBody>
          <a:bodyPr/>
          <a:lstStyle/>
          <a:p>
            <a:r>
              <a:rPr lang="en-US" sz="2800" dirty="0" smtClean="0"/>
              <a:t>Not all </a:t>
            </a:r>
            <a:r>
              <a:rPr lang="en-US" sz="2800" dirty="0" smtClean="0"/>
              <a:t>association rules interesting and </a:t>
            </a:r>
            <a:r>
              <a:rPr lang="en-US" sz="2800" dirty="0" smtClean="0"/>
              <a:t>useful</a:t>
            </a:r>
            <a:endParaRPr lang="en-US" sz="2800" dirty="0" smtClean="0"/>
          </a:p>
          <a:p>
            <a:pPr lvl="1">
              <a:buNone/>
            </a:pPr>
            <a:endParaRPr lang="en-US" sz="1000" dirty="0" smtClean="0">
              <a:solidFill>
                <a:srgbClr val="FF33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3300"/>
                </a:solidFill>
              </a:rPr>
              <a:t>A Generic Rule:  </a:t>
            </a:r>
            <a:r>
              <a:rPr lang="en-US" sz="2400" b="1" dirty="0" smtClean="0"/>
              <a:t>X </a:t>
            </a:r>
            <a:r>
              <a:rPr lang="en-US" sz="2400" b="1" dirty="0" smtClean="0">
                <a:sym typeface="Symbol"/>
              </a:rPr>
              <a:t></a:t>
            </a:r>
            <a:r>
              <a:rPr lang="en-US" sz="2400" b="1" dirty="0" smtClean="0"/>
              <a:t> Y [S%, C%]  </a:t>
            </a:r>
          </a:p>
          <a:p>
            <a:pPr lvl="1">
              <a:buNone/>
            </a:pPr>
            <a:endParaRPr lang="en-US" sz="1000" b="1" dirty="0" smtClean="0"/>
          </a:p>
          <a:p>
            <a:pPr lvl="1">
              <a:buNone/>
            </a:pPr>
            <a:r>
              <a:rPr lang="en-US" sz="2400" b="1" dirty="0" smtClean="0"/>
              <a:t>X, Y</a:t>
            </a:r>
            <a:r>
              <a:rPr lang="en-US" sz="2400" dirty="0" smtClean="0"/>
              <a:t>: products and/or services </a:t>
            </a:r>
            <a:r>
              <a:rPr lang="en-US" sz="2400" b="1" dirty="0" smtClean="0"/>
              <a:t> </a:t>
            </a:r>
          </a:p>
          <a:p>
            <a:pPr lvl="1">
              <a:buNone/>
            </a:pPr>
            <a:r>
              <a:rPr lang="en-US" sz="2400" b="1" dirty="0" smtClean="0"/>
              <a:t>X: </a:t>
            </a:r>
            <a:r>
              <a:rPr lang="en-US" sz="2400" dirty="0" smtClean="0"/>
              <a:t>Left-hand-side (LHS)</a:t>
            </a:r>
          </a:p>
          <a:p>
            <a:pPr lvl="1">
              <a:buNone/>
            </a:pPr>
            <a:r>
              <a:rPr lang="en-US" sz="2400" b="1" dirty="0" smtClean="0"/>
              <a:t>Y: </a:t>
            </a:r>
            <a:r>
              <a:rPr lang="en-US" sz="2400" dirty="0" smtClean="0"/>
              <a:t>Right-hand-side (RHS)</a:t>
            </a:r>
          </a:p>
          <a:p>
            <a:pPr lvl="1">
              <a:buNone/>
            </a:pPr>
            <a:r>
              <a:rPr lang="en-US" sz="2400" b="1" dirty="0" smtClean="0"/>
              <a:t>S: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3300"/>
                </a:solidFill>
              </a:rPr>
              <a:t>Support</a:t>
            </a:r>
            <a:r>
              <a:rPr lang="en-US" sz="2400" dirty="0" smtClean="0"/>
              <a:t>: how often </a:t>
            </a:r>
            <a:r>
              <a:rPr lang="en-US" sz="2400" b="1" dirty="0" smtClean="0"/>
              <a:t>X</a:t>
            </a:r>
            <a:r>
              <a:rPr lang="en-US" sz="2400" dirty="0" smtClean="0"/>
              <a:t> and </a:t>
            </a:r>
            <a:r>
              <a:rPr lang="en-US" sz="2400" b="1" dirty="0" smtClean="0"/>
              <a:t>Y</a:t>
            </a:r>
            <a:r>
              <a:rPr lang="en-US" sz="2400" dirty="0" smtClean="0"/>
              <a:t> go together</a:t>
            </a:r>
          </a:p>
          <a:p>
            <a:pPr lvl="1">
              <a:buNone/>
            </a:pPr>
            <a:r>
              <a:rPr lang="en-US" sz="2400" b="1" dirty="0" smtClean="0"/>
              <a:t>C: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3300"/>
                </a:solidFill>
              </a:rPr>
              <a:t>Confidence</a:t>
            </a:r>
            <a:r>
              <a:rPr lang="en-US" sz="2400" dirty="0" smtClean="0"/>
              <a:t>: how often </a:t>
            </a:r>
            <a:r>
              <a:rPr lang="en-US" sz="2400" b="1" dirty="0" smtClean="0"/>
              <a:t>Y</a:t>
            </a:r>
            <a:r>
              <a:rPr lang="en-US" sz="2400" dirty="0" smtClean="0"/>
              <a:t> goes together with </a:t>
            </a:r>
            <a:r>
              <a:rPr lang="en-US" sz="2400" b="1" dirty="0" smtClean="0"/>
              <a:t>X</a:t>
            </a:r>
          </a:p>
          <a:p>
            <a:pPr lvl="1">
              <a:buNone/>
            </a:pPr>
            <a:endParaRPr lang="en-US" sz="1000" dirty="0" smtClean="0"/>
          </a:p>
          <a:p>
            <a:pPr lvl="1">
              <a:buNone/>
            </a:pPr>
            <a:r>
              <a:rPr lang="en-US" sz="2400" u="sng" dirty="0" smtClean="0"/>
              <a:t>Example: </a:t>
            </a:r>
            <a:r>
              <a:rPr lang="en-US" sz="2400" dirty="0" smtClean="0"/>
              <a:t>{Laptop Computer, Antivirus Software} </a:t>
            </a:r>
            <a:r>
              <a:rPr lang="en-US" sz="2400" dirty="0" smtClean="0">
                <a:sym typeface="Symbol"/>
              </a:rPr>
              <a:t></a:t>
            </a:r>
            <a:r>
              <a:rPr lang="en-US" sz="2400" dirty="0" smtClean="0"/>
              <a:t> {Extended Service Plan} [30%, 70%]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04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Algorithms are available for generating association rules</a:t>
            </a:r>
          </a:p>
          <a:p>
            <a:pPr lvl="1"/>
            <a:r>
              <a:rPr lang="en-US" dirty="0" smtClean="0"/>
              <a:t>Apriori</a:t>
            </a:r>
          </a:p>
          <a:p>
            <a:pPr lvl="1"/>
            <a:r>
              <a:rPr lang="en-US" dirty="0" smtClean="0"/>
              <a:t>Eclat</a:t>
            </a:r>
          </a:p>
          <a:p>
            <a:pPr lvl="1"/>
            <a:r>
              <a:rPr lang="en-US" dirty="0" smtClean="0"/>
              <a:t>FP-Growth</a:t>
            </a:r>
          </a:p>
          <a:p>
            <a:pPr lvl="1"/>
            <a:r>
              <a:rPr lang="en-US" dirty="0" smtClean="0"/>
              <a:t>+ Derivatives and hybrids of the three</a:t>
            </a:r>
          </a:p>
          <a:p>
            <a:r>
              <a:rPr lang="en-US" dirty="0" smtClean="0"/>
              <a:t>The algorithms help identify the </a:t>
            </a:r>
            <a:r>
              <a:rPr lang="en-US" dirty="0" smtClean="0">
                <a:solidFill>
                  <a:srgbClr val="FF3300"/>
                </a:solidFill>
              </a:rPr>
              <a:t>frequent item sets</a:t>
            </a:r>
            <a:r>
              <a:rPr lang="en-US" dirty="0" smtClean="0"/>
              <a:t>, which are then converted to association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Apriori Algorithm</a:t>
            </a:r>
          </a:p>
          <a:p>
            <a:pPr lvl="1"/>
            <a:r>
              <a:rPr lang="en-US" dirty="0" smtClean="0"/>
              <a:t>Finds subsets that are common to at least a minimum number of the itemsets</a:t>
            </a:r>
          </a:p>
          <a:p>
            <a:pPr lvl="1"/>
            <a:r>
              <a:rPr lang="en-US" dirty="0" smtClean="0"/>
              <a:t>Uses a bottom-up approach</a:t>
            </a:r>
          </a:p>
          <a:p>
            <a:pPr lvl="2"/>
            <a:r>
              <a:rPr lang="en-US" dirty="0" smtClean="0"/>
              <a:t>frequent subsets are extended one item at a time (the size of frequent subsets increases from one-item subsets to two-item subsets, then three-item subsets, and so on), and </a:t>
            </a:r>
          </a:p>
          <a:p>
            <a:pPr lvl="2"/>
            <a:r>
              <a:rPr lang="en-US" dirty="0" smtClean="0"/>
              <a:t>groups of candidates at each level are tested against the data for minimum support.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3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 </a:t>
            </a:r>
            <a:r>
              <a:rPr lang="en-US" dirty="0"/>
              <a:t>Mining</a:t>
            </a:r>
            <a:br>
              <a:rPr lang="en-US" dirty="0"/>
            </a:br>
            <a:r>
              <a:rPr lang="en-US" dirty="0"/>
              <a:t>Apriori Algorithm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09800"/>
            <a:ext cx="8153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8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600200"/>
            <a:ext cx="5410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at the Intersection of Many Disciplines</a:t>
            </a:r>
          </a:p>
        </p:txBody>
      </p:sp>
    </p:spTree>
    <p:extLst>
      <p:ext uri="{BB962C8B-B14F-4D97-AF65-F5344CB8AC3E}">
        <p14:creationId xmlns:p14="http://schemas.microsoft.com/office/powerpoint/2010/main" val="215653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Networks </a:t>
            </a:r>
            <a:br>
              <a:rPr lang="en-US" dirty="0" smtClean="0"/>
            </a:br>
            <a:r>
              <a:rPr lang="en-US" dirty="0" smtClean="0"/>
              <a:t>for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800600"/>
          </a:xfrm>
        </p:spPr>
        <p:txBody>
          <a:bodyPr/>
          <a:lstStyle/>
          <a:p>
            <a:r>
              <a:rPr lang="en-US" sz="2800" dirty="0" smtClean="0"/>
              <a:t>Artificial neural networks (ANN or NN) are a brain metaphor for information processing</a:t>
            </a:r>
          </a:p>
          <a:p>
            <a:r>
              <a:rPr lang="en-US" sz="2800" dirty="0" smtClean="0"/>
              <a:t>a.k.a. Neural Computing</a:t>
            </a:r>
          </a:p>
          <a:p>
            <a:r>
              <a:rPr lang="en-US" sz="2800" dirty="0" smtClean="0"/>
              <a:t>Very good at capturing highly complex non-linear </a:t>
            </a:r>
            <a:r>
              <a:rPr lang="en-US" sz="2800" dirty="0" smtClean="0"/>
              <a:t>functions</a:t>
            </a:r>
            <a:endParaRPr lang="en-US" sz="2800" dirty="0" smtClean="0"/>
          </a:p>
          <a:p>
            <a:r>
              <a:rPr lang="en-US" sz="2800" dirty="0" smtClean="0"/>
              <a:t>Many uses – </a:t>
            </a:r>
            <a:r>
              <a:rPr lang="en-US" sz="2400" dirty="0" smtClean="0"/>
              <a:t>prediction (regression, classification), clustering/segmentation</a:t>
            </a:r>
          </a:p>
          <a:p>
            <a:r>
              <a:rPr lang="en-US" sz="2800" dirty="0" smtClean="0"/>
              <a:t>Many application areas - </a:t>
            </a:r>
            <a:r>
              <a:rPr lang="en-US" sz="2400" dirty="0" smtClean="0"/>
              <a:t>finance, medicine, marketing, manufacturing, service operations, information systems,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43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1828800"/>
            <a:ext cx="2590799" cy="2971800"/>
          </a:xfrm>
        </p:spPr>
        <p:txBody>
          <a:bodyPr/>
          <a:lstStyle/>
          <a:p>
            <a:r>
              <a:rPr lang="en-US" dirty="0" smtClean="0"/>
              <a:t>Biological versus Artificial Neural Networks</a:t>
            </a:r>
            <a:endParaRPr lang="en-US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76200"/>
            <a:ext cx="604363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3839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Elements/Concepts of 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Processing element (PE)</a:t>
            </a:r>
          </a:p>
          <a:p>
            <a:r>
              <a:rPr lang="en-US" dirty="0" smtClean="0"/>
              <a:t>Information processing</a:t>
            </a:r>
          </a:p>
          <a:p>
            <a:r>
              <a:rPr lang="en-US" dirty="0" smtClean="0"/>
              <a:t>Network structure</a:t>
            </a:r>
          </a:p>
          <a:p>
            <a:pPr lvl="1"/>
            <a:r>
              <a:rPr lang="en-US" dirty="0" smtClean="0"/>
              <a:t>Feedforward vs. recurrent vs. multi-layer…</a:t>
            </a:r>
          </a:p>
          <a:p>
            <a:r>
              <a:rPr lang="en-US" dirty="0" smtClean="0"/>
              <a:t>Learning parameters</a:t>
            </a:r>
          </a:p>
          <a:p>
            <a:pPr lvl="1"/>
            <a:r>
              <a:rPr lang="en-US" dirty="0" smtClean="0"/>
              <a:t>Supervised/unsupervised, backpropagation, learning rate, momentum</a:t>
            </a:r>
          </a:p>
          <a:p>
            <a:r>
              <a:rPr lang="en-US" dirty="0" smtClean="0"/>
              <a:t>ANN Software – </a:t>
            </a:r>
            <a:r>
              <a:rPr lang="en-US" sz="2800" dirty="0" smtClean="0"/>
              <a:t>NN shells, integrated modules in comprehensive DM software,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85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479425"/>
            <a:ext cx="3268662" cy="1044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Mining </a:t>
            </a:r>
            <a:br>
              <a:rPr lang="en-US" dirty="0" smtClean="0"/>
            </a:br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962400" cy="457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3300"/>
                </a:solidFill>
              </a:rPr>
              <a:t>Commercial </a:t>
            </a:r>
          </a:p>
          <a:p>
            <a:pPr lvl="1"/>
            <a:r>
              <a:rPr lang="en-US" sz="2000" dirty="0" smtClean="0"/>
              <a:t>IBM SPSS Modeler (formerly Clementine)</a:t>
            </a:r>
          </a:p>
          <a:p>
            <a:pPr lvl="1"/>
            <a:r>
              <a:rPr lang="en-US" sz="2000" dirty="0" smtClean="0"/>
              <a:t>SAS - Enterprise Miner</a:t>
            </a:r>
          </a:p>
          <a:p>
            <a:pPr lvl="1"/>
            <a:r>
              <a:rPr lang="en-US" sz="2000" dirty="0" smtClean="0"/>
              <a:t>IBM - Intelligent Miner</a:t>
            </a:r>
          </a:p>
          <a:p>
            <a:pPr lvl="1"/>
            <a:r>
              <a:rPr lang="en-US" sz="2000" dirty="0" smtClean="0"/>
              <a:t>StatSoft – Statistica Data Miner</a:t>
            </a:r>
          </a:p>
          <a:p>
            <a:pPr lvl="1"/>
            <a:r>
              <a:rPr lang="en-US" sz="2000" dirty="0" smtClean="0"/>
              <a:t>… many more</a:t>
            </a:r>
          </a:p>
          <a:p>
            <a:r>
              <a:rPr lang="en-US" sz="2400" dirty="0" smtClean="0">
                <a:solidFill>
                  <a:srgbClr val="FF3300"/>
                </a:solidFill>
              </a:rPr>
              <a:t>Free and/or Open Source</a:t>
            </a:r>
          </a:p>
          <a:p>
            <a:pPr lvl="1"/>
            <a:r>
              <a:rPr lang="en-US" sz="2000" dirty="0" smtClean="0"/>
              <a:t>R</a:t>
            </a:r>
          </a:p>
          <a:p>
            <a:pPr lvl="1"/>
            <a:r>
              <a:rPr lang="en-US" sz="2000" dirty="0" smtClean="0"/>
              <a:t>RapidMiner</a:t>
            </a:r>
          </a:p>
          <a:p>
            <a:pPr lvl="1"/>
            <a:r>
              <a:rPr lang="en-US" sz="2000" dirty="0" smtClean="0"/>
              <a:t>Weka…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"/>
            <a:ext cx="4837475" cy="617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6172200"/>
            <a:ext cx="18353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0" i="1" dirty="0" smtClean="0">
                <a:effectLst/>
              </a:rPr>
              <a:t>Source: KDNuggets.com</a:t>
            </a:r>
            <a:endParaRPr lang="en-US" sz="1200" b="0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76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534400" cy="1158240"/>
          </a:xfrm>
        </p:spPr>
        <p:txBody>
          <a:bodyPr/>
          <a:lstStyle/>
          <a:p>
            <a:r>
              <a:rPr lang="en-US" dirty="0" smtClean="0"/>
              <a:t>Big Data Software Tools and Platforms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5943671" cy="234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002" y="3276600"/>
            <a:ext cx="513759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Myths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Data mining …</a:t>
            </a:r>
          </a:p>
          <a:p>
            <a:pPr lvl="1"/>
            <a:r>
              <a:rPr lang="en-US" dirty="0" smtClean="0"/>
              <a:t>provides instant solutions/predictions</a:t>
            </a:r>
          </a:p>
          <a:p>
            <a:pPr lvl="1"/>
            <a:r>
              <a:rPr lang="en-US" dirty="0" smtClean="0"/>
              <a:t>is not yet viable for business applications</a:t>
            </a:r>
          </a:p>
          <a:p>
            <a:pPr lvl="1"/>
            <a:r>
              <a:rPr lang="en-US" dirty="0" smtClean="0"/>
              <a:t>requires a separate, dedicated database</a:t>
            </a:r>
          </a:p>
          <a:p>
            <a:pPr lvl="1"/>
            <a:r>
              <a:rPr lang="en-US" dirty="0" smtClean="0"/>
              <a:t>can only be done by those with advanced degrees</a:t>
            </a:r>
          </a:p>
          <a:p>
            <a:pPr lvl="1"/>
            <a:r>
              <a:rPr lang="en-US" dirty="0" smtClean="0"/>
              <a:t>is only for large firms that have lots of customer data</a:t>
            </a:r>
          </a:p>
          <a:p>
            <a:pPr lvl="1"/>
            <a:r>
              <a:rPr lang="en-US" dirty="0" smtClean="0"/>
              <a:t>is another name for the good-old statistics</a:t>
            </a:r>
          </a:p>
        </p:txBody>
      </p:sp>
    </p:spTree>
    <p:extLst>
      <p:ext uri="{BB962C8B-B14F-4D97-AF65-F5344CB8AC3E}">
        <p14:creationId xmlns:p14="http://schemas.microsoft.com/office/powerpoint/2010/main" val="13428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Data Mining Blunders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00600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en-US" sz="2800" dirty="0" smtClean="0"/>
              <a:t>Selecting the wrong problem for data mining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sz="2800" dirty="0" smtClean="0"/>
              <a:t>Ignoring what your sponsor thinks data mining is and what it really can/cannot do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sz="2800" dirty="0" smtClean="0"/>
              <a:t>Not leaving sufficient time for data acquisition, selection, and preparation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sz="2800" dirty="0" smtClean="0"/>
              <a:t>Looking only at aggregated results and not at individual records/predictions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sz="2800" dirty="0" smtClean="0"/>
              <a:t>Being sloppy about keeping track of the data mining procedure and results</a:t>
            </a:r>
          </a:p>
        </p:txBody>
      </p:sp>
    </p:spTree>
    <p:extLst>
      <p:ext uri="{BB962C8B-B14F-4D97-AF65-F5344CB8AC3E}">
        <p14:creationId xmlns:p14="http://schemas.microsoft.com/office/powerpoint/2010/main" val="272466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/>
          <a:lstStyle/>
          <a:p>
            <a:r>
              <a:rPr lang="en-US" sz="2800" dirty="0" smtClean="0"/>
              <a:t>Source of data for DM is often a consolidated data warehouse (not always!).</a:t>
            </a:r>
          </a:p>
          <a:p>
            <a:r>
              <a:rPr lang="en-US" sz="2800" dirty="0" smtClean="0"/>
              <a:t>DM environment is usually a client-server or a Web-based information systems architecture.</a:t>
            </a:r>
          </a:p>
          <a:p>
            <a:r>
              <a:rPr lang="en-US" sz="2800" dirty="0" smtClean="0"/>
              <a:t>Data is the most critical ingredient for DM which may include soft/unstructured data.</a:t>
            </a:r>
          </a:p>
          <a:p>
            <a:r>
              <a:rPr lang="en-US" sz="2800" dirty="0" smtClean="0"/>
              <a:t>The miner is often an end user.</a:t>
            </a:r>
          </a:p>
          <a:p>
            <a:r>
              <a:rPr lang="en-US" sz="2800" dirty="0" smtClean="0"/>
              <a:t>Striking it rich requires creative thinking.</a:t>
            </a:r>
          </a:p>
          <a:p>
            <a:r>
              <a:rPr lang="en-US" sz="2800" dirty="0" smtClean="0"/>
              <a:t>Data mining tools’ capabilities and ease of use are essential (Web, Parallel processing, etc.).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Characteristics/Objectives</a:t>
            </a:r>
          </a:p>
        </p:txBody>
      </p:sp>
    </p:spTree>
    <p:extLst>
      <p:ext uri="{BB962C8B-B14F-4D97-AF65-F5344CB8AC3E}">
        <p14:creationId xmlns:p14="http://schemas.microsoft.com/office/powerpoint/2010/main" val="128084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Data Mining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2286000"/>
          </a:xfrm>
        </p:spPr>
        <p:txBody>
          <a:bodyPr/>
          <a:lstStyle/>
          <a:p>
            <a:r>
              <a:rPr lang="en-US" sz="2400" dirty="0" smtClean="0"/>
              <a:t>Data: a collection of facts usually obtained as the result of experiences, observations, or experiments.</a:t>
            </a:r>
          </a:p>
          <a:p>
            <a:r>
              <a:rPr lang="en-US" sz="2400" dirty="0" smtClean="0"/>
              <a:t>Data may consist of numbers, words, images, …</a:t>
            </a:r>
          </a:p>
          <a:p>
            <a:r>
              <a:rPr lang="en-US" sz="2400" dirty="0" smtClean="0"/>
              <a:t>Data: lowest level of abstraction (from which information and knowledge are derived).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3505200"/>
            <a:ext cx="2667000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0988" indent="-280988" algn="l">
              <a:buFontTx/>
              <a:buChar char="-"/>
            </a:pPr>
            <a:r>
              <a:rPr lang="en-US" sz="2200" b="0" dirty="0" smtClean="0">
                <a:solidFill>
                  <a:srgbClr val="FF0000"/>
                </a:solidFill>
                <a:effectLst/>
              </a:rPr>
              <a:t>DM with different data types?</a:t>
            </a:r>
          </a:p>
          <a:p>
            <a:pPr marL="280988" indent="-280988" algn="l">
              <a:buFontTx/>
              <a:buChar char="-"/>
            </a:pPr>
            <a:endParaRPr lang="en-US" sz="900" b="0" dirty="0" smtClean="0">
              <a:solidFill>
                <a:srgbClr val="FF0000"/>
              </a:solidFill>
              <a:effectLst/>
            </a:endParaRPr>
          </a:p>
          <a:p>
            <a:pPr marL="225425" indent="-225425" algn="l"/>
            <a:r>
              <a:rPr lang="en-US" sz="2200" b="0" dirty="0" smtClean="0">
                <a:solidFill>
                  <a:srgbClr val="FF0000"/>
                </a:solidFill>
                <a:effectLst/>
              </a:rPr>
              <a:t>-  Other data types?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3651250"/>
            <a:ext cx="6683375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534400" cy="1158240"/>
          </a:xfrm>
        </p:spPr>
        <p:txBody>
          <a:bodyPr/>
          <a:lstStyle/>
          <a:p>
            <a:r>
              <a:rPr lang="en-US" dirty="0" smtClean="0"/>
              <a:t>What Does DM Do? </a:t>
            </a:r>
            <a:br>
              <a:rPr lang="en-US" dirty="0" smtClean="0"/>
            </a:br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DM extracts patterns from data</a:t>
            </a:r>
          </a:p>
          <a:p>
            <a:pPr lvl="1"/>
            <a:r>
              <a:rPr lang="en-US" dirty="0" smtClean="0"/>
              <a:t>Pattern? A mathematical (numeric and/or symbolic) relationship among data items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Types of patterns</a:t>
            </a:r>
          </a:p>
          <a:p>
            <a:pPr lvl="1"/>
            <a:r>
              <a:rPr lang="en-US" dirty="0" smtClean="0"/>
              <a:t>Association</a:t>
            </a:r>
          </a:p>
          <a:p>
            <a:pPr lvl="1"/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Cluster (segmentation)</a:t>
            </a:r>
          </a:p>
          <a:p>
            <a:pPr lvl="1"/>
            <a:r>
              <a:rPr lang="en-US" dirty="0" smtClean="0"/>
              <a:t>Sequential (or time series)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2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Taxonomy for Data Mining Tasks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600200"/>
            <a:ext cx="5867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071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Tasks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Time-series forecasting</a:t>
            </a:r>
          </a:p>
          <a:p>
            <a:pPr lvl="1"/>
            <a:r>
              <a:rPr lang="en-US" dirty="0" smtClean="0"/>
              <a:t>Part of sequence or link analysis?</a:t>
            </a:r>
          </a:p>
          <a:p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Another data mining task?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Types of DM</a:t>
            </a:r>
          </a:p>
          <a:p>
            <a:pPr lvl="1"/>
            <a:r>
              <a:rPr lang="en-US" dirty="0" smtClean="0"/>
              <a:t>Hypothesis-driven data mining</a:t>
            </a:r>
          </a:p>
          <a:p>
            <a:pPr lvl="1"/>
            <a:r>
              <a:rPr lang="en-US" dirty="0" smtClean="0"/>
              <a:t>Discovery-driven data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4834</TotalTime>
  <Words>2057</Words>
  <Application>Microsoft Office PowerPoint</Application>
  <PresentationFormat>On-screen Show (4:3)</PresentationFormat>
  <Paragraphs>350</Paragraphs>
  <Slides>46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Symbol</vt:lpstr>
      <vt:lpstr>Tahoma</vt:lpstr>
      <vt:lpstr>Times New Roman</vt:lpstr>
      <vt:lpstr>Wingdings</vt:lpstr>
      <vt:lpstr>Clarity</vt:lpstr>
      <vt:lpstr>PowerPoint Presentation</vt:lpstr>
      <vt:lpstr>Data Mining Concepts and Definitions Why Data Mining?</vt:lpstr>
      <vt:lpstr>Definition of Data Mining</vt:lpstr>
      <vt:lpstr>Data Mining at the Intersection of Many Disciplines</vt:lpstr>
      <vt:lpstr>Data Mining Characteristics/Objectives</vt:lpstr>
      <vt:lpstr>Data in Data Mining</vt:lpstr>
      <vt:lpstr>What Does DM Do?  How Does it Work?</vt:lpstr>
      <vt:lpstr>A Taxonomy for Data Mining Tasks</vt:lpstr>
      <vt:lpstr>Data Mining Tasks  </vt:lpstr>
      <vt:lpstr>Data Mining Applications</vt:lpstr>
      <vt:lpstr>Data Mining Applications </vt:lpstr>
      <vt:lpstr>Data Mining Applications </vt:lpstr>
      <vt:lpstr>Data Mining Applications </vt:lpstr>
      <vt:lpstr>Data Mining Process</vt:lpstr>
      <vt:lpstr>Data Mining Process: CRISP-DM</vt:lpstr>
      <vt:lpstr>Data Mining Process: CRISP-DM</vt:lpstr>
      <vt:lpstr>Data Preparation – A Critical DM Task</vt:lpstr>
      <vt:lpstr>Data Mining Process: SEMMA</vt:lpstr>
      <vt:lpstr>Data Mining Methods: Classification</vt:lpstr>
      <vt:lpstr>Assessment Methods for Classification</vt:lpstr>
      <vt:lpstr>Estimation Methodologies for Classification</vt:lpstr>
      <vt:lpstr>Estimation Methodologies for Classification</vt:lpstr>
      <vt:lpstr>Classification Techniques</vt:lpstr>
      <vt:lpstr>Decision Trees</vt:lpstr>
      <vt:lpstr>Decision Trees </vt:lpstr>
      <vt:lpstr>Decision Trees</vt:lpstr>
      <vt:lpstr>Cluster Analysis for Data Mining</vt:lpstr>
      <vt:lpstr>Cluster Analysis for Data Mining</vt:lpstr>
      <vt:lpstr>Cluster Analysis for Data Mining</vt:lpstr>
      <vt:lpstr>Cluster Analysis for Data Mining</vt:lpstr>
      <vt:lpstr>Cluster Analysis for Data Mining</vt:lpstr>
      <vt:lpstr>Cluster Analysis for Data Mining -  k-Means Clustering Algorithm</vt:lpstr>
      <vt:lpstr>Association Rule Mining</vt:lpstr>
      <vt:lpstr>Association Rule Mining</vt:lpstr>
      <vt:lpstr>Association Rule Mining</vt:lpstr>
      <vt:lpstr>Association Rule Mining</vt:lpstr>
      <vt:lpstr>Association Rule Mining</vt:lpstr>
      <vt:lpstr>Association Rule Mining</vt:lpstr>
      <vt:lpstr>Association Rule Mining Apriori Algorithm</vt:lpstr>
      <vt:lpstr>Artificial Neural Networks  for Data Mining</vt:lpstr>
      <vt:lpstr>Biological versus Artificial Neural Networks</vt:lpstr>
      <vt:lpstr>Elements/Concepts of ANN</vt:lpstr>
      <vt:lpstr>Data Mining  Software</vt:lpstr>
      <vt:lpstr>Big Data Software Tools and Platforms</vt:lpstr>
      <vt:lpstr>Data Mining Myths</vt:lpstr>
      <vt:lpstr>Common Data Mining Blunders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DSS Chapter 1</dc:title>
  <dc:creator>Dursun Delen</dc:creator>
  <cp:lastModifiedBy>Royr</cp:lastModifiedBy>
  <cp:revision>207</cp:revision>
  <cp:lastPrinted>2013-11-04T21:29:49Z</cp:lastPrinted>
  <dcterms:created xsi:type="dcterms:W3CDTF">1998-03-18T21:58:50Z</dcterms:created>
  <dcterms:modified xsi:type="dcterms:W3CDTF">2017-10-08T14:21:53Z</dcterms:modified>
</cp:coreProperties>
</file>