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38"/>
  </p:notesMasterIdLst>
  <p:handoutMasterIdLst>
    <p:handoutMasterId r:id="rId39"/>
  </p:handoutMasterIdLst>
  <p:sldIdLst>
    <p:sldId id="364" r:id="rId2"/>
    <p:sldId id="479" r:id="rId3"/>
    <p:sldId id="482" r:id="rId4"/>
    <p:sldId id="483" r:id="rId5"/>
    <p:sldId id="484" r:id="rId6"/>
    <p:sldId id="485" r:id="rId7"/>
    <p:sldId id="480" r:id="rId8"/>
    <p:sldId id="481" r:id="rId9"/>
    <p:sldId id="486" r:id="rId10"/>
    <p:sldId id="487" r:id="rId11"/>
    <p:sldId id="488" r:id="rId12"/>
    <p:sldId id="489" r:id="rId13"/>
    <p:sldId id="490" r:id="rId14"/>
    <p:sldId id="491" r:id="rId15"/>
    <p:sldId id="492" r:id="rId16"/>
    <p:sldId id="493" r:id="rId17"/>
    <p:sldId id="494" r:id="rId18"/>
    <p:sldId id="495" r:id="rId19"/>
    <p:sldId id="496" r:id="rId20"/>
    <p:sldId id="497" r:id="rId21"/>
    <p:sldId id="498" r:id="rId22"/>
    <p:sldId id="502" r:id="rId23"/>
    <p:sldId id="518" r:id="rId24"/>
    <p:sldId id="519" r:id="rId25"/>
    <p:sldId id="500" r:id="rId26"/>
    <p:sldId id="501" r:id="rId27"/>
    <p:sldId id="499" r:id="rId28"/>
    <p:sldId id="520" r:id="rId29"/>
    <p:sldId id="503" r:id="rId30"/>
    <p:sldId id="504" r:id="rId31"/>
    <p:sldId id="521" r:id="rId32"/>
    <p:sldId id="505" r:id="rId33"/>
    <p:sldId id="506" r:id="rId34"/>
    <p:sldId id="507" r:id="rId35"/>
    <p:sldId id="508" r:id="rId36"/>
    <p:sldId id="509" r:id="rId37"/>
  </p:sldIdLst>
  <p:sldSz cx="9144000" cy="6858000" type="screen4x3"/>
  <p:notesSz cx="70104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CC"/>
    <a:srgbClr val="F85E08"/>
    <a:srgbClr val="0000FF"/>
    <a:srgbClr val="CC3300"/>
    <a:srgbClr val="FFA827"/>
    <a:srgbClr val="BE6A0E"/>
    <a:srgbClr val="EE8512"/>
    <a:srgbClr val="0066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22" autoAdjust="0"/>
    <p:restoredTop sz="94568" autoAdjust="0"/>
  </p:normalViewPr>
  <p:slideViewPr>
    <p:cSldViewPr>
      <p:cViewPr varScale="1">
        <p:scale>
          <a:sx n="100" d="100"/>
          <a:sy n="100" d="100"/>
        </p:scale>
        <p:origin x="102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4236"/>
    </p:cViewPr>
  </p:sorterViewPr>
  <p:notesViewPr>
    <p:cSldViewPr>
      <p:cViewPr varScale="1">
        <p:scale>
          <a:sx n="79" d="100"/>
          <a:sy n="79" d="100"/>
        </p:scale>
        <p:origin x="-2448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24" tIns="46913" rIns="93824" bIns="46913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24" tIns="46913" rIns="93824" bIns="46913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fld id="{CBA1AEF1-6DF7-4CBF-92FD-02ED9E31E47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19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5025" cy="3482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fld id="{E9959E96-1061-4E2E-B998-2EDD65CD965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061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AA580E-6993-4F7D-B1E0-6A4B3A425227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9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rgbClr val="F85E0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F85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Wednesday, October 30,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Copyrighted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Wednesday, October 30,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Copyrighted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8925" indent="-288925">
              <a:buClr>
                <a:srgbClr val="F85E08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69913" indent="-295275">
              <a:buClr>
                <a:srgbClr val="F85E08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60425" indent="-312738">
              <a:buClr>
                <a:srgbClr val="F85E08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141413" indent="-319088">
              <a:buClr>
                <a:srgbClr val="F85E08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12863" indent="-261938">
              <a:buClr>
                <a:srgbClr val="F85E08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91400" y="6528816"/>
            <a:ext cx="1295400" cy="32918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F85E08"/>
                </a:solidFill>
              </a:defRPr>
            </a:lvl1pPr>
          </a:lstStyle>
          <a:p>
            <a:r>
              <a:rPr lang="en-US" dirty="0" smtClean="0"/>
              <a:t>Slide 1- </a:t>
            </a:r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524000"/>
            <a:ext cx="8229600" cy="0"/>
          </a:xfrm>
          <a:prstGeom prst="line">
            <a:avLst/>
          </a:prstGeom>
          <a:ln>
            <a:solidFill>
              <a:srgbClr val="F85E08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6477000"/>
            <a:ext cx="8224319" cy="0"/>
          </a:xfrm>
          <a:prstGeom prst="line">
            <a:avLst/>
          </a:prstGeom>
          <a:ln>
            <a:solidFill>
              <a:srgbClr val="F85E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Wednesday, October 30,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Copyrighted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1158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524000" y="6528816"/>
            <a:ext cx="5867400" cy="3291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b="1" i="1" kern="1200"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CST2100 – Strategic Use of  Business Intelligence</a:t>
            </a:r>
            <a:endParaRPr lang="en-US" sz="1200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7391400" y="6528816"/>
            <a:ext cx="1295400" cy="3291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Slide 1- </a:t>
            </a:r>
            <a:fld id="{0CFEC368-1D7A-4F81-ABF6-AE0E36BAF64C}" type="slidenum">
              <a:rPr lang="en-US" sz="1200" smtClean="0"/>
              <a:pPr/>
              <a:t>‹#›</a:t>
            </a:fld>
            <a:endParaRPr lang="en-US" sz="12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62481" y="1524000"/>
            <a:ext cx="8224319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57200" y="6477000"/>
            <a:ext cx="8224319" cy="0"/>
          </a:xfrm>
          <a:prstGeom prst="line">
            <a:avLst/>
          </a:prstGeom>
          <a:ln>
            <a:solidFill>
              <a:srgbClr val="F85E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 spc="-100" baseline="0">
          <a:solidFill>
            <a:srgbClr val="F85E08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spcBef>
          <a:spcPct val="20000"/>
        </a:spcBef>
        <a:buClr>
          <a:srgbClr val="F85E08"/>
        </a:buClr>
        <a:buSzPct val="85000"/>
        <a:buFont typeface="Wingdings" panose="05000000000000000000" pitchFamily="2" charset="2"/>
        <a:buChar char="§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69913" indent="-295275" algn="l" defTabSz="914400" rtl="0" eaLnBrk="1" latinLnBrk="0" hangingPunct="1">
        <a:spcBef>
          <a:spcPct val="20000"/>
        </a:spcBef>
        <a:buClr>
          <a:srgbClr val="F85E08"/>
        </a:buClr>
        <a:buSzPct val="85000"/>
        <a:buFont typeface="Wingdings" panose="05000000000000000000" pitchFamily="2" charset="2"/>
        <a:buChar char="§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96925" indent="-249238" algn="l" defTabSz="914400" rtl="0" eaLnBrk="1" latinLnBrk="0" hangingPunct="1">
        <a:spcBef>
          <a:spcPct val="20000"/>
        </a:spcBef>
        <a:buClr>
          <a:srgbClr val="F85E08"/>
        </a:buClr>
        <a:buSzPct val="90000"/>
        <a:buFont typeface="Wingdings" panose="05000000000000000000" pitchFamily="2" charset="2"/>
        <a:buChar char="§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85850" indent="-263525" algn="l" defTabSz="914400" rtl="0" eaLnBrk="1" latinLnBrk="0" hangingPunct="1">
        <a:spcBef>
          <a:spcPct val="20000"/>
        </a:spcBef>
        <a:buClr>
          <a:srgbClr val="F85E08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12863" indent="-261938" algn="l" defTabSz="914400" rtl="0" eaLnBrk="1" latinLnBrk="0" hangingPunct="1">
        <a:spcBef>
          <a:spcPct val="20000"/>
        </a:spcBef>
        <a:buClr>
          <a:srgbClr val="F85E08"/>
        </a:buClr>
        <a:buSzPct val="100000"/>
        <a:buFont typeface="Wingdings" panose="05000000000000000000" pitchFamily="2" charset="2"/>
        <a:buChar char="§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rtner.com/technology/home.js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57600"/>
            <a:ext cx="7315200" cy="2743200"/>
          </a:xfrm>
          <a:noFill/>
          <a:ln/>
        </p:spPr>
        <p:txBody>
          <a:bodyPr>
            <a:normAutofit fontScale="92500" lnSpcReduction="20000"/>
          </a:bodyPr>
          <a:lstStyle/>
          <a:p>
            <a:endParaRPr lang="en-US" sz="4000" b="1" dirty="0" smtClean="0">
              <a:solidFill>
                <a:srgbClr val="F85E08"/>
              </a:solidFill>
            </a:endParaRPr>
          </a:p>
          <a:p>
            <a:r>
              <a:rPr lang="en-US" sz="4300" b="1" dirty="0" smtClean="0"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 Applications Overview:</a:t>
            </a:r>
          </a:p>
          <a:p>
            <a:r>
              <a:rPr lang="en-US" sz="4000" b="1" dirty="0" smtClean="0"/>
              <a:t>Examining the Gartner Report  and the Installation of Tableau Reader and Desktop</a:t>
            </a:r>
            <a:endParaRPr lang="en-US" sz="4000" b="1" dirty="0">
              <a:solidFill>
                <a:srgbClr val="F85E08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342900" y="304800"/>
            <a:ext cx="845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5400" b="1" dirty="0" smtClean="0">
                <a:solidFill>
                  <a:srgbClr val="F85E08"/>
                </a:solidFill>
              </a:rPr>
              <a:t/>
            </a:r>
            <a:br>
              <a:rPr lang="en-US" sz="5400" b="1" dirty="0" smtClean="0">
                <a:solidFill>
                  <a:srgbClr val="F85E08"/>
                </a:solidFill>
              </a:rPr>
            </a:br>
            <a:r>
              <a:rPr lang="en-US" sz="5400" b="1" dirty="0">
                <a:solidFill>
                  <a:srgbClr val="F85E08"/>
                </a:solidFill>
              </a:rPr>
              <a:t/>
            </a:r>
            <a:br>
              <a:rPr lang="en-US" sz="5400" b="1" dirty="0">
                <a:solidFill>
                  <a:srgbClr val="F85E08"/>
                </a:solidFill>
              </a:rPr>
            </a:br>
            <a:r>
              <a:rPr lang="en-US" sz="5400" b="1" dirty="0" smtClean="0">
                <a:solidFill>
                  <a:srgbClr val="F85E08"/>
                </a:solidFill>
              </a:rPr>
              <a:t/>
            </a:r>
            <a:br>
              <a:rPr lang="en-US" sz="5400" b="1" dirty="0" smtClean="0">
                <a:solidFill>
                  <a:srgbClr val="F85E08"/>
                </a:solidFill>
              </a:rPr>
            </a:br>
            <a:r>
              <a:rPr lang="en-US" sz="5400" b="1" dirty="0" smtClean="0">
                <a:solidFill>
                  <a:srgbClr val="F85E08"/>
                </a:solidFill>
              </a:rPr>
              <a:t>Business Intelligence: </a:t>
            </a:r>
            <a:br>
              <a:rPr lang="en-US" sz="5400" b="1" dirty="0" smtClean="0">
                <a:solidFill>
                  <a:srgbClr val="F85E08"/>
                </a:solidFill>
              </a:rPr>
            </a:br>
            <a:r>
              <a:rPr lang="en-US" sz="4400" b="1" dirty="0" smtClean="0">
                <a:solidFill>
                  <a:srgbClr val="F85E08"/>
                </a:solidFill>
              </a:rPr>
              <a:t>A Visual Application of Data</a:t>
            </a:r>
            <a:endParaRPr lang="en-US" sz="4400" dirty="0">
              <a:solidFill>
                <a:srgbClr val="F85E0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800" dirty="0"/>
              <a:t>The Gartner Report – </a:t>
            </a:r>
            <a:r>
              <a:rPr lang="en-CA" sz="3800" dirty="0" smtClean="0"/>
              <a:t>Magic Quadrants</a:t>
            </a:r>
            <a:endParaRPr lang="en-CA" sz="3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1600200"/>
            <a:ext cx="4800600" cy="4800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2105007"/>
            <a:ext cx="3657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u="sng" dirty="0" smtClean="0">
                <a:solidFill>
                  <a:schemeClr val="tx1"/>
                </a:solidFill>
                <a:effectLst/>
                <a:latin typeface="+mn-lt"/>
              </a:rPr>
              <a:t>Top 4 Players</a:t>
            </a:r>
            <a:r>
              <a:rPr lang="en-CA" sz="4000" b="0" dirty="0" smtClean="0">
                <a:solidFill>
                  <a:schemeClr val="tx1"/>
                </a:solidFill>
                <a:effectLst/>
                <a:latin typeface="+mn-lt"/>
              </a:rPr>
              <a:t>:</a:t>
            </a:r>
          </a:p>
          <a:p>
            <a:endParaRPr lang="en-CA" sz="4000" b="0" dirty="0" smtClean="0">
              <a:solidFill>
                <a:schemeClr val="tx1"/>
              </a:solidFill>
              <a:effectLst/>
              <a:latin typeface="+mn-lt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CA" sz="4000" b="0" dirty="0" smtClean="0">
                <a:solidFill>
                  <a:schemeClr val="tx1"/>
                </a:solidFill>
                <a:effectLst/>
                <a:latin typeface="+mn-lt"/>
              </a:rPr>
              <a:t>Tableau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CA" sz="4000" b="0" dirty="0" err="1" smtClean="0">
                <a:solidFill>
                  <a:schemeClr val="tx1"/>
                </a:solidFill>
                <a:effectLst/>
                <a:latin typeface="+mn-lt"/>
              </a:rPr>
              <a:t>Qlik</a:t>
            </a:r>
            <a:endParaRPr lang="en-CA" sz="4000" b="0" dirty="0" smtClean="0">
              <a:solidFill>
                <a:schemeClr val="tx1"/>
              </a:solidFill>
              <a:effectLst/>
              <a:latin typeface="+mn-lt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CA" sz="4000" b="0" dirty="0" smtClean="0">
                <a:solidFill>
                  <a:schemeClr val="tx1"/>
                </a:solidFill>
                <a:effectLst/>
                <a:latin typeface="+mn-lt"/>
              </a:rPr>
              <a:t>Microsoft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CA" sz="4000" b="0" dirty="0" smtClean="0">
                <a:solidFill>
                  <a:schemeClr val="tx1"/>
                </a:solidFill>
                <a:effectLst/>
                <a:latin typeface="+mn-lt"/>
              </a:rPr>
              <a:t>IBM</a:t>
            </a:r>
            <a:endParaRPr lang="en-CA" sz="4000" b="0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1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IBM – Insight (Overview)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Provides desktop users data </a:t>
            </a:r>
            <a:r>
              <a:rPr lang="en-CA" dirty="0"/>
              <a:t>interactivity, analysis and </a:t>
            </a:r>
            <a:r>
              <a:rPr lang="en-CA" dirty="0" smtClean="0"/>
              <a:t>visualization capabilities</a:t>
            </a:r>
          </a:p>
          <a:p>
            <a:r>
              <a:rPr lang="en-CA" dirty="0" smtClean="0"/>
              <a:t>However, wider adoption restricted due to:</a:t>
            </a:r>
          </a:p>
          <a:p>
            <a:pPr lvl="1"/>
            <a:r>
              <a:rPr lang="en-CA" dirty="0" smtClean="0"/>
              <a:t>Cost of software</a:t>
            </a:r>
          </a:p>
          <a:p>
            <a:pPr lvl="1"/>
            <a:r>
              <a:rPr lang="en-CA" dirty="0" smtClean="0"/>
              <a:t>Lack of ease of use for business users</a:t>
            </a:r>
          </a:p>
          <a:p>
            <a:pPr lvl="1"/>
            <a:r>
              <a:rPr lang="en-CA" dirty="0" smtClean="0"/>
              <a:t>Poor performance and support quality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9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IBM </a:t>
            </a:r>
            <a:r>
              <a:rPr lang="en-CA" dirty="0" smtClean="0"/>
              <a:t>– Insight (</a:t>
            </a:r>
            <a:r>
              <a:rPr lang="en-CA" dirty="0" err="1" smtClean="0"/>
              <a:t>Screeshots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Column chart 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578922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72200" y="2743200"/>
            <a:ext cx="2819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b="0" dirty="0" smtClean="0">
                <a:solidFill>
                  <a:schemeClr val="tx1"/>
                </a:solidFill>
                <a:effectLst/>
                <a:latin typeface="+mn-lt"/>
              </a:rPr>
              <a:t>Create dashboards with drag-and-drop features</a:t>
            </a:r>
            <a:endParaRPr lang="en-CA" b="0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781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IBM </a:t>
            </a:r>
            <a:r>
              <a:rPr lang="en-CA" dirty="0" smtClean="0"/>
              <a:t>– Insight (Screenshots)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050" name="Picture 2" descr="Right-click built-in calculatio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569348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72200" y="2438400"/>
            <a:ext cx="2871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b="0" dirty="0" smtClean="0">
                <a:solidFill>
                  <a:schemeClr val="tx1"/>
                </a:solidFill>
                <a:effectLst/>
                <a:latin typeface="+mn-lt"/>
              </a:rPr>
              <a:t>Right-click built-in calculations</a:t>
            </a:r>
            <a:endParaRPr lang="en-CA" sz="2000" b="0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306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IBM </a:t>
            </a:r>
            <a:r>
              <a:rPr lang="en-CA" dirty="0" smtClean="0"/>
              <a:t>– Insight (Screenshots)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074" name="Picture 2" descr="Write to cell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5894806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72201" y="2514600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b="0" dirty="0" smtClean="0">
                <a:solidFill>
                  <a:schemeClr val="tx1"/>
                </a:solidFill>
                <a:effectLst/>
                <a:latin typeface="+mn-lt"/>
              </a:rPr>
              <a:t>Can write directly into cells, without scripting</a:t>
            </a:r>
          </a:p>
        </p:txBody>
      </p:sp>
    </p:spTree>
    <p:extLst>
      <p:ext uri="{BB962C8B-B14F-4D97-AF65-F5344CB8AC3E}">
        <p14:creationId xmlns:p14="http://schemas.microsoft.com/office/powerpoint/2010/main" val="96511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IBM - Insight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Below Average Capabilities:</a:t>
            </a:r>
            <a:endParaRPr lang="en-CA" dirty="0"/>
          </a:p>
          <a:p>
            <a:pPr lvl="1"/>
            <a:r>
              <a:rPr lang="en-CA" dirty="0"/>
              <a:t>geospatial and location </a:t>
            </a:r>
            <a:r>
              <a:rPr lang="en-CA" dirty="0" smtClean="0"/>
              <a:t>intelligence</a:t>
            </a:r>
          </a:p>
          <a:p>
            <a:pPr lvl="1"/>
            <a:r>
              <a:rPr lang="en-CA" dirty="0" smtClean="0"/>
              <a:t>interactive visualization</a:t>
            </a:r>
          </a:p>
          <a:p>
            <a:pPr lvl="1"/>
            <a:r>
              <a:rPr lang="en-CA" dirty="0" smtClean="0"/>
              <a:t>embedded </a:t>
            </a:r>
            <a:r>
              <a:rPr lang="en-CA" dirty="0"/>
              <a:t>advanced </a:t>
            </a:r>
            <a:r>
              <a:rPr lang="en-CA" dirty="0" smtClean="0"/>
              <a:t>analytics</a:t>
            </a:r>
          </a:p>
          <a:p>
            <a:pPr lvl="1"/>
            <a:r>
              <a:rPr lang="en-CA" dirty="0" smtClean="0"/>
              <a:t>embeddable </a:t>
            </a:r>
            <a:r>
              <a:rPr lang="en-CA" dirty="0" smtClean="0"/>
              <a:t>analytics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7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Microsoft – Power Pivot (Overview)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Most </a:t>
            </a:r>
            <a:r>
              <a:rPr lang="en-CA" dirty="0"/>
              <a:t>progress toward delivering a combination of business user capabilities with an enterprise-capable platform </a:t>
            </a:r>
          </a:p>
          <a:p>
            <a:r>
              <a:rPr lang="en-CA" dirty="0" smtClean="0"/>
              <a:t>Provides a </a:t>
            </a:r>
            <a:r>
              <a:rPr lang="en-CA" dirty="0"/>
              <a:t>personal PowerPivot workbook to an enterprise data </a:t>
            </a:r>
            <a:r>
              <a:rPr lang="en-CA" dirty="0" smtClean="0"/>
              <a:t>source</a:t>
            </a:r>
          </a:p>
          <a:p>
            <a:r>
              <a:rPr lang="en-CA" dirty="0"/>
              <a:t>Lower licensing cost</a:t>
            </a:r>
          </a:p>
          <a:p>
            <a:pPr lvl="1"/>
            <a:r>
              <a:rPr lang="en-CA" dirty="0"/>
              <a:t>Bundling BI with its most widely used </a:t>
            </a:r>
            <a:r>
              <a:rPr lang="en-CA" dirty="0" smtClean="0"/>
              <a:t>products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7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800" dirty="0"/>
              <a:t>Microsoft – Power </a:t>
            </a:r>
            <a:r>
              <a:rPr lang="en-CA" sz="3800" dirty="0" smtClean="0"/>
              <a:t>Pivot (Screenshots)</a:t>
            </a:r>
            <a:endParaRPr lang="en-CA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098" name="Picture 2" descr="http://lh5.ggpht.com/_p0AH7nWLB-k/TCd5KEb9y8I/AAAAAAAAAl0/XlwFx5KT06Q/ExcelDashboard_thumb2.png?imgmax=80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5931243" cy="430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00800" y="2743200"/>
            <a:ext cx="236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b="0" dirty="0" smtClean="0">
                <a:solidFill>
                  <a:schemeClr val="tx1"/>
                </a:solidFill>
                <a:effectLst/>
                <a:latin typeface="+mn-lt"/>
              </a:rPr>
              <a:t>Allows for creation of various table types</a:t>
            </a:r>
            <a:endParaRPr lang="en-CA" sz="2000" b="0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113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800" dirty="0"/>
              <a:t>Microsoft – Power Pivot (Screenshots)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122" name="Picture 2" descr="http://www.powerpivotpro.com/wp-content/uploads/2011/08/powerpivot-wide-table-lots-of-columns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6400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05601" y="2743200"/>
            <a:ext cx="2209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000" b="0" dirty="0" smtClean="0">
                <a:solidFill>
                  <a:schemeClr val="tx1"/>
                </a:solidFill>
                <a:effectLst/>
                <a:latin typeface="+mn-lt"/>
              </a:rPr>
              <a:t>Allows for seamless integration with large Excel files</a:t>
            </a:r>
            <a:endParaRPr lang="en-CA" sz="2000" b="0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395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800" dirty="0"/>
              <a:t>Microsoft – Power Pivot (Screenshots)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4" descr="http://blog.fpweb.net/media/2011/04/powerpivot-for-sharepoint-screensho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5986605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77000" y="2743200"/>
            <a:ext cx="220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000" b="0" dirty="0" smtClean="0">
                <a:solidFill>
                  <a:schemeClr val="tx1"/>
                </a:solidFill>
                <a:effectLst/>
                <a:latin typeface="+mn-lt"/>
              </a:rPr>
              <a:t>Provides for creation of interactive dashboards</a:t>
            </a:r>
            <a:endParaRPr lang="en-CA" sz="2000" b="0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842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Gartner Company - 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World's </a:t>
            </a:r>
            <a:r>
              <a:rPr lang="en-CA" dirty="0"/>
              <a:t>leading information technology research and advisory </a:t>
            </a:r>
            <a:r>
              <a:rPr lang="en-CA" dirty="0" smtClean="0"/>
              <a:t>company</a:t>
            </a:r>
          </a:p>
          <a:p>
            <a:r>
              <a:rPr lang="en-CA" dirty="0"/>
              <a:t>Founded in 1979, Gartner </a:t>
            </a:r>
            <a:r>
              <a:rPr lang="en-CA" dirty="0" smtClean="0"/>
              <a:t>employs more </a:t>
            </a:r>
            <a:r>
              <a:rPr lang="en-CA" dirty="0"/>
              <a:t>than 1,460 research analysts and consultants, and </a:t>
            </a:r>
            <a:r>
              <a:rPr lang="en-CA" dirty="0" smtClean="0"/>
              <a:t>has clients </a:t>
            </a:r>
            <a:r>
              <a:rPr lang="en-CA" dirty="0"/>
              <a:t>in 85 countries</a:t>
            </a:r>
            <a:r>
              <a:rPr lang="en-CA" dirty="0" smtClean="0"/>
              <a:t>.</a:t>
            </a:r>
          </a:p>
          <a:p>
            <a:r>
              <a:rPr lang="en-CA" dirty="0" smtClean="0"/>
              <a:t>Following information taken from Gartner website:</a:t>
            </a:r>
          </a:p>
          <a:p>
            <a:pPr lvl="1"/>
            <a:r>
              <a:rPr lang="en-CA" sz="2400" dirty="0">
                <a:hlinkClick r:id="rId2"/>
              </a:rPr>
              <a:t>http://www.gartner.com/technology/home.jsp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0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Microsoft – Power </a:t>
            </a:r>
            <a:r>
              <a:rPr lang="en-CA" dirty="0" smtClean="0"/>
              <a:t>Pivot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Above Average Capabilities:</a:t>
            </a:r>
            <a:endParaRPr lang="en-CA" dirty="0"/>
          </a:p>
          <a:p>
            <a:pPr lvl="1"/>
            <a:r>
              <a:rPr lang="en-CA" dirty="0"/>
              <a:t>BI </a:t>
            </a:r>
            <a:r>
              <a:rPr lang="en-CA" dirty="0" smtClean="0"/>
              <a:t>infrastructure</a:t>
            </a:r>
          </a:p>
          <a:p>
            <a:pPr lvl="1"/>
            <a:r>
              <a:rPr lang="en-CA" dirty="0" smtClean="0"/>
              <a:t>development tools</a:t>
            </a:r>
          </a:p>
          <a:p>
            <a:pPr lvl="1"/>
            <a:r>
              <a:rPr lang="en-CA" dirty="0" smtClean="0"/>
              <a:t>Reporting</a:t>
            </a:r>
          </a:p>
          <a:p>
            <a:pPr lvl="1"/>
            <a:r>
              <a:rPr lang="en-CA" dirty="0" smtClean="0"/>
              <a:t>ad </a:t>
            </a:r>
            <a:r>
              <a:rPr lang="en-CA" dirty="0"/>
              <a:t>hoc </a:t>
            </a:r>
            <a:r>
              <a:rPr lang="en-CA" dirty="0" smtClean="0"/>
              <a:t>query</a:t>
            </a:r>
          </a:p>
          <a:p>
            <a:pPr lvl="1"/>
            <a:r>
              <a:rPr lang="en-CA" dirty="0" smtClean="0"/>
              <a:t>Microsoft </a:t>
            </a:r>
            <a:r>
              <a:rPr lang="en-CA" dirty="0"/>
              <a:t>Office </a:t>
            </a:r>
            <a:r>
              <a:rPr lang="en-CA" dirty="0" smtClean="0"/>
              <a:t>integration</a:t>
            </a:r>
          </a:p>
          <a:p>
            <a:pPr lvl="1"/>
            <a:r>
              <a:rPr lang="en-CA" dirty="0" smtClean="0"/>
              <a:t>business </a:t>
            </a:r>
            <a:r>
              <a:rPr lang="en-CA" dirty="0"/>
              <a:t>user data </a:t>
            </a:r>
            <a:r>
              <a:rPr lang="en-CA" dirty="0" smtClean="0"/>
              <a:t>mashup</a:t>
            </a:r>
          </a:p>
          <a:p>
            <a:pPr lvl="1"/>
            <a:r>
              <a:rPr lang="en-CA" dirty="0" smtClean="0"/>
              <a:t>embedded BI</a:t>
            </a:r>
          </a:p>
          <a:p>
            <a:pPr lvl="1"/>
            <a:r>
              <a:rPr lang="en-CA" dirty="0" smtClean="0"/>
              <a:t>Collaboration</a:t>
            </a:r>
          </a:p>
          <a:p>
            <a:pPr lvl="1"/>
            <a:r>
              <a:rPr lang="en-CA" dirty="0" smtClean="0"/>
              <a:t>search BI</a:t>
            </a:r>
          </a:p>
          <a:p>
            <a:pPr lvl="1"/>
            <a:r>
              <a:rPr lang="en-CA" dirty="0" smtClean="0"/>
              <a:t>OLAP </a:t>
            </a:r>
            <a:r>
              <a:rPr lang="en-CA" dirty="0"/>
              <a:t>capabilities 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3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Microsoft – Power Pivot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However, wider adoption restricted due to:</a:t>
            </a:r>
          </a:p>
          <a:p>
            <a:pPr lvl="1"/>
            <a:r>
              <a:rPr lang="en-CA" dirty="0" smtClean="0"/>
              <a:t>Absent or weak functionality</a:t>
            </a:r>
          </a:p>
          <a:p>
            <a:pPr lvl="1"/>
            <a:r>
              <a:rPr lang="en-CA" dirty="0" smtClean="0"/>
              <a:t>Product weaknesses include:</a:t>
            </a:r>
            <a:endParaRPr lang="en-CA" dirty="0"/>
          </a:p>
          <a:p>
            <a:pPr lvl="2"/>
            <a:r>
              <a:rPr lang="en-CA" dirty="0" smtClean="0"/>
              <a:t>mobile BI</a:t>
            </a:r>
          </a:p>
          <a:p>
            <a:pPr lvl="2"/>
            <a:r>
              <a:rPr lang="en-CA" dirty="0" smtClean="0"/>
              <a:t>interactive visualization</a:t>
            </a:r>
          </a:p>
          <a:p>
            <a:pPr lvl="2"/>
            <a:r>
              <a:rPr lang="en-CA" dirty="0" smtClean="0"/>
              <a:t>metadata management</a:t>
            </a:r>
          </a:p>
          <a:p>
            <a:pPr lvl="2"/>
            <a:r>
              <a:rPr lang="en-CA" dirty="0" smtClean="0"/>
              <a:t>Lack of support for more complex types of </a:t>
            </a:r>
            <a:r>
              <a:rPr lang="en-CA" dirty="0" smtClean="0"/>
              <a:t>analysis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91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Qlik</a:t>
            </a:r>
            <a:r>
              <a:rPr lang="en-CA" dirty="0"/>
              <a:t> – </a:t>
            </a:r>
            <a:r>
              <a:rPr lang="en-CA" dirty="0" err="1"/>
              <a:t>Qlik</a:t>
            </a:r>
            <a:r>
              <a:rPr lang="en-CA" dirty="0"/>
              <a:t> View </a:t>
            </a:r>
            <a:r>
              <a:rPr lang="en-CA" dirty="0" smtClean="0"/>
              <a:t>(Overview)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Leader in data discovery area</a:t>
            </a:r>
          </a:p>
          <a:p>
            <a:pPr lvl="1"/>
            <a:r>
              <a:rPr lang="en-CA" dirty="0" smtClean="0"/>
              <a:t>The detection of patterns in data</a:t>
            </a:r>
          </a:p>
          <a:p>
            <a:r>
              <a:rPr lang="en-CA" dirty="0" smtClean="0"/>
              <a:t>Provides best BI </a:t>
            </a:r>
            <a:r>
              <a:rPr lang="en-CA" dirty="0"/>
              <a:t>platform standard </a:t>
            </a:r>
            <a:r>
              <a:rPr lang="en-CA" dirty="0" smtClean="0"/>
              <a:t>in two main areas:</a:t>
            </a:r>
          </a:p>
          <a:p>
            <a:pPr lvl="1"/>
            <a:r>
              <a:rPr lang="en-CA" dirty="0" smtClean="0"/>
              <a:t>business </a:t>
            </a:r>
            <a:r>
              <a:rPr lang="en-CA" dirty="0"/>
              <a:t>users' requirements for ease of </a:t>
            </a:r>
            <a:r>
              <a:rPr lang="en-CA" dirty="0" smtClean="0"/>
              <a:t>use</a:t>
            </a:r>
          </a:p>
          <a:p>
            <a:pPr lvl="1"/>
            <a:r>
              <a:rPr lang="en-CA" dirty="0" smtClean="0"/>
              <a:t>IT's </a:t>
            </a:r>
            <a:r>
              <a:rPr lang="en-CA" dirty="0"/>
              <a:t>requirements for enterprise features relating to </a:t>
            </a:r>
            <a:r>
              <a:rPr lang="en-CA" dirty="0" smtClean="0"/>
              <a:t>data reusability</a:t>
            </a:r>
            <a:r>
              <a:rPr lang="en-CA" dirty="0"/>
              <a:t>, </a:t>
            </a:r>
            <a:r>
              <a:rPr lang="en-CA" dirty="0" smtClean="0"/>
              <a:t>governance </a:t>
            </a:r>
            <a:r>
              <a:rPr lang="en-CA" dirty="0"/>
              <a:t>and </a:t>
            </a:r>
            <a:r>
              <a:rPr lang="en-CA" dirty="0" smtClean="0"/>
              <a:t>control and </a:t>
            </a:r>
            <a:r>
              <a:rPr lang="en-CA" dirty="0"/>
              <a:t>scalability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59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Qlik</a:t>
            </a:r>
            <a:r>
              <a:rPr lang="en-CA" dirty="0"/>
              <a:t> – </a:t>
            </a:r>
            <a:r>
              <a:rPr lang="en-CA" dirty="0" err="1"/>
              <a:t>Qlik</a:t>
            </a:r>
            <a:r>
              <a:rPr lang="en-CA" dirty="0"/>
              <a:t> View </a:t>
            </a:r>
            <a:r>
              <a:rPr lang="en-CA" dirty="0" smtClean="0"/>
              <a:t>(Overview)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Associative </a:t>
            </a:r>
            <a:r>
              <a:rPr lang="en-CA" dirty="0"/>
              <a:t>search </a:t>
            </a:r>
            <a:r>
              <a:rPr lang="en-CA" dirty="0" smtClean="0"/>
              <a:t>capabilities:</a:t>
            </a:r>
          </a:p>
          <a:p>
            <a:pPr lvl="1"/>
            <a:r>
              <a:rPr lang="en-CA" dirty="0" smtClean="0"/>
              <a:t>Displays which </a:t>
            </a:r>
            <a:r>
              <a:rPr lang="en-CA" dirty="0"/>
              <a:t>query results are </a:t>
            </a:r>
            <a:r>
              <a:rPr lang="en-CA" dirty="0" smtClean="0"/>
              <a:t>related and can compare them</a:t>
            </a:r>
          </a:p>
          <a:p>
            <a:pPr lvl="1"/>
            <a:r>
              <a:rPr lang="en-CA" dirty="0" smtClean="0"/>
              <a:t>Identify </a:t>
            </a:r>
            <a:r>
              <a:rPr lang="en-CA" dirty="0"/>
              <a:t>which data elements are not </a:t>
            </a:r>
            <a:r>
              <a:rPr lang="en-CA" dirty="0" smtClean="0"/>
              <a:t>related</a:t>
            </a:r>
          </a:p>
          <a:p>
            <a:pPr lvl="1"/>
            <a:r>
              <a:rPr lang="en-CA" dirty="0" smtClean="0"/>
              <a:t>No need to </a:t>
            </a:r>
            <a:r>
              <a:rPr lang="en-CA" dirty="0"/>
              <a:t>write complex SQL </a:t>
            </a:r>
            <a:endParaRPr lang="en-CA" dirty="0" smtClean="0"/>
          </a:p>
          <a:p>
            <a:r>
              <a:rPr lang="en-CA" dirty="0" smtClean="0"/>
              <a:t>Ease of use for both users and developers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8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Qlik</a:t>
            </a:r>
            <a:r>
              <a:rPr lang="en-CA" dirty="0"/>
              <a:t> – </a:t>
            </a:r>
            <a:r>
              <a:rPr lang="en-CA" dirty="0" err="1"/>
              <a:t>Qlik</a:t>
            </a:r>
            <a:r>
              <a:rPr lang="en-CA" dirty="0"/>
              <a:t> View </a:t>
            </a:r>
            <a:r>
              <a:rPr lang="en-CA" dirty="0" smtClean="0"/>
              <a:t>(Overview)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Has strong functionality</a:t>
            </a:r>
          </a:p>
          <a:p>
            <a:r>
              <a:rPr lang="en-CA" dirty="0" smtClean="0"/>
              <a:t>Can undertake complex analysis</a:t>
            </a:r>
          </a:p>
          <a:p>
            <a:r>
              <a:rPr lang="en-CA" dirty="0" smtClean="0"/>
              <a:t>Above average capabilities:</a:t>
            </a:r>
          </a:p>
          <a:p>
            <a:pPr lvl="1"/>
            <a:r>
              <a:rPr lang="en-CA" dirty="0" smtClean="0"/>
              <a:t>dashboards</a:t>
            </a:r>
          </a:p>
          <a:p>
            <a:pPr lvl="1"/>
            <a:r>
              <a:rPr lang="en-CA" dirty="0" smtClean="0"/>
              <a:t>interactive visualization</a:t>
            </a:r>
          </a:p>
          <a:p>
            <a:pPr lvl="1"/>
            <a:r>
              <a:rPr lang="en-CA" dirty="0" smtClean="0"/>
              <a:t>search-based </a:t>
            </a:r>
            <a:r>
              <a:rPr lang="en-CA" dirty="0"/>
              <a:t>data </a:t>
            </a:r>
            <a:r>
              <a:rPr lang="en-CA" dirty="0" smtClean="0"/>
              <a:t>discovery</a:t>
            </a:r>
          </a:p>
          <a:p>
            <a:pPr lvl="1"/>
            <a:r>
              <a:rPr lang="en-CA" dirty="0" smtClean="0"/>
              <a:t>geospatial intelligence</a:t>
            </a:r>
          </a:p>
          <a:p>
            <a:pPr lvl="1"/>
            <a:r>
              <a:rPr lang="en-CA" dirty="0" smtClean="0"/>
              <a:t>business </a:t>
            </a:r>
            <a:r>
              <a:rPr lang="en-CA" dirty="0"/>
              <a:t>user data </a:t>
            </a:r>
            <a:r>
              <a:rPr lang="en-CA" dirty="0" smtClean="0"/>
              <a:t>mashup</a:t>
            </a:r>
          </a:p>
          <a:p>
            <a:pPr lvl="1"/>
            <a:r>
              <a:rPr lang="en-CA" dirty="0" smtClean="0"/>
              <a:t>Collaboration</a:t>
            </a:r>
          </a:p>
          <a:p>
            <a:pPr lvl="1"/>
            <a:r>
              <a:rPr lang="en-CA" dirty="0" smtClean="0"/>
              <a:t>big </a:t>
            </a:r>
            <a:r>
              <a:rPr lang="en-CA" dirty="0"/>
              <a:t>data </a:t>
            </a:r>
            <a:r>
              <a:rPr lang="en-CA" dirty="0" smtClean="0"/>
              <a:t>support</a:t>
            </a:r>
          </a:p>
          <a:p>
            <a:pPr lvl="1"/>
            <a:r>
              <a:rPr lang="en-CA" dirty="0" smtClean="0"/>
              <a:t>mobile BI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Qlik</a:t>
            </a:r>
            <a:r>
              <a:rPr lang="en-CA" dirty="0"/>
              <a:t> – </a:t>
            </a:r>
            <a:r>
              <a:rPr lang="en-CA" dirty="0" err="1"/>
              <a:t>Qlik</a:t>
            </a:r>
            <a:r>
              <a:rPr lang="en-CA" dirty="0"/>
              <a:t> </a:t>
            </a:r>
            <a:r>
              <a:rPr lang="en-CA" dirty="0" smtClean="0"/>
              <a:t>View (Screenshots)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170" name="Picture 2" descr="http://apandre.files.wordpress.com/2012/03/qlik_stockvohlc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905000"/>
            <a:ext cx="7086600" cy="31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5000" y="5452875"/>
            <a:ext cx="4705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000" b="0" dirty="0" smtClean="0">
                <a:solidFill>
                  <a:schemeClr val="tx1"/>
                </a:solidFill>
                <a:effectLst/>
                <a:latin typeface="+mn-lt"/>
              </a:rPr>
              <a:t>Ability to create multi-layered charts</a:t>
            </a:r>
            <a:endParaRPr lang="en-CA" sz="2000" b="0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838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Qlik</a:t>
            </a:r>
            <a:r>
              <a:rPr lang="en-CA" dirty="0"/>
              <a:t> – </a:t>
            </a:r>
            <a:r>
              <a:rPr lang="en-CA" dirty="0" err="1"/>
              <a:t>Qlik</a:t>
            </a:r>
            <a:r>
              <a:rPr lang="en-CA" dirty="0"/>
              <a:t> View (Screenshots)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194" name="Picture 2" descr="http://community.qlik.com/servlet/JiveServlet/showImage/102-2905-2-12777/ETL-Tools+QlikView+Connector+Larg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1905000"/>
            <a:ext cx="53467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05500" y="2667000"/>
            <a:ext cx="2971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000" b="0" dirty="0" smtClean="0">
                <a:solidFill>
                  <a:schemeClr val="tx1"/>
                </a:solidFill>
                <a:effectLst/>
                <a:latin typeface="+mn-lt"/>
              </a:rPr>
              <a:t>Has various data connectors to perform ETL on data being used in </a:t>
            </a:r>
            <a:r>
              <a:rPr lang="en-CA" sz="2000" b="0" dirty="0" err="1" smtClean="0">
                <a:solidFill>
                  <a:schemeClr val="tx1"/>
                </a:solidFill>
                <a:effectLst/>
                <a:latin typeface="+mn-lt"/>
              </a:rPr>
              <a:t>Qlik</a:t>
            </a:r>
            <a:r>
              <a:rPr lang="en-CA" sz="2000" b="0" dirty="0" smtClean="0">
                <a:solidFill>
                  <a:schemeClr val="tx1"/>
                </a:solidFill>
                <a:effectLst/>
                <a:latin typeface="+mn-lt"/>
              </a:rPr>
              <a:t> View</a:t>
            </a:r>
            <a:endParaRPr lang="en-CA" sz="2000" b="0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632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Qlik</a:t>
            </a:r>
            <a:r>
              <a:rPr lang="en-CA" dirty="0" smtClean="0"/>
              <a:t> – </a:t>
            </a:r>
            <a:r>
              <a:rPr lang="en-CA" dirty="0" err="1" smtClean="0"/>
              <a:t>Qlik</a:t>
            </a:r>
            <a:r>
              <a:rPr lang="en-CA" dirty="0" smtClean="0"/>
              <a:t> View (Screenshots)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9218" name="Picture 2" descr="http://datawarehouse4u.info/images/QlikViewDemo1Larg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5742297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48401" y="2819400"/>
            <a:ext cx="2362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000" b="0" dirty="0" err="1" smtClean="0">
                <a:solidFill>
                  <a:schemeClr val="tx1"/>
                </a:solidFill>
                <a:effectLst/>
                <a:latin typeface="+mn-lt"/>
              </a:rPr>
              <a:t>Qlik</a:t>
            </a:r>
            <a:r>
              <a:rPr lang="en-CA" sz="2000" b="0" dirty="0" smtClean="0">
                <a:solidFill>
                  <a:schemeClr val="tx1"/>
                </a:solidFill>
                <a:effectLst/>
                <a:latin typeface="+mn-lt"/>
              </a:rPr>
              <a:t> View can also easily create interactive dashboards</a:t>
            </a:r>
            <a:endParaRPr lang="en-CA" sz="2000" b="0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53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Qlik</a:t>
            </a:r>
            <a:r>
              <a:rPr lang="en-CA" dirty="0"/>
              <a:t> – </a:t>
            </a:r>
            <a:r>
              <a:rPr lang="en-CA" dirty="0" err="1"/>
              <a:t>Qlik</a:t>
            </a:r>
            <a:r>
              <a:rPr lang="en-CA" dirty="0"/>
              <a:t> View </a:t>
            </a:r>
            <a:r>
              <a:rPr lang="en-CA" dirty="0" smtClean="0"/>
              <a:t>(Overview)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Below average capabilities:</a:t>
            </a:r>
          </a:p>
          <a:p>
            <a:pPr lvl="1"/>
            <a:r>
              <a:rPr lang="en-CA" dirty="0" smtClean="0"/>
              <a:t>metadata management</a:t>
            </a:r>
          </a:p>
          <a:p>
            <a:pPr lvl="1"/>
            <a:r>
              <a:rPr lang="en-CA" dirty="0" smtClean="0"/>
              <a:t>BI infrastructure</a:t>
            </a:r>
          </a:p>
          <a:p>
            <a:pPr lvl="1"/>
            <a:r>
              <a:rPr lang="en-CA" dirty="0" smtClean="0"/>
              <a:t>embeddable </a:t>
            </a:r>
            <a:r>
              <a:rPr lang="en-CA" dirty="0"/>
              <a:t>analytics </a:t>
            </a:r>
            <a:endParaRPr lang="en-CA" dirty="0" smtClean="0"/>
          </a:p>
          <a:p>
            <a:r>
              <a:rPr lang="en-CA" dirty="0" smtClean="0"/>
              <a:t>Relative limited offerings in areas of:</a:t>
            </a:r>
          </a:p>
          <a:p>
            <a:pPr lvl="1"/>
            <a:r>
              <a:rPr lang="en-CA" dirty="0" smtClean="0"/>
              <a:t>analysis capabilities</a:t>
            </a:r>
          </a:p>
          <a:p>
            <a:pPr lvl="1"/>
            <a:r>
              <a:rPr lang="en-CA" dirty="0" smtClean="0"/>
              <a:t>user </a:t>
            </a:r>
            <a:r>
              <a:rPr lang="en-CA" dirty="0" smtClean="0"/>
              <a:t>support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Tableau (Overview)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Highly intuitive</a:t>
            </a:r>
          </a:p>
          <a:p>
            <a:r>
              <a:rPr lang="en-CA" dirty="0" smtClean="0"/>
              <a:t>Excellent  in  areas of:</a:t>
            </a:r>
          </a:p>
          <a:p>
            <a:pPr lvl="1"/>
            <a:r>
              <a:rPr lang="en-CA" dirty="0" smtClean="0"/>
              <a:t>visual-based </a:t>
            </a:r>
            <a:r>
              <a:rPr lang="en-CA" dirty="0"/>
              <a:t>data </a:t>
            </a:r>
            <a:r>
              <a:rPr lang="en-CA" dirty="0" smtClean="0"/>
              <a:t>discovery</a:t>
            </a:r>
          </a:p>
          <a:p>
            <a:pPr lvl="1"/>
            <a:r>
              <a:rPr lang="en-CA" dirty="0" err="1" smtClean="0"/>
              <a:t>dashboarding</a:t>
            </a:r>
            <a:endParaRPr lang="en-CA" dirty="0" smtClean="0"/>
          </a:p>
          <a:p>
            <a:pPr lvl="1"/>
            <a:r>
              <a:rPr lang="en-CA" dirty="0" smtClean="0"/>
              <a:t>data mashup</a:t>
            </a:r>
          </a:p>
          <a:p>
            <a:r>
              <a:rPr lang="en-CA" dirty="0" smtClean="0"/>
              <a:t>Simple and complex analysis easily available to end user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4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The Gartner </a:t>
            </a:r>
            <a:r>
              <a:rPr lang="en-CA" dirty="0" smtClean="0"/>
              <a:t>Report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Gartner defines BI and analytics as a software platform that delivers 17 capabilities across three categories: </a:t>
            </a:r>
            <a:endParaRPr lang="en-CA" dirty="0" smtClean="0"/>
          </a:p>
          <a:p>
            <a:pPr lvl="1"/>
            <a:r>
              <a:rPr lang="en-CA" dirty="0" smtClean="0"/>
              <a:t>Information delivery</a:t>
            </a:r>
          </a:p>
          <a:p>
            <a:pPr lvl="1"/>
            <a:r>
              <a:rPr lang="en-CA" dirty="0" smtClean="0"/>
              <a:t>Analysis</a:t>
            </a:r>
          </a:p>
          <a:p>
            <a:pPr lvl="1"/>
            <a:r>
              <a:rPr lang="en-CA" dirty="0" smtClean="0"/>
              <a:t>Integration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1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Tableau (Overview)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Provides enterprise </a:t>
            </a:r>
            <a:r>
              <a:rPr lang="en-CA" dirty="0"/>
              <a:t>requirements for reusability, scalability and </a:t>
            </a:r>
            <a:r>
              <a:rPr lang="en-CA" dirty="0" err="1"/>
              <a:t>embeddability</a:t>
            </a:r>
            <a:r>
              <a:rPr lang="en-CA" dirty="0"/>
              <a:t> </a:t>
            </a:r>
          </a:p>
          <a:p>
            <a:r>
              <a:rPr lang="en-CA" dirty="0" smtClean="0"/>
              <a:t>Easy to use for both end users and developers</a:t>
            </a:r>
          </a:p>
          <a:p>
            <a:r>
              <a:rPr lang="en-CA" dirty="0" smtClean="0"/>
              <a:t>Low implementation costs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Tableau (Overview)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Above average capabilities:</a:t>
            </a:r>
          </a:p>
          <a:p>
            <a:pPr lvl="1"/>
            <a:r>
              <a:rPr lang="en-CA" dirty="0" smtClean="0"/>
              <a:t>reporting</a:t>
            </a:r>
          </a:p>
          <a:p>
            <a:pPr lvl="1"/>
            <a:r>
              <a:rPr lang="en-CA" dirty="0" smtClean="0"/>
              <a:t>ad </a:t>
            </a:r>
            <a:r>
              <a:rPr lang="en-CA" dirty="0"/>
              <a:t>hoc </a:t>
            </a:r>
            <a:r>
              <a:rPr lang="en-CA" dirty="0" smtClean="0"/>
              <a:t>query</a:t>
            </a:r>
          </a:p>
          <a:p>
            <a:pPr lvl="1"/>
            <a:r>
              <a:rPr lang="en-CA" dirty="0" smtClean="0"/>
              <a:t>dashboards</a:t>
            </a:r>
          </a:p>
          <a:p>
            <a:pPr lvl="1"/>
            <a:r>
              <a:rPr lang="en-CA" dirty="0" smtClean="0"/>
              <a:t>data mashup</a:t>
            </a:r>
          </a:p>
          <a:p>
            <a:pPr lvl="1"/>
            <a:r>
              <a:rPr lang="en-CA" dirty="0" smtClean="0"/>
              <a:t>geospatial intelligence</a:t>
            </a:r>
          </a:p>
          <a:p>
            <a:pPr lvl="1"/>
            <a:r>
              <a:rPr lang="en-CA" dirty="0" smtClean="0"/>
              <a:t>mobile BI</a:t>
            </a:r>
          </a:p>
          <a:p>
            <a:pPr lvl="1"/>
            <a:r>
              <a:rPr lang="en-CA" dirty="0" smtClean="0"/>
              <a:t>interactive visualization</a:t>
            </a:r>
          </a:p>
          <a:p>
            <a:pPr lvl="1"/>
            <a:r>
              <a:rPr lang="en-CA" dirty="0" smtClean="0"/>
              <a:t>customer support</a:t>
            </a:r>
          </a:p>
          <a:p>
            <a:pPr lvl="1"/>
            <a:r>
              <a:rPr lang="en-CA" dirty="0" smtClean="0"/>
              <a:t>product quality </a:t>
            </a:r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80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Tableau (Screenshots)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026" name="Picture 2" descr="http://docs.treasuredata.com/images/tableau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8508"/>
            <a:ext cx="6198652" cy="431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53200" y="2590800"/>
            <a:ext cx="22560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000" b="0" dirty="0" smtClean="0">
                <a:solidFill>
                  <a:schemeClr val="tx1"/>
                </a:solidFill>
                <a:effectLst/>
                <a:latin typeface="+mn-lt"/>
              </a:rPr>
              <a:t>Can create a variety of graph styles and easily change the style of an existing graph </a:t>
            </a:r>
            <a:endParaRPr lang="en-CA" sz="2000" b="0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939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Tableau (Screenshots)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2050" name="Picture 2" descr="http://www.freakalytics.com/wp-content/uploads/Freakalytics-Multi-color-Tableau-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6137801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77000" y="2840504"/>
            <a:ext cx="2057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000" b="0" dirty="0" smtClean="0">
                <a:solidFill>
                  <a:schemeClr val="tx1"/>
                </a:solidFill>
                <a:effectLst/>
                <a:latin typeface="+mn-lt"/>
              </a:rPr>
              <a:t>Has excellent geo-coding and mapping capabilities</a:t>
            </a:r>
            <a:endParaRPr lang="en-CA" sz="2000" b="0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390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Tableau (Screenshots)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3074" name="Picture 2" descr="http://kbcdn.tableausoftware.com/images/dashboard-size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6071838" cy="403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29400" y="2876354"/>
            <a:ext cx="21497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000" b="0" dirty="0" smtClean="0">
                <a:solidFill>
                  <a:schemeClr val="tx1"/>
                </a:solidFill>
                <a:effectLst/>
                <a:latin typeface="+mn-lt"/>
              </a:rPr>
              <a:t>Ability to quickly create dynamic, interactive dashboards</a:t>
            </a:r>
            <a:endParaRPr lang="en-CA" sz="2000" b="0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047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Tableau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Negative aspects:</a:t>
            </a:r>
          </a:p>
          <a:p>
            <a:pPr lvl="1"/>
            <a:r>
              <a:rPr lang="en-CA" dirty="0" smtClean="0"/>
              <a:t>Often used to complement an existing BI platform (and not be a stand-alone BI platform)</a:t>
            </a:r>
          </a:p>
          <a:p>
            <a:pPr lvl="1"/>
            <a:r>
              <a:rPr lang="en-CA" dirty="0" smtClean="0"/>
              <a:t>Software costs limit greater adoption</a:t>
            </a:r>
          </a:p>
          <a:p>
            <a:pPr lvl="1"/>
            <a:r>
              <a:rPr lang="en-CA" dirty="0" smtClean="0"/>
              <a:t>Lacks production reporting</a:t>
            </a:r>
          </a:p>
          <a:p>
            <a:pPr lvl="1"/>
            <a:r>
              <a:rPr lang="en-CA" dirty="0" smtClean="0"/>
              <a:t>Below average capabilities:</a:t>
            </a:r>
          </a:p>
          <a:p>
            <a:pPr lvl="2"/>
            <a:r>
              <a:rPr lang="en-CA" dirty="0" smtClean="0"/>
              <a:t>metadata management</a:t>
            </a:r>
          </a:p>
          <a:p>
            <a:pPr lvl="2"/>
            <a:r>
              <a:rPr lang="en-CA" dirty="0" smtClean="0"/>
              <a:t>BI </a:t>
            </a:r>
            <a:r>
              <a:rPr lang="en-CA" dirty="0"/>
              <a:t>infrastructure </a:t>
            </a:r>
          </a:p>
          <a:p>
            <a:pPr lvl="2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5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Tableau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Despite shortcomings, Tableau is the most preferred BI visualization application</a:t>
            </a:r>
          </a:p>
          <a:p>
            <a:r>
              <a:rPr lang="en-CA" dirty="0" smtClean="0"/>
              <a:t>End users can easily view data discovery patterns through the use of Tableau Reader</a:t>
            </a:r>
          </a:p>
          <a:p>
            <a:r>
              <a:rPr lang="en-CA" dirty="0" smtClean="0"/>
              <a:t>Developers can easily create data visualizations through Tableau Desktop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1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The Gartner </a:t>
            </a:r>
            <a:r>
              <a:rPr lang="en-CA" dirty="0" smtClean="0"/>
              <a:t>Report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8925" lvl="1" indent="-288925"/>
            <a:r>
              <a:rPr lang="en-CA" sz="3600" b="1" dirty="0"/>
              <a:t>Information </a:t>
            </a:r>
            <a:r>
              <a:rPr lang="en-CA" sz="3600" b="1" dirty="0" smtClean="0"/>
              <a:t>delivery</a:t>
            </a:r>
            <a:r>
              <a:rPr lang="en-CA" sz="3600" dirty="0" smtClean="0"/>
              <a:t>:</a:t>
            </a:r>
          </a:p>
          <a:p>
            <a:pPr lvl="1"/>
            <a:r>
              <a:rPr lang="en-CA" dirty="0" smtClean="0"/>
              <a:t>Reporting</a:t>
            </a:r>
            <a:endParaRPr lang="en-CA" dirty="0"/>
          </a:p>
          <a:p>
            <a:pPr lvl="1"/>
            <a:r>
              <a:rPr lang="en-CA" dirty="0" smtClean="0"/>
              <a:t>Dashboards</a:t>
            </a:r>
          </a:p>
          <a:p>
            <a:pPr lvl="1"/>
            <a:r>
              <a:rPr lang="en-CA" dirty="0" smtClean="0"/>
              <a:t>Ad </a:t>
            </a:r>
            <a:r>
              <a:rPr lang="en-CA" dirty="0"/>
              <a:t>hoc </a:t>
            </a:r>
            <a:r>
              <a:rPr lang="en-CA" dirty="0" smtClean="0"/>
              <a:t>report/query</a:t>
            </a:r>
          </a:p>
          <a:p>
            <a:pPr lvl="1"/>
            <a:r>
              <a:rPr lang="en-CA" dirty="0" smtClean="0"/>
              <a:t>Microsoft </a:t>
            </a:r>
            <a:r>
              <a:rPr lang="en-CA" dirty="0"/>
              <a:t>Office </a:t>
            </a:r>
            <a:r>
              <a:rPr lang="en-CA" dirty="0" smtClean="0"/>
              <a:t>integration</a:t>
            </a:r>
          </a:p>
          <a:p>
            <a:pPr lvl="1"/>
            <a:r>
              <a:rPr lang="en-CA" dirty="0" smtClean="0"/>
              <a:t>Mobile</a:t>
            </a:r>
            <a:r>
              <a:rPr lang="en-CA" b="1" dirty="0" smtClean="0"/>
              <a:t> </a:t>
            </a:r>
            <a:r>
              <a:rPr lang="en-CA" dirty="0" smtClean="0"/>
              <a:t>BI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The Gartner </a:t>
            </a:r>
            <a:r>
              <a:rPr lang="en-CA" dirty="0" smtClean="0"/>
              <a:t>Report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 smtClean="0"/>
              <a:t>Analysis</a:t>
            </a:r>
            <a:r>
              <a:rPr lang="en-CA" dirty="0" smtClean="0"/>
              <a:t>:</a:t>
            </a:r>
          </a:p>
          <a:p>
            <a:pPr lvl="1"/>
            <a:r>
              <a:rPr lang="en-CA" dirty="0"/>
              <a:t>Interactive</a:t>
            </a:r>
            <a:r>
              <a:rPr lang="en-CA" b="1" dirty="0"/>
              <a:t> </a:t>
            </a:r>
            <a:r>
              <a:rPr lang="en-CA" dirty="0" smtClean="0"/>
              <a:t>visualization</a:t>
            </a:r>
            <a:endParaRPr lang="en-CA" dirty="0"/>
          </a:p>
          <a:p>
            <a:pPr lvl="1"/>
            <a:r>
              <a:rPr lang="en-CA" dirty="0"/>
              <a:t>Search-based data </a:t>
            </a:r>
            <a:r>
              <a:rPr lang="en-CA" dirty="0" smtClean="0"/>
              <a:t>discovery</a:t>
            </a:r>
          </a:p>
          <a:p>
            <a:pPr lvl="1"/>
            <a:r>
              <a:rPr lang="en-CA" dirty="0" smtClean="0"/>
              <a:t>Geospatial </a:t>
            </a:r>
            <a:r>
              <a:rPr lang="en-CA" dirty="0"/>
              <a:t>and location intelligence </a:t>
            </a:r>
            <a:endParaRPr lang="en-CA" dirty="0" smtClean="0"/>
          </a:p>
          <a:p>
            <a:pPr lvl="1"/>
            <a:r>
              <a:rPr lang="en-CA" dirty="0"/>
              <a:t>Embedded advanced </a:t>
            </a:r>
            <a:r>
              <a:rPr lang="en-CA" dirty="0" smtClean="0"/>
              <a:t>analytics</a:t>
            </a:r>
          </a:p>
          <a:p>
            <a:pPr lvl="1"/>
            <a:r>
              <a:rPr lang="en-CA" dirty="0" smtClean="0"/>
              <a:t>Online </a:t>
            </a:r>
            <a:r>
              <a:rPr lang="en-CA" dirty="0"/>
              <a:t>analytical processing (</a:t>
            </a:r>
            <a:r>
              <a:rPr lang="en-CA" dirty="0" smtClean="0"/>
              <a:t>OLAP)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21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The Gartner </a:t>
            </a:r>
            <a:r>
              <a:rPr lang="en-CA" dirty="0" smtClean="0"/>
              <a:t>Report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b="1" dirty="0" smtClean="0"/>
              <a:t>Integration</a:t>
            </a:r>
          </a:p>
          <a:p>
            <a:pPr lvl="1"/>
            <a:r>
              <a:rPr lang="en-CA" dirty="0"/>
              <a:t>BI infrastructure and </a:t>
            </a:r>
            <a:r>
              <a:rPr lang="en-CA" dirty="0" smtClean="0"/>
              <a:t>administration</a:t>
            </a:r>
          </a:p>
          <a:p>
            <a:pPr lvl="1"/>
            <a:r>
              <a:rPr lang="en-CA" dirty="0" smtClean="0"/>
              <a:t>Metadata management</a:t>
            </a:r>
          </a:p>
          <a:p>
            <a:pPr lvl="1"/>
            <a:r>
              <a:rPr lang="en-CA" dirty="0" smtClean="0"/>
              <a:t>Business </a:t>
            </a:r>
            <a:r>
              <a:rPr lang="en-CA" dirty="0"/>
              <a:t>user data mashup and </a:t>
            </a:r>
            <a:r>
              <a:rPr lang="en-CA" dirty="0" smtClean="0"/>
              <a:t>modeling</a:t>
            </a:r>
          </a:p>
          <a:p>
            <a:pPr lvl="1"/>
            <a:r>
              <a:rPr lang="en-CA" dirty="0" smtClean="0"/>
              <a:t>Development tools</a:t>
            </a:r>
          </a:p>
          <a:p>
            <a:pPr lvl="1"/>
            <a:r>
              <a:rPr lang="en-CA" dirty="0" smtClean="0"/>
              <a:t>Embeddable analytics</a:t>
            </a:r>
          </a:p>
          <a:p>
            <a:pPr lvl="1"/>
            <a:r>
              <a:rPr lang="en-CA" dirty="0" smtClean="0"/>
              <a:t>Collaboration</a:t>
            </a:r>
          </a:p>
          <a:p>
            <a:pPr lvl="1"/>
            <a:r>
              <a:rPr lang="en-CA" dirty="0" smtClean="0"/>
              <a:t>Support </a:t>
            </a:r>
            <a:r>
              <a:rPr lang="en-CA" dirty="0"/>
              <a:t>for big data </a:t>
            </a:r>
            <a:r>
              <a:rPr lang="en-CA" dirty="0" smtClean="0"/>
              <a:t>sources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1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The Gartner </a:t>
            </a:r>
            <a:r>
              <a:rPr lang="en-CA" dirty="0" smtClean="0"/>
              <a:t>Report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Comparison of BI vendors</a:t>
            </a:r>
          </a:p>
          <a:p>
            <a:pPr lvl="1"/>
            <a:r>
              <a:rPr lang="en-CA" dirty="0" smtClean="0"/>
              <a:t>through the use of a uniform set of evaluation criteria (17 capabilities)</a:t>
            </a:r>
          </a:p>
          <a:p>
            <a:pPr lvl="1"/>
            <a:r>
              <a:rPr lang="en-CA" dirty="0" smtClean="0"/>
              <a:t>results documented and also displayed graphically (Called the “Magic Quadrants”)</a:t>
            </a:r>
          </a:p>
          <a:p>
            <a:r>
              <a:rPr lang="en-CA" dirty="0" smtClean="0"/>
              <a:t>The Magic </a:t>
            </a:r>
            <a:r>
              <a:rPr lang="en-CA" dirty="0"/>
              <a:t>Quadrants provide a graphical competitive positioning of </a:t>
            </a:r>
            <a:r>
              <a:rPr lang="en-CA" u="sng" dirty="0"/>
              <a:t>four</a:t>
            </a:r>
            <a:r>
              <a:rPr lang="en-CA" dirty="0"/>
              <a:t> types of technology providers, where market growth is high and provider differentiation is </a:t>
            </a:r>
            <a:r>
              <a:rPr lang="en-CA" dirty="0" smtClean="0"/>
              <a:t>distinct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14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The Gartner </a:t>
            </a:r>
            <a:r>
              <a:rPr lang="en-CA" dirty="0" smtClean="0"/>
              <a:t>Report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b="1" dirty="0" smtClean="0"/>
              <a:t>Leaders</a:t>
            </a:r>
            <a:r>
              <a:rPr lang="en-CA" dirty="0"/>
              <a:t> execute well against their current vision and are well positioned for tomorrow.</a:t>
            </a:r>
          </a:p>
          <a:p>
            <a:r>
              <a:rPr lang="en-CA" b="1" dirty="0"/>
              <a:t>Visionaries</a:t>
            </a:r>
            <a:r>
              <a:rPr lang="en-CA" dirty="0"/>
              <a:t> understand where the market is going or have a vision for changing market rules, but do not yet execute well.</a:t>
            </a:r>
          </a:p>
          <a:p>
            <a:r>
              <a:rPr lang="en-CA" b="1" dirty="0"/>
              <a:t>Niche Players</a:t>
            </a:r>
            <a:r>
              <a:rPr lang="en-CA" dirty="0"/>
              <a:t> focus successfully on a small segment, or are unfocused and do not out-innovate or outperform others.</a:t>
            </a:r>
          </a:p>
          <a:p>
            <a:r>
              <a:rPr lang="en-CA" b="1" dirty="0"/>
              <a:t>Challengers</a:t>
            </a:r>
            <a:r>
              <a:rPr lang="en-CA" dirty="0"/>
              <a:t> execute well today or may dominate a large segment, but do not demonstrate an understanding of market direction.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0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The Gartner Report – </a:t>
            </a:r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Vendors lack enterprise-wide robustness with respect to governance, administration and scalability</a:t>
            </a:r>
          </a:p>
          <a:p>
            <a:pPr lvl="1"/>
            <a:r>
              <a:rPr lang="en-CA" dirty="0" smtClean="0"/>
              <a:t>Applications cannot easily be expanded to interactively include all departmental functions</a:t>
            </a:r>
          </a:p>
          <a:p>
            <a:r>
              <a:rPr lang="en-CA" dirty="0" smtClean="0"/>
              <a:t>Analytic platforms are still IT-centric and less business-based</a:t>
            </a:r>
          </a:p>
          <a:p>
            <a:r>
              <a:rPr lang="en-CA" dirty="0"/>
              <a:t>Cloud BI becoming more acceptable as a deployment </a:t>
            </a:r>
            <a:r>
              <a:rPr lang="en-CA" dirty="0" smtClean="0"/>
              <a:t>option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1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5055</TotalTime>
  <Words>1013</Words>
  <Application>Microsoft Office PowerPoint</Application>
  <PresentationFormat>On-screen Show (4:3)</PresentationFormat>
  <Paragraphs>222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Tahoma</vt:lpstr>
      <vt:lpstr>Times New Roman</vt:lpstr>
      <vt:lpstr>Wingdings</vt:lpstr>
      <vt:lpstr>Clarity</vt:lpstr>
      <vt:lpstr>PowerPoint Presentation</vt:lpstr>
      <vt:lpstr>The Gartner Company - Overview</vt:lpstr>
      <vt:lpstr>The Gartner Report</vt:lpstr>
      <vt:lpstr>The Gartner Report</vt:lpstr>
      <vt:lpstr>The Gartner Report</vt:lpstr>
      <vt:lpstr>The Gartner Report</vt:lpstr>
      <vt:lpstr>The Gartner Report</vt:lpstr>
      <vt:lpstr>The Gartner Report</vt:lpstr>
      <vt:lpstr>The Gartner Report – Summary</vt:lpstr>
      <vt:lpstr>The Gartner Report – Magic Quadrants</vt:lpstr>
      <vt:lpstr>IBM – Insight (Overview)</vt:lpstr>
      <vt:lpstr>IBM – Insight (Screeshots)</vt:lpstr>
      <vt:lpstr>IBM – Insight (Screenshots)</vt:lpstr>
      <vt:lpstr>IBM – Insight (Screenshots)</vt:lpstr>
      <vt:lpstr>IBM - Insight</vt:lpstr>
      <vt:lpstr>Microsoft – Power Pivot (Overview)</vt:lpstr>
      <vt:lpstr>Microsoft – Power Pivot (Screenshots)</vt:lpstr>
      <vt:lpstr>Microsoft – Power Pivot (Screenshots)</vt:lpstr>
      <vt:lpstr>Microsoft – Power Pivot (Screenshots)</vt:lpstr>
      <vt:lpstr>Microsoft – Power Pivot</vt:lpstr>
      <vt:lpstr>Microsoft – Power Pivot</vt:lpstr>
      <vt:lpstr>Qlik – Qlik View (Overview)</vt:lpstr>
      <vt:lpstr>Qlik – Qlik View (Overview)</vt:lpstr>
      <vt:lpstr>Qlik – Qlik View (Overview)</vt:lpstr>
      <vt:lpstr>Qlik – Qlik View (Screenshots)</vt:lpstr>
      <vt:lpstr>Qlik – Qlik View (Screenshots)</vt:lpstr>
      <vt:lpstr>Qlik – Qlik View (Screenshots)</vt:lpstr>
      <vt:lpstr>Qlik – Qlik View (Overview)</vt:lpstr>
      <vt:lpstr>Tableau (Overview)</vt:lpstr>
      <vt:lpstr>Tableau (Overview)</vt:lpstr>
      <vt:lpstr>Tableau (Overview)</vt:lpstr>
      <vt:lpstr>Tableau (Screenshots)</vt:lpstr>
      <vt:lpstr>Tableau (Screenshots)</vt:lpstr>
      <vt:lpstr>Tableau (Screenshots)</vt:lpstr>
      <vt:lpstr>Tableau</vt:lpstr>
      <vt:lpstr>Tableau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DSS Chapter 1</dc:title>
  <dc:creator>Dursun Delen</dc:creator>
  <cp:lastModifiedBy>Royr</cp:lastModifiedBy>
  <cp:revision>232</cp:revision>
  <cp:lastPrinted>2013-11-04T21:29:49Z</cp:lastPrinted>
  <dcterms:created xsi:type="dcterms:W3CDTF">1998-03-18T21:58:50Z</dcterms:created>
  <dcterms:modified xsi:type="dcterms:W3CDTF">2017-08-21T12:40:25Z</dcterms:modified>
</cp:coreProperties>
</file>