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1" r:id="rId3"/>
    <p:sldId id="315" r:id="rId4"/>
    <p:sldId id="317" r:id="rId5"/>
    <p:sldId id="316" r:id="rId6"/>
    <p:sldId id="320" r:id="rId7"/>
    <p:sldId id="318" r:id="rId8"/>
    <p:sldId id="319" r:id="rId9"/>
    <p:sldId id="337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3" r:id="rId18"/>
    <p:sldId id="331" r:id="rId19"/>
    <p:sldId id="329" r:id="rId20"/>
    <p:sldId id="332" r:id="rId21"/>
    <p:sldId id="330" r:id="rId22"/>
    <p:sldId id="334" r:id="rId23"/>
    <p:sldId id="335" r:id="rId24"/>
    <p:sldId id="336" r:id="rId25"/>
    <p:sldId id="26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>
        <p:scale>
          <a:sx n="60" d="100"/>
          <a:sy n="60" d="100"/>
        </p:scale>
        <p:origin x="-157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C466-8B7A-4FBC-9FA5-064D770FE37C}" type="datetimeFigureOut">
              <a:rPr lang="pt-BR" smtClean="0"/>
              <a:pPr/>
              <a:t>22/11/2011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39C1-7FCB-40A7-A9AB-1F6D0A9883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439C1-7FCB-40A7-A9AB-1F6D0A98833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solidFill>
                  <a:srgbClr val="C00000"/>
                </a:solidFill>
                <a:latin typeface="Times New Roman" pitchFamily="16" charset="0"/>
                <a:cs typeface="Times New Roman" pitchFamily="16" charset="0"/>
              </a:rPr>
              <a:t>Análise da Flexibilidade de Processos de Negócio</a:t>
            </a:r>
            <a:endParaRPr lang="pt-BR" i="1" dirty="0">
              <a:solidFill>
                <a:srgbClr val="C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FE5AD0-E4BC-461B-972B-2B6AB9FECD5F}" type="datetime1">
              <a:rPr lang="pt-BR" smtClean="0"/>
              <a:pPr/>
              <a:t>22/11/2011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51EAE-51E2-4DA3-AF05-D098DF22643A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11188" y="3284538"/>
            <a:ext cx="6913140" cy="204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000" b="1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000" dirty="0" smtClean="0">
              <a:latin typeface="Times New Roman" pitchFamily="16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Professores</a:t>
            </a: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Carina Frota Alves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Alunos</a:t>
            </a: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pt-BR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Carlos Timóteo e Leandro Cavalcanti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Engenharia </a:t>
            </a:r>
            <a:r>
              <a:rPr lang="pt-BR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de Requisitos Avançado - BPM</a:t>
            </a:r>
            <a:endParaRPr lang="pt-BR" sz="2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Avaliados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17016"/>
          <a:stretch>
            <a:fillRect/>
          </a:stretch>
        </p:blipFill>
        <p:spPr bwMode="auto">
          <a:xfrm>
            <a:off x="755576" y="1196752"/>
            <a:ext cx="6840760" cy="215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363" y="3429000"/>
            <a:ext cx="688098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0" y="1753005"/>
            <a:ext cx="7140847" cy="189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115" y="3792824"/>
            <a:ext cx="7158285" cy="150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conclusão</a:t>
            </a:r>
            <a:r>
              <a:rPr lang="en-US" b="0" dirty="0" smtClean="0"/>
              <a:t> </a:t>
            </a:r>
            <a:r>
              <a:rPr lang="en-US" b="0" dirty="0" err="1" smtClean="0"/>
              <a:t>coerente</a:t>
            </a:r>
            <a:r>
              <a:rPr lang="en-US" b="0" dirty="0" smtClean="0"/>
              <a:t> é o </a:t>
            </a:r>
            <a:r>
              <a:rPr lang="en-US" b="0" dirty="0" err="1" smtClean="0"/>
              <a:t>fato</a:t>
            </a:r>
            <a:r>
              <a:rPr lang="en-US" b="0" dirty="0" smtClean="0"/>
              <a:t> de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perfeita</a:t>
            </a:r>
            <a:r>
              <a:rPr lang="en-US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</a:t>
            </a:r>
            <a:r>
              <a:rPr lang="en-US" b="0" dirty="0" smtClean="0"/>
              <a:t> </a:t>
            </a:r>
            <a:r>
              <a:rPr lang="en-US" b="0" dirty="0" err="1" smtClean="0"/>
              <a:t>flexíveis</a:t>
            </a:r>
            <a:r>
              <a:rPr lang="en-US" b="0" dirty="0" smtClean="0"/>
              <a:t>.</a:t>
            </a:r>
          </a:p>
          <a:p>
            <a:pPr lvl="1"/>
            <a:r>
              <a:rPr lang="en-US" dirty="0" err="1" smtClean="0"/>
              <a:t>Flexibilidade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local.</a:t>
            </a:r>
          </a:p>
          <a:p>
            <a:pPr lvl="1"/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</a:t>
            </a:r>
            <a:r>
              <a:rPr lang="en-US" dirty="0" err="1" smtClean="0"/>
              <a:t>gerenciada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19" y="3684265"/>
            <a:ext cx="379685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719" y="5988521"/>
            <a:ext cx="3999489" cy="39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As </a:t>
            </a:r>
            <a:r>
              <a:rPr lang="en-US" b="0" dirty="0" err="1" smtClean="0"/>
              <a:t>linguagens</a:t>
            </a:r>
            <a:r>
              <a:rPr lang="en-US" b="0" dirty="0" smtClean="0"/>
              <a:t> de </a:t>
            </a:r>
            <a:r>
              <a:rPr lang="en-US" b="0" dirty="0" err="1" smtClean="0"/>
              <a:t>modelagem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  </a:t>
            </a:r>
            <a:r>
              <a:rPr lang="en-US" b="0" dirty="0" err="1" smtClean="0"/>
              <a:t>atuais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de </a:t>
            </a:r>
            <a:r>
              <a:rPr lang="en-US" b="0" dirty="0" err="1" smtClean="0"/>
              <a:t>natureza</a:t>
            </a:r>
            <a:r>
              <a:rPr lang="en-US" b="0" dirty="0" smtClean="0"/>
              <a:t> </a:t>
            </a:r>
            <a:r>
              <a:rPr lang="en-US" dirty="0" err="1" smtClean="0"/>
              <a:t>imperativa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Mesmo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sistemas</a:t>
            </a:r>
            <a:r>
              <a:rPr lang="en-US" b="0" dirty="0" smtClean="0"/>
              <a:t> de workflow de </a:t>
            </a:r>
            <a:r>
              <a:rPr lang="en-US" b="0" dirty="0" err="1" smtClean="0"/>
              <a:t>tratamento</a:t>
            </a:r>
            <a:r>
              <a:rPr lang="en-US" b="0" dirty="0" smtClean="0"/>
              <a:t> de </a:t>
            </a:r>
            <a:r>
              <a:rPr lang="en-US" b="0" dirty="0" err="1" smtClean="0"/>
              <a:t>casos</a:t>
            </a:r>
            <a:r>
              <a:rPr lang="en-US" b="0" dirty="0" smtClean="0"/>
              <a:t> e </a:t>
            </a:r>
            <a:r>
              <a:rPr lang="en-US" b="0" dirty="0" err="1" smtClean="0"/>
              <a:t>adaptativos</a:t>
            </a:r>
            <a:r>
              <a:rPr lang="en-US" b="0" dirty="0" smtClean="0"/>
              <a:t> </a:t>
            </a:r>
            <a:r>
              <a:rPr lang="en-US" b="0" dirty="0" err="1" smtClean="0"/>
              <a:t>permitam</a:t>
            </a:r>
            <a:r>
              <a:rPr lang="en-US" b="0" dirty="0" smtClean="0"/>
              <a:t> </a:t>
            </a:r>
            <a:r>
              <a:rPr lang="en-US" dirty="0" err="1" smtClean="0"/>
              <a:t>desvios</a:t>
            </a:r>
            <a:r>
              <a:rPr lang="en-US" dirty="0" smtClean="0"/>
              <a:t> e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b="0" dirty="0" err="1" smtClean="0"/>
              <a:t>nos</a:t>
            </a:r>
            <a:r>
              <a:rPr lang="en-US" b="0" dirty="0" smtClean="0"/>
              <a:t> </a:t>
            </a:r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escritos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linguagens</a:t>
            </a:r>
            <a:r>
              <a:rPr lang="en-US" b="0" dirty="0" smtClean="0"/>
              <a:t> </a:t>
            </a:r>
            <a:r>
              <a:rPr lang="en-US" b="0" dirty="0" err="1" smtClean="0"/>
              <a:t>imperativas</a:t>
            </a:r>
            <a:r>
              <a:rPr lang="en-US" b="0" dirty="0" smtClean="0"/>
              <a:t>, o </a:t>
            </a:r>
            <a:r>
              <a:rPr lang="en-US" b="0" dirty="0" err="1" smtClean="0"/>
              <a:t>resultado</a:t>
            </a:r>
            <a:r>
              <a:rPr lang="en-US" b="0" dirty="0" smtClean="0"/>
              <a:t> continua </a:t>
            </a:r>
            <a:r>
              <a:rPr lang="en-US" dirty="0" smtClean="0"/>
              <a:t>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imperativo</a:t>
            </a:r>
            <a:r>
              <a:rPr lang="en-US" b="0" dirty="0" smtClean="0"/>
              <a:t>.</a:t>
            </a:r>
          </a:p>
          <a:p>
            <a:endParaRPr lang="pt-BR" b="0" dirty="0" smtClean="0"/>
          </a:p>
          <a:p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baseados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r>
              <a:rPr lang="en-US" b="0" dirty="0" smtClean="0"/>
              <a:t> </a:t>
            </a:r>
            <a:r>
              <a:rPr lang="en-US" b="0" dirty="0" err="1" smtClean="0"/>
              <a:t>especificam</a:t>
            </a:r>
            <a:r>
              <a:rPr lang="en-US" b="0" dirty="0" smtClean="0"/>
              <a:t> </a:t>
            </a:r>
            <a:r>
              <a:rPr lang="en-US" dirty="0" smtClean="0"/>
              <a:t>O QUE </a:t>
            </a:r>
            <a:r>
              <a:rPr lang="en-US" b="0" dirty="0" err="1" smtClean="0"/>
              <a:t>deve</a:t>
            </a:r>
            <a:r>
              <a:rPr lang="en-US" b="0" dirty="0" smtClean="0"/>
              <a:t> ser </a:t>
            </a:r>
            <a:r>
              <a:rPr lang="en-US" b="0" dirty="0" err="1" smtClean="0"/>
              <a:t>feito</a:t>
            </a:r>
            <a:r>
              <a:rPr lang="en-US" b="0" dirty="0" smtClean="0"/>
              <a:t> </a:t>
            </a:r>
            <a:r>
              <a:rPr lang="en-US" b="0" dirty="0" err="1" smtClean="0"/>
              <a:t>sem</a:t>
            </a:r>
            <a:r>
              <a:rPr lang="en-US" b="0" dirty="0" smtClean="0"/>
              <a:t> </a:t>
            </a:r>
            <a:r>
              <a:rPr lang="en-US" b="0" dirty="0" err="1" smtClean="0"/>
              <a:t>especificar</a:t>
            </a:r>
            <a:r>
              <a:rPr lang="en-US" b="0" dirty="0" smtClean="0"/>
              <a:t> </a:t>
            </a:r>
            <a:r>
              <a:rPr lang="en-US" dirty="0" smtClean="0"/>
              <a:t>COMO</a:t>
            </a:r>
            <a:r>
              <a:rPr lang="en-US" b="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paradigma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declarativa</a:t>
            </a:r>
            <a:r>
              <a:rPr lang="en-US" dirty="0" smtClean="0"/>
              <a:t> X </a:t>
            </a:r>
            <a:r>
              <a:rPr lang="en-US" dirty="0" err="1" smtClean="0"/>
              <a:t>imperativa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494" t="3984"/>
          <a:stretch>
            <a:fillRect/>
          </a:stretch>
        </p:blipFill>
        <p:spPr bwMode="auto">
          <a:xfrm>
            <a:off x="1547665" y="1885443"/>
            <a:ext cx="6120679" cy="399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ConDec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Inicialmente</a:t>
            </a:r>
            <a:r>
              <a:rPr lang="en-US" b="0" dirty="0" smtClean="0"/>
              <a:t>, um </a:t>
            </a:r>
            <a:r>
              <a:rPr lang="en-US" b="0" dirty="0" err="1" smtClean="0"/>
              <a:t>modelo</a:t>
            </a:r>
            <a:r>
              <a:rPr lang="en-US" b="0" dirty="0" smtClean="0"/>
              <a:t> </a:t>
            </a:r>
            <a:r>
              <a:rPr lang="en-US" b="0" dirty="0" err="1" smtClean="0"/>
              <a:t>ConDec</a:t>
            </a:r>
            <a:r>
              <a:rPr lang="en-US" b="0" dirty="0" smtClean="0"/>
              <a:t> </a:t>
            </a:r>
            <a:r>
              <a:rPr lang="en-US" b="0" dirty="0" err="1" smtClean="0"/>
              <a:t>consiste</a:t>
            </a:r>
            <a:r>
              <a:rPr lang="en-US" b="0" dirty="0" smtClean="0"/>
              <a:t> de um </a:t>
            </a:r>
            <a:r>
              <a:rPr lang="en-US" b="0" dirty="0" err="1" smtClean="0"/>
              <a:t>número</a:t>
            </a:r>
            <a:r>
              <a:rPr lang="en-US" b="0" dirty="0" smtClean="0"/>
              <a:t> de </a:t>
            </a:r>
            <a:r>
              <a:rPr lang="en-US" dirty="0" err="1" smtClean="0"/>
              <a:t>tarefas</a:t>
            </a:r>
            <a:r>
              <a:rPr lang="en-US" b="0" dirty="0" smtClean="0"/>
              <a:t>,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as </a:t>
            </a:r>
            <a:r>
              <a:rPr lang="en-US" b="0" dirty="0" err="1" smtClean="0"/>
              <a:t>possíveis</a:t>
            </a:r>
            <a:r>
              <a:rPr lang="en-US" b="0" dirty="0" smtClean="0"/>
              <a:t> </a:t>
            </a:r>
            <a:r>
              <a:rPr lang="en-US" b="0" dirty="0" err="1" smtClean="0"/>
              <a:t>tarefas</a:t>
            </a:r>
            <a:r>
              <a:rPr lang="en-US" b="0" dirty="0" smtClean="0"/>
              <a:t> </a:t>
            </a:r>
            <a:r>
              <a:rPr lang="en-US" b="0" dirty="0" err="1" smtClean="0"/>
              <a:t>executadas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O </a:t>
            </a:r>
            <a:r>
              <a:rPr lang="en-US" b="0" dirty="0" err="1" smtClean="0"/>
              <a:t>próximo</a:t>
            </a:r>
            <a:r>
              <a:rPr lang="en-US" b="0" dirty="0" smtClean="0"/>
              <a:t> </a:t>
            </a:r>
            <a:r>
              <a:rPr lang="en-US" b="0" dirty="0" err="1" smtClean="0"/>
              <a:t>passo</a:t>
            </a:r>
            <a:r>
              <a:rPr lang="en-US" b="0" dirty="0" smtClean="0"/>
              <a:t> é </a:t>
            </a:r>
            <a:r>
              <a:rPr lang="en-US" b="0" dirty="0" err="1" smtClean="0"/>
              <a:t>definir</a:t>
            </a:r>
            <a:r>
              <a:rPr lang="en-US" b="0" dirty="0" smtClean="0"/>
              <a:t> </a:t>
            </a:r>
            <a:r>
              <a:rPr lang="en-US" dirty="0" err="1" smtClean="0"/>
              <a:t>relações</a:t>
            </a:r>
            <a:r>
              <a:rPr lang="en-US" dirty="0" smtClean="0"/>
              <a:t> </a:t>
            </a:r>
            <a:r>
              <a:rPr lang="en-US" b="0" dirty="0" smtClean="0"/>
              <a:t>entre </a:t>
            </a:r>
            <a:r>
              <a:rPr lang="en-US" b="0" dirty="0" err="1" smtClean="0"/>
              <a:t>tarefas</a:t>
            </a:r>
            <a:r>
              <a:rPr lang="en-US" b="0" dirty="0" smtClean="0"/>
              <a:t>. </a:t>
            </a:r>
            <a:r>
              <a:rPr lang="en-US" b="0" dirty="0" err="1" smtClean="0"/>
              <a:t>Nos</a:t>
            </a:r>
            <a:r>
              <a:rPr lang="en-US" b="0" dirty="0" smtClean="0"/>
              <a:t> </a:t>
            </a:r>
            <a:r>
              <a:rPr lang="en-US" b="0" dirty="0" err="1" smtClean="0"/>
              <a:t>referimos</a:t>
            </a:r>
            <a:r>
              <a:rPr lang="en-US" b="0" dirty="0" smtClean="0"/>
              <a:t> a </a:t>
            </a:r>
            <a:r>
              <a:rPr lang="en-US" b="0" dirty="0" err="1" smtClean="0"/>
              <a:t>relações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dirty="0" err="1" smtClean="0"/>
              <a:t>restrições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restrição</a:t>
            </a:r>
            <a:r>
              <a:rPr lang="en-US" b="0" dirty="0" smtClean="0"/>
              <a:t> </a:t>
            </a:r>
            <a:r>
              <a:rPr lang="en-US" b="0" dirty="0" err="1" smtClean="0"/>
              <a:t>significa</a:t>
            </a:r>
            <a:r>
              <a:rPr lang="en-US" b="0" dirty="0" smtClean="0"/>
              <a:t> um </a:t>
            </a:r>
            <a:r>
              <a:rPr lang="en-US" b="0" dirty="0" err="1" smtClean="0"/>
              <a:t>conceito</a:t>
            </a:r>
            <a:r>
              <a:rPr lang="en-US" b="0" dirty="0" smtClean="0"/>
              <a:t> de </a:t>
            </a:r>
            <a:r>
              <a:rPr lang="en-US" b="0" dirty="0" err="1" smtClean="0"/>
              <a:t>negócio</a:t>
            </a:r>
            <a:r>
              <a:rPr lang="en-US" b="0" dirty="0" smtClean="0"/>
              <a:t> (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b="0" dirty="0" smtClean="0"/>
              <a:t>).</a:t>
            </a:r>
            <a:endParaRPr lang="pt-BR" b="0" dirty="0" smtClean="0"/>
          </a:p>
          <a:p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restrição</a:t>
            </a:r>
            <a:r>
              <a:rPr lang="en-US" dirty="0" smtClean="0"/>
              <a:t> é </a:t>
            </a:r>
            <a:r>
              <a:rPr lang="en-US" dirty="0" err="1" smtClean="0"/>
              <a:t>verdadeira</a:t>
            </a:r>
            <a:r>
              <a:rPr lang="en-US" dirty="0" smtClean="0"/>
              <a:t>, a 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é </a:t>
            </a:r>
            <a:r>
              <a:rPr lang="en-US" dirty="0" err="1" smtClean="0"/>
              <a:t>cumprida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é </a:t>
            </a:r>
            <a:r>
              <a:rPr lang="en-US" dirty="0" err="1" smtClean="0"/>
              <a:t>violada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t-BR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453" y="3114476"/>
            <a:ext cx="8431019" cy="225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–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Livro</a:t>
            </a:r>
            <a:r>
              <a:rPr lang="en-US" dirty="0" smtClean="0"/>
              <a:t>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1334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Regulamentos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: </a:t>
            </a:r>
            <a:r>
              <a:rPr lang="en-US" b="0" dirty="0" err="1" smtClean="0"/>
              <a:t>diretivas</a:t>
            </a:r>
            <a:r>
              <a:rPr lang="en-US" b="0" dirty="0" smtClean="0"/>
              <a:t> </a:t>
            </a:r>
            <a:r>
              <a:rPr lang="en-US" b="0" dirty="0" err="1" smtClean="0"/>
              <a:t>externas</a:t>
            </a:r>
            <a:r>
              <a:rPr lang="en-US" b="0" dirty="0" smtClean="0"/>
              <a:t>, leis e </a:t>
            </a:r>
            <a:r>
              <a:rPr lang="en-US" b="0" dirty="0" err="1" smtClean="0"/>
              <a:t>contratos</a:t>
            </a:r>
            <a:r>
              <a:rPr lang="en-US" b="0" dirty="0" smtClean="0"/>
              <a:t>;</a:t>
            </a:r>
          </a:p>
          <a:p>
            <a:r>
              <a:rPr lang="en-US" dirty="0" err="1" smtClean="0"/>
              <a:t>Políticas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: </a:t>
            </a:r>
            <a:r>
              <a:rPr lang="en-US" b="0" dirty="0" err="1" smtClean="0"/>
              <a:t>diretivas</a:t>
            </a:r>
            <a:r>
              <a:rPr lang="en-US" b="0" dirty="0" smtClean="0"/>
              <a:t> </a:t>
            </a:r>
            <a:r>
              <a:rPr lang="en-US" b="0" dirty="0" err="1" smtClean="0"/>
              <a:t>internas</a:t>
            </a:r>
            <a:r>
              <a:rPr lang="en-US" b="0" dirty="0" smtClean="0"/>
              <a:t>, </a:t>
            </a:r>
            <a:r>
              <a:rPr lang="en-US" b="0" dirty="0" err="1" smtClean="0"/>
              <a:t>estratégias</a:t>
            </a:r>
            <a:r>
              <a:rPr lang="en-US" b="0" dirty="0" smtClean="0"/>
              <a:t> e </a:t>
            </a:r>
            <a:r>
              <a:rPr lang="en-US" b="0" dirty="0" err="1" smtClean="0"/>
              <a:t>procedimentos</a:t>
            </a:r>
            <a:r>
              <a:rPr lang="en-US" b="0" dirty="0" smtClean="0"/>
              <a:t>;</a:t>
            </a:r>
          </a:p>
          <a:p>
            <a:r>
              <a:rPr lang="en-US" dirty="0" err="1" smtClean="0"/>
              <a:t>Custos</a:t>
            </a:r>
            <a:r>
              <a:rPr lang="en-US" dirty="0" smtClean="0"/>
              <a:t> e </a:t>
            </a:r>
            <a:r>
              <a:rPr lang="en-US" dirty="0" err="1" smtClean="0"/>
              <a:t>benefícios</a:t>
            </a:r>
            <a:r>
              <a:rPr lang="en-US" dirty="0" smtClean="0"/>
              <a:t>: </a:t>
            </a:r>
            <a:r>
              <a:rPr lang="en-US" b="0" dirty="0" err="1" smtClean="0"/>
              <a:t>benefícios</a:t>
            </a:r>
            <a:r>
              <a:rPr lang="en-US" b="0" dirty="0" smtClean="0"/>
              <a:t> e </a:t>
            </a:r>
            <a:r>
              <a:rPr lang="en-US" b="0" dirty="0" err="1" smtClean="0"/>
              <a:t>custos</a:t>
            </a:r>
            <a:r>
              <a:rPr lang="en-US" b="0" dirty="0" smtClean="0"/>
              <a:t> de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atividade</a:t>
            </a:r>
            <a:r>
              <a:rPr lang="en-US" b="0" dirty="0" smtClean="0"/>
              <a:t>;</a:t>
            </a:r>
          </a:p>
          <a:p>
            <a:r>
              <a:rPr lang="en-US" dirty="0" smtClean="0"/>
              <a:t>Tempo: </a:t>
            </a:r>
            <a:r>
              <a:rPr lang="en-US" b="0" dirty="0" smtClean="0"/>
              <a:t>o tempo </a:t>
            </a:r>
            <a:r>
              <a:rPr lang="en-US" b="0" dirty="0" err="1" smtClean="0"/>
              <a:t>geral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processar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atividade</a:t>
            </a:r>
            <a:r>
              <a:rPr lang="en-US" b="0" dirty="0" smtClean="0"/>
              <a:t>;</a:t>
            </a:r>
          </a:p>
          <a:p>
            <a:r>
              <a:rPr lang="en-US" dirty="0" err="1" smtClean="0"/>
              <a:t>Pré-requisitos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: </a:t>
            </a:r>
            <a:r>
              <a:rPr lang="en-US" b="0" dirty="0" smtClean="0"/>
              <a:t>a </a:t>
            </a:r>
            <a:r>
              <a:rPr lang="en-US" b="0" dirty="0" err="1" smtClean="0"/>
              <a:t>informação</a:t>
            </a:r>
            <a:r>
              <a:rPr lang="en-US" b="0" dirty="0" smtClean="0"/>
              <a:t> </a:t>
            </a:r>
            <a:r>
              <a:rPr lang="en-US" b="0" dirty="0" err="1" smtClean="0"/>
              <a:t>requerida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iniciar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atividade</a:t>
            </a:r>
            <a:r>
              <a:rPr lang="en-US" b="0" dirty="0" smtClean="0"/>
              <a:t>;</a:t>
            </a:r>
          </a:p>
          <a:p>
            <a:r>
              <a:rPr lang="en-US" dirty="0" err="1" smtClean="0"/>
              <a:t>Limitações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e de </a:t>
            </a:r>
            <a:r>
              <a:rPr lang="en-US" dirty="0" err="1" smtClean="0"/>
              <a:t>senso-comum</a:t>
            </a:r>
            <a:r>
              <a:rPr lang="en-US" dirty="0" smtClean="0"/>
              <a:t>: </a:t>
            </a:r>
            <a:r>
              <a:rPr lang="en-US" b="0" dirty="0" err="1" smtClean="0"/>
              <a:t>indisponibilidade</a:t>
            </a:r>
            <a:r>
              <a:rPr lang="en-US" b="0" dirty="0" smtClean="0"/>
              <a:t> </a:t>
            </a:r>
            <a:r>
              <a:rPr lang="en-US" b="0" dirty="0" err="1" smtClean="0"/>
              <a:t>temporária</a:t>
            </a:r>
            <a:r>
              <a:rPr lang="en-US" b="0" dirty="0" smtClean="0"/>
              <a:t> de </a:t>
            </a:r>
            <a:r>
              <a:rPr lang="en-US" b="0" dirty="0" err="1" smtClean="0"/>
              <a:t>recurso</a:t>
            </a:r>
            <a:r>
              <a:rPr lang="en-US" b="0" dirty="0" smtClean="0"/>
              <a:t>.</a:t>
            </a:r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EMBrACE</a:t>
            </a:r>
            <a:r>
              <a:rPr lang="en-US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EMBrACE</a:t>
            </a:r>
            <a:r>
              <a:rPr lang="en-US" b="0" dirty="0" smtClean="0"/>
              <a:t> Framework </a:t>
            </a:r>
            <a:r>
              <a:rPr lang="en-US" b="0" dirty="0" err="1" smtClean="0"/>
              <a:t>consiste</a:t>
            </a:r>
            <a:r>
              <a:rPr lang="en-US" b="0" dirty="0" smtClean="0"/>
              <a:t> de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natural </a:t>
            </a:r>
            <a:r>
              <a:rPr lang="en-US" b="0" dirty="0" smtClean="0"/>
              <a:t>e um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</a:t>
            </a:r>
            <a:r>
              <a:rPr lang="en-US" dirty="0" err="1" smtClean="0"/>
              <a:t>orquestração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permite</a:t>
            </a:r>
            <a:r>
              <a:rPr lang="en-US" b="0" dirty="0" smtClean="0"/>
              <a:t> </a:t>
            </a:r>
            <a:r>
              <a:rPr lang="en-US" b="0" dirty="0" err="1" smtClean="0"/>
              <a:t>combinar</a:t>
            </a:r>
            <a:r>
              <a:rPr lang="en-US" b="0" dirty="0" smtClean="0"/>
              <a:t> </a:t>
            </a:r>
            <a:r>
              <a:rPr lang="en-US" b="0" dirty="0" err="1" smtClean="0"/>
              <a:t>diversas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A </a:t>
            </a:r>
            <a:r>
              <a:rPr lang="en-US" b="0" dirty="0" err="1" smtClean="0"/>
              <a:t>combinação</a:t>
            </a:r>
            <a:r>
              <a:rPr lang="en-US" b="0" dirty="0" smtClean="0"/>
              <a:t> </a:t>
            </a:r>
            <a:r>
              <a:rPr lang="en-US" b="0" dirty="0" err="1" smtClean="0"/>
              <a:t>da</a:t>
            </a:r>
            <a:r>
              <a:rPr lang="en-US" b="0" dirty="0" smtClean="0"/>
              <a:t> </a:t>
            </a:r>
            <a:r>
              <a:rPr lang="en-US" b="0" dirty="0" err="1" smtClean="0"/>
              <a:t>linguística</a:t>
            </a:r>
            <a:r>
              <a:rPr lang="en-US" b="0" dirty="0" smtClean="0"/>
              <a:t> e </a:t>
            </a:r>
            <a:r>
              <a:rPr lang="en-US" b="0" dirty="0" err="1" smtClean="0"/>
              <a:t>lógica</a:t>
            </a:r>
            <a:r>
              <a:rPr lang="en-US" b="0" dirty="0" smtClean="0"/>
              <a:t> </a:t>
            </a:r>
            <a:r>
              <a:rPr lang="en-US" b="0" dirty="0" err="1" smtClean="0"/>
              <a:t>permite</a:t>
            </a:r>
            <a:r>
              <a:rPr lang="en-US" b="0" dirty="0" smtClean="0"/>
              <a:t> </a:t>
            </a:r>
            <a:r>
              <a:rPr lang="en-US" b="0" dirty="0" err="1" smtClean="0"/>
              <a:t>expressar</a:t>
            </a:r>
            <a:r>
              <a:rPr lang="en-US" b="0" dirty="0" smtClean="0"/>
              <a:t> o </a:t>
            </a:r>
            <a:r>
              <a:rPr lang="en-US" b="0" dirty="0" err="1" smtClean="0"/>
              <a:t>significado</a:t>
            </a:r>
            <a:r>
              <a:rPr lang="en-US" b="0" dirty="0" smtClean="0"/>
              <a:t> de </a:t>
            </a:r>
            <a:r>
              <a:rPr lang="en-US" b="0" dirty="0" err="1" smtClean="0"/>
              <a:t>regras</a:t>
            </a:r>
            <a:r>
              <a:rPr lang="en-US" b="0" dirty="0" smtClean="0"/>
              <a:t> </a:t>
            </a:r>
            <a:r>
              <a:rPr lang="en-US" b="0" dirty="0" smtClean="0"/>
              <a:t>de </a:t>
            </a:r>
            <a:r>
              <a:rPr lang="en-US" b="0" dirty="0" err="1" smtClean="0"/>
              <a:t>negócio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têm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dirty="0" err="1" smtClean="0"/>
              <a:t>notação</a:t>
            </a:r>
            <a:r>
              <a:rPr lang="en-US" dirty="0" smtClean="0"/>
              <a:t> textual</a:t>
            </a:r>
            <a:r>
              <a:rPr lang="en-US" b="0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Introdução</a:t>
            </a:r>
            <a:endParaRPr lang="en-US" b="0" dirty="0" smtClean="0"/>
          </a:p>
          <a:p>
            <a:r>
              <a:rPr lang="en-US" b="0" dirty="0" err="1" smtClean="0"/>
              <a:t>Análise</a:t>
            </a:r>
            <a:r>
              <a:rPr lang="en-US" b="0" dirty="0" smtClean="0"/>
              <a:t> </a:t>
            </a:r>
            <a:r>
              <a:rPr lang="en-US" b="0" dirty="0" err="1" smtClean="0"/>
              <a:t>da</a:t>
            </a:r>
            <a:r>
              <a:rPr lang="en-US" b="0" dirty="0" smtClean="0"/>
              <a:t> </a:t>
            </a:r>
            <a:r>
              <a:rPr lang="en-US" b="0" dirty="0" err="1" smtClean="0"/>
              <a:t>Flexibilidade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</a:t>
            </a:r>
            <a:endParaRPr lang="en-US" b="0" dirty="0" smtClean="0"/>
          </a:p>
          <a:p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Baseados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endParaRPr lang="en-US" b="0" dirty="0" smtClean="0"/>
          </a:p>
          <a:p>
            <a:pPr lvl="1"/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paradigma</a:t>
            </a:r>
            <a:endParaRPr lang="en-US" b="0" dirty="0" smtClean="0"/>
          </a:p>
          <a:p>
            <a:pPr lvl="1"/>
            <a:r>
              <a:rPr lang="en-US" dirty="0" err="1" smtClean="0"/>
              <a:t>ConDec</a:t>
            </a:r>
            <a:endParaRPr lang="en-US" dirty="0" smtClean="0"/>
          </a:p>
          <a:p>
            <a:pPr lvl="1"/>
            <a:r>
              <a:rPr lang="en-US" dirty="0" err="1" smtClean="0"/>
              <a:t>EMBrACE</a:t>
            </a:r>
            <a:r>
              <a:rPr lang="en-US" dirty="0" smtClean="0"/>
              <a:t> Framework</a:t>
            </a:r>
          </a:p>
          <a:p>
            <a:r>
              <a:rPr lang="en-US" b="0" smtClean="0"/>
              <a:t>Conclusão</a:t>
            </a:r>
          </a:p>
          <a:p>
            <a:r>
              <a:rPr lang="en-US" b="0" dirty="0" err="1" smtClean="0"/>
              <a:t>Contribuição</a:t>
            </a:r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-27384"/>
            <a:ext cx="7283450" cy="1143000"/>
          </a:xfrm>
        </p:spPr>
        <p:txBody>
          <a:bodyPr/>
          <a:lstStyle/>
          <a:p>
            <a:r>
              <a:rPr lang="en-US" sz="2400" dirty="0" err="1" smtClean="0"/>
              <a:t>Atividade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</a:t>
            </a:r>
            <a:r>
              <a:rPr lang="en-US" sz="2400" dirty="0" smtClean="0"/>
              <a:t> – </a:t>
            </a:r>
            <a:r>
              <a:rPr lang="en-US" sz="2400" dirty="0" err="1" smtClean="0"/>
              <a:t>Pagamento</a:t>
            </a:r>
            <a:r>
              <a:rPr lang="en-US" sz="2400" dirty="0" smtClean="0"/>
              <a:t> e </a:t>
            </a:r>
            <a:r>
              <a:rPr lang="en-US" sz="2400" dirty="0" err="1" smtClean="0"/>
              <a:t>Entrega</a:t>
            </a:r>
            <a:r>
              <a:rPr lang="en-US" sz="2400" dirty="0" smtClean="0"/>
              <a:t> de </a:t>
            </a:r>
            <a:r>
              <a:rPr lang="en-US" sz="2400" dirty="0" err="1" smtClean="0"/>
              <a:t>Produto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 …</a:t>
            </a:r>
            <a:endParaRPr lang="en-US" sz="1800" dirty="0"/>
          </a:p>
          <a:p>
            <a:endParaRPr lang="en-US" sz="16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33479" t="45297" r="29722" b="21571"/>
          <a:stretch>
            <a:fillRect/>
          </a:stretch>
        </p:blipFill>
        <p:spPr bwMode="auto">
          <a:xfrm>
            <a:off x="993308" y="1202561"/>
            <a:ext cx="6891060" cy="3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5139" t="15182" r="32208" b="72808"/>
          <a:stretch>
            <a:fillRect/>
          </a:stretch>
        </p:blipFill>
        <p:spPr bwMode="auto">
          <a:xfrm>
            <a:off x="899592" y="4581128"/>
            <a:ext cx="73469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Essas</a:t>
            </a:r>
            <a:r>
              <a:rPr lang="en-US" b="0" dirty="0" smtClean="0"/>
              <a:t> </a:t>
            </a:r>
            <a:r>
              <a:rPr lang="en-US" b="0" dirty="0" err="1" smtClean="0"/>
              <a:t>linguagens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tem um </a:t>
            </a:r>
            <a:r>
              <a:rPr lang="en-US" b="0" dirty="0" err="1" smtClean="0"/>
              <a:t>modelo</a:t>
            </a:r>
            <a:r>
              <a:rPr lang="en-US" b="0" dirty="0" smtClean="0"/>
              <a:t> de </a:t>
            </a:r>
            <a:r>
              <a:rPr lang="en-US" b="0" dirty="0" err="1" smtClean="0"/>
              <a:t>execução</a:t>
            </a:r>
            <a:r>
              <a:rPr lang="en-US" b="0" dirty="0" smtClean="0"/>
              <a:t> </a:t>
            </a:r>
            <a:r>
              <a:rPr lang="en-US" b="0" dirty="0" err="1" smtClean="0"/>
              <a:t>explícito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assume </a:t>
            </a:r>
            <a:r>
              <a:rPr lang="en-US" b="0" dirty="0" err="1" smtClean="0"/>
              <a:t>tanto</a:t>
            </a:r>
            <a:r>
              <a:rPr lang="en-US" b="0" dirty="0" smtClean="0"/>
              <a:t> a </a:t>
            </a:r>
            <a:r>
              <a:rPr lang="en-US" b="0" dirty="0" err="1" smtClean="0"/>
              <a:t>execução</a:t>
            </a:r>
            <a:r>
              <a:rPr lang="en-US" b="0" dirty="0" smtClean="0"/>
              <a:t> do </a:t>
            </a:r>
            <a:r>
              <a:rPr lang="en-US" b="0" dirty="0" err="1" smtClean="0"/>
              <a:t>serviço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dirty="0" err="1" smtClean="0"/>
              <a:t>humanos</a:t>
            </a:r>
            <a:r>
              <a:rPr lang="en-US" b="0" dirty="0" smtClean="0"/>
              <a:t> e </a:t>
            </a:r>
            <a:r>
              <a:rPr lang="en-US" b="0" dirty="0" err="1" smtClean="0"/>
              <a:t>mediada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dirty="0" err="1" smtClean="0"/>
              <a:t>máquinas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Algumas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atributos</a:t>
            </a:r>
            <a:r>
              <a:rPr lang="en-US" b="0" dirty="0" smtClean="0"/>
              <a:t> de </a:t>
            </a:r>
            <a:r>
              <a:rPr lang="en-US" b="0" dirty="0" err="1" smtClean="0"/>
              <a:t>desempenho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ser </a:t>
            </a:r>
            <a:r>
              <a:rPr lang="en-US" b="0" dirty="0" err="1" smtClean="0"/>
              <a:t>expressados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esses</a:t>
            </a:r>
            <a:r>
              <a:rPr lang="en-US" b="0" dirty="0" smtClean="0"/>
              <a:t> </a:t>
            </a:r>
            <a:r>
              <a:rPr lang="en-US" b="0" dirty="0" err="1" smtClean="0"/>
              <a:t>sistemas</a:t>
            </a:r>
            <a:r>
              <a:rPr lang="en-US" b="0" dirty="0" smtClean="0"/>
              <a:t>.</a:t>
            </a:r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Desenvolver um framework que permita com que um software, que automatiza um processo de negócio, seja concebido a partir das regras de negócios elaboradas em conjunto com os analistas de negócio.</a:t>
            </a:r>
          </a:p>
          <a:p>
            <a:endParaRPr lang="pt-BR" b="0" dirty="0" smtClean="0"/>
          </a:p>
          <a:p>
            <a:r>
              <a:rPr lang="pt-BR" b="0" dirty="0" smtClean="0"/>
              <a:t>As variáveis de negócio (os parâmetros do negócio) são escolhidos pelos clientes  e as regras devem contemplá-las de forma explícita.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serem resolvidos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As ferramentas atuais dirigem o desenvolvimento do SW através da elaboração de um modelo de processo de negócios; e alguns deles, modelos híbridos de BPMN e regras de negócios que permitem a flexibilidade na concepção e manutenção do sistema.</a:t>
            </a:r>
          </a:p>
          <a:p>
            <a:endParaRPr lang="pt-BR" b="0" dirty="0" smtClean="0"/>
          </a:p>
          <a:p>
            <a:r>
              <a:rPr lang="pt-BR" b="0" dirty="0" smtClean="0"/>
              <a:t>As ferramentas atuais não transparecem alguns conceitos de negócios como: </a:t>
            </a:r>
            <a:r>
              <a:rPr lang="pt-BR" dirty="0" smtClean="0"/>
              <a:t>limitações de recursos, desempenho, custo, contextos específicos mais rebuscados e restrições complexas de execução de atividades.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As regras de negócios implementadas pelas ferramentas são incompletas ou mal estruturadas.</a:t>
            </a:r>
          </a:p>
          <a:p>
            <a:pPr lvl="1"/>
            <a:r>
              <a:rPr lang="pt-BR" b="1" dirty="0" smtClean="0"/>
              <a:t>SBVR: padrão para descrição de linguagens naturais declarativas de uma entidade complexa, como um negócio.</a:t>
            </a:r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Elaborar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declarativo</a:t>
            </a:r>
            <a:r>
              <a:rPr lang="en-US" dirty="0" smtClean="0"/>
              <a:t> simples e </a:t>
            </a:r>
            <a:r>
              <a:rPr lang="en-US" dirty="0" err="1" smtClean="0"/>
              <a:t>interativo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verificação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 e </a:t>
            </a:r>
            <a:r>
              <a:rPr lang="en-US" dirty="0" err="1" smtClean="0"/>
              <a:t>semânticas</a:t>
            </a:r>
            <a:r>
              <a:rPr lang="en-US" dirty="0" smtClean="0"/>
              <a:t> dos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construção</a:t>
            </a:r>
            <a:r>
              <a:rPr lang="en-US" dirty="0" smtClean="0"/>
              <a:t> e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orquestração</a:t>
            </a:r>
            <a:r>
              <a:rPr lang="en-US" dirty="0" smtClean="0"/>
              <a:t> de web-services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declarativos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Prover</a:t>
            </a:r>
            <a:r>
              <a:rPr lang="en-US" dirty="0" smtClean="0"/>
              <a:t> um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r>
              <a:rPr lang="en-US" dirty="0" smtClean="0"/>
              <a:t> no </a:t>
            </a:r>
            <a:r>
              <a:rPr lang="en-US" dirty="0" err="1" smtClean="0"/>
              <a:t>uso</a:t>
            </a:r>
            <a:r>
              <a:rPr lang="en-US" dirty="0" smtClean="0"/>
              <a:t> dos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 e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QoS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D99F-CE60-45E8-9239-4D86707F4FB1}" type="datetime1">
              <a:rPr lang="pt-BR" smtClean="0"/>
              <a:pPr/>
              <a:t>22/11/2011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51EAE-51E2-4DA3-AF05-D098DF22643A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As </a:t>
            </a:r>
            <a:r>
              <a:rPr lang="en-US" b="0" dirty="0" err="1" smtClean="0"/>
              <a:t>origens</a:t>
            </a:r>
            <a:r>
              <a:rPr lang="en-US" b="0" dirty="0" smtClean="0"/>
              <a:t> das </a:t>
            </a:r>
            <a:r>
              <a:rPr lang="en-US" b="0" dirty="0" err="1" smtClean="0"/>
              <a:t>linguagens</a:t>
            </a:r>
            <a:r>
              <a:rPr lang="en-US" b="0" dirty="0" smtClean="0"/>
              <a:t> de </a:t>
            </a:r>
            <a:r>
              <a:rPr lang="en-US" b="0" dirty="0" err="1" smtClean="0"/>
              <a:t>modelagem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diversas</a:t>
            </a:r>
            <a:r>
              <a:rPr lang="en-US" b="0" dirty="0" smtClean="0"/>
              <a:t>, </a:t>
            </a:r>
            <a:r>
              <a:rPr lang="en-US" b="0" dirty="0" err="1" smtClean="0"/>
              <a:t>duas</a:t>
            </a:r>
            <a:r>
              <a:rPr lang="en-US" b="0" dirty="0" smtClean="0"/>
              <a:t> </a:t>
            </a:r>
            <a:r>
              <a:rPr lang="en-US" b="0" dirty="0" err="1" smtClean="0"/>
              <a:t>abordagens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ser </a:t>
            </a:r>
            <a:r>
              <a:rPr lang="en-US" b="0" dirty="0" err="1" smtClean="0"/>
              <a:t>observadas</a:t>
            </a:r>
            <a:r>
              <a:rPr lang="en-US" b="0" dirty="0" smtClean="0"/>
              <a:t>:</a:t>
            </a:r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modelos</a:t>
            </a:r>
            <a:r>
              <a:rPr lang="en-US" b="1" dirty="0" smtClean="0"/>
              <a:t> </a:t>
            </a:r>
            <a:r>
              <a:rPr lang="en-US" b="1" dirty="0" err="1" smtClean="0"/>
              <a:t>gráficos</a:t>
            </a:r>
            <a:r>
              <a:rPr lang="en-US" b="1" dirty="0" smtClean="0"/>
              <a:t> </a:t>
            </a:r>
            <a:r>
              <a:rPr lang="en-US" dirty="0" smtClean="0"/>
              <a:t>(BPMN, BPEL…)</a:t>
            </a:r>
          </a:p>
          <a:p>
            <a:pPr lvl="1"/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especificação</a:t>
            </a:r>
            <a:r>
              <a:rPr lang="en-US" b="1" dirty="0" smtClean="0"/>
              <a:t> de </a:t>
            </a:r>
            <a:r>
              <a:rPr lang="en-US" b="1" dirty="0" err="1" smtClean="0"/>
              <a:t>regras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ConDec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0" dirty="0" err="1" smtClean="0"/>
              <a:t>Existem</a:t>
            </a:r>
            <a:r>
              <a:rPr lang="en-US" b="0" dirty="0" smtClean="0"/>
              <a:t> </a:t>
            </a:r>
            <a:r>
              <a:rPr lang="en-US" b="0" dirty="0" err="1" smtClean="0"/>
              <a:t>muitos</a:t>
            </a:r>
            <a:r>
              <a:rPr lang="en-US" b="0" dirty="0" smtClean="0"/>
              <a:t> </a:t>
            </a:r>
            <a:r>
              <a:rPr lang="en-US" b="0" dirty="0" err="1" smtClean="0"/>
              <a:t>problemas</a:t>
            </a:r>
            <a:r>
              <a:rPr lang="en-US" b="0" dirty="0" smtClean="0"/>
              <a:t> </a:t>
            </a:r>
            <a:r>
              <a:rPr lang="en-US" b="0" dirty="0" err="1" smtClean="0"/>
              <a:t>conhecidos</a:t>
            </a:r>
            <a:r>
              <a:rPr lang="en-US" b="0" dirty="0" smtClean="0"/>
              <a:t> </a:t>
            </a:r>
            <a:r>
              <a:rPr lang="en-US" b="0" dirty="0" err="1" smtClean="0"/>
              <a:t>acerca</a:t>
            </a:r>
            <a:r>
              <a:rPr lang="en-US" b="0" dirty="0" smtClean="0"/>
              <a:t> de </a:t>
            </a:r>
            <a:r>
              <a:rPr lang="en-US" b="0" dirty="0" err="1" smtClean="0"/>
              <a:t>metodologias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, um deles é o </a:t>
            </a:r>
            <a:r>
              <a:rPr lang="en-US" dirty="0" smtClean="0"/>
              <a:t>tradeoff </a:t>
            </a:r>
            <a:r>
              <a:rPr lang="en-US" dirty="0" err="1" smtClean="0"/>
              <a:t>clássico</a:t>
            </a:r>
            <a:r>
              <a:rPr lang="en-US" dirty="0" smtClean="0"/>
              <a:t> entre a </a:t>
            </a:r>
            <a:r>
              <a:rPr lang="en-US" dirty="0" err="1" smtClean="0"/>
              <a:t>expressibilidade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e a </a:t>
            </a:r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checagem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b="0" dirty="0" smtClean="0"/>
              <a:t>.</a:t>
            </a:r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linguagem</a:t>
            </a:r>
            <a:r>
              <a:rPr lang="en-US" b="0" dirty="0" smtClean="0"/>
              <a:t> de </a:t>
            </a:r>
            <a:r>
              <a:rPr lang="en-US" b="0" dirty="0" err="1" smtClean="0"/>
              <a:t>modelagem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</a:t>
            </a:r>
            <a:r>
              <a:rPr lang="en-US" b="0" dirty="0" err="1" smtClean="0"/>
              <a:t>provê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dirty="0" err="1" smtClean="0"/>
              <a:t>sintaxe</a:t>
            </a:r>
            <a:r>
              <a:rPr lang="en-US" b="0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semântica</a:t>
            </a:r>
            <a:r>
              <a:rPr lang="en-US" dirty="0" smtClean="0"/>
              <a:t> </a:t>
            </a:r>
            <a:r>
              <a:rPr lang="en-US" b="0" dirty="0" err="1" smtClean="0"/>
              <a:t>apropriada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especificar</a:t>
            </a:r>
            <a:r>
              <a:rPr lang="en-US" b="0" dirty="0" smtClean="0"/>
              <a:t> </a:t>
            </a:r>
            <a:r>
              <a:rPr lang="en-US" b="0" dirty="0" err="1" smtClean="0"/>
              <a:t>precisamente</a:t>
            </a:r>
            <a:r>
              <a:rPr lang="en-US" b="0" dirty="0" smtClean="0"/>
              <a:t> </a:t>
            </a:r>
            <a:r>
              <a:rPr lang="en-US" b="0" dirty="0" err="1" smtClean="0"/>
              <a:t>requisitos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A </a:t>
            </a:r>
            <a:r>
              <a:rPr lang="en-US" b="0" dirty="0" err="1" smtClean="0"/>
              <a:t>sintaxe</a:t>
            </a:r>
            <a:r>
              <a:rPr lang="en-US" b="0" dirty="0" smtClean="0"/>
              <a:t> </a:t>
            </a:r>
            <a:r>
              <a:rPr lang="en-US" b="0" dirty="0" err="1" smtClean="0"/>
              <a:t>da</a:t>
            </a:r>
            <a:r>
              <a:rPr lang="en-US" b="0" dirty="0" smtClean="0"/>
              <a:t> </a:t>
            </a:r>
            <a:r>
              <a:rPr lang="en-US" b="0" dirty="0" err="1" smtClean="0"/>
              <a:t>linguagem</a:t>
            </a:r>
            <a:r>
              <a:rPr lang="en-US" b="0" dirty="0" smtClean="0"/>
              <a:t> </a:t>
            </a:r>
            <a:r>
              <a:rPr lang="en-US" b="0" dirty="0" err="1" smtClean="0"/>
              <a:t>provê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dirty="0" err="1" smtClean="0"/>
              <a:t>gramática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especificar</a:t>
            </a:r>
            <a:r>
              <a:rPr lang="en-US" b="0" dirty="0" smtClean="0"/>
              <a:t> </a:t>
            </a:r>
            <a:r>
              <a:rPr lang="en-US" dirty="0" err="1" smtClean="0"/>
              <a:t>objetos</a:t>
            </a:r>
            <a:r>
              <a:rPr lang="en-US" b="0" dirty="0" smtClean="0"/>
              <a:t> e </a:t>
            </a:r>
            <a:r>
              <a:rPr lang="en-US" b="0" dirty="0" err="1" smtClean="0"/>
              <a:t>suas</a:t>
            </a:r>
            <a:r>
              <a:rPr lang="en-US" b="0" dirty="0" smtClean="0"/>
              <a:t> </a:t>
            </a:r>
            <a:r>
              <a:rPr lang="en-US" dirty="0" err="1" smtClean="0"/>
              <a:t>relações</a:t>
            </a:r>
            <a:r>
              <a:rPr lang="en-US" b="0" dirty="0" smtClean="0"/>
              <a:t>, </a:t>
            </a:r>
            <a:r>
              <a:rPr lang="en-US" b="0" dirty="0" err="1" smtClean="0"/>
              <a:t>enquanto</a:t>
            </a:r>
            <a:r>
              <a:rPr lang="en-US" b="0" dirty="0" smtClean="0"/>
              <a:t> a </a:t>
            </a:r>
            <a:r>
              <a:rPr lang="en-US" b="0" dirty="0" err="1" smtClean="0"/>
              <a:t>semântica</a:t>
            </a:r>
            <a:r>
              <a:rPr lang="en-US" b="0" dirty="0" smtClean="0"/>
              <a:t> define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dirty="0" err="1" smtClean="0"/>
              <a:t>interpretação</a:t>
            </a:r>
            <a:r>
              <a:rPr lang="en-US" b="0" dirty="0" smtClean="0"/>
              <a:t> </a:t>
            </a:r>
            <a:r>
              <a:rPr lang="en-US" b="0" dirty="0" err="1" smtClean="0"/>
              <a:t>consistente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o </a:t>
            </a:r>
            <a:r>
              <a:rPr lang="en-US" b="0" dirty="0" err="1" smtClean="0"/>
              <a:t>modelo</a:t>
            </a:r>
            <a:r>
              <a:rPr lang="en-US" b="0" dirty="0" smtClean="0"/>
              <a:t> de </a:t>
            </a:r>
            <a:r>
              <a:rPr lang="en-US" b="0" dirty="0" err="1" smtClean="0"/>
              <a:t>processo</a:t>
            </a:r>
            <a:r>
              <a:rPr lang="en-US" b="0" dirty="0" smtClean="0"/>
              <a:t>.</a:t>
            </a:r>
            <a:endParaRPr lang="pt-BR" b="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Linguagens</a:t>
            </a:r>
            <a:r>
              <a:rPr lang="en-US" b="0" dirty="0" smtClean="0"/>
              <a:t> de </a:t>
            </a:r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baseadas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inevitavelmente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dirty="0" err="1" smtClean="0"/>
              <a:t>complexas</a:t>
            </a:r>
            <a:r>
              <a:rPr lang="en-US" b="0" dirty="0" smtClean="0"/>
              <a:t>, </a:t>
            </a:r>
            <a:r>
              <a:rPr lang="en-US" b="0" dirty="0" err="1" smtClean="0"/>
              <a:t>devido</a:t>
            </a:r>
            <a:r>
              <a:rPr lang="en-US" b="0" dirty="0" smtClean="0"/>
              <a:t> a </a:t>
            </a:r>
            <a:r>
              <a:rPr lang="en-US" b="0" dirty="0" err="1" smtClean="0"/>
              <a:t>necessidade</a:t>
            </a:r>
            <a:r>
              <a:rPr lang="en-US" b="0" dirty="0" smtClean="0"/>
              <a:t> de </a:t>
            </a:r>
            <a:r>
              <a:rPr lang="en-US" b="0" dirty="0" err="1" smtClean="0"/>
              <a:t>gerenciar</a:t>
            </a:r>
            <a:r>
              <a:rPr lang="en-US" b="0" dirty="0" smtClean="0"/>
              <a:t> um </a:t>
            </a:r>
            <a:r>
              <a:rPr lang="en-US" b="0" dirty="0" err="1" smtClean="0"/>
              <a:t>grande</a:t>
            </a:r>
            <a:r>
              <a:rPr lang="en-US" b="0" dirty="0" smtClean="0"/>
              <a:t> </a:t>
            </a:r>
            <a:r>
              <a:rPr lang="en-US" b="0" dirty="0" err="1" smtClean="0"/>
              <a:t>número</a:t>
            </a:r>
            <a:r>
              <a:rPr lang="en-US" b="0" dirty="0" smtClean="0"/>
              <a:t> de </a:t>
            </a:r>
            <a:r>
              <a:rPr lang="en-US" b="0" dirty="0" err="1" smtClean="0"/>
              <a:t>regras</a:t>
            </a:r>
            <a:r>
              <a:rPr lang="en-US" b="0" dirty="0" smtClean="0"/>
              <a:t> de </a:t>
            </a:r>
            <a:r>
              <a:rPr lang="en-US" b="0" dirty="0" err="1" smtClean="0"/>
              <a:t>negócios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Linguagens</a:t>
            </a:r>
            <a:r>
              <a:rPr lang="en-US" b="0" dirty="0" smtClean="0"/>
              <a:t> de </a:t>
            </a:r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baseadas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regras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dirty="0" err="1" smtClean="0"/>
              <a:t>expressivas</a:t>
            </a:r>
            <a:r>
              <a:rPr lang="en-US" b="0" dirty="0" smtClean="0"/>
              <a:t>, </a:t>
            </a:r>
            <a:r>
              <a:rPr lang="en-US" dirty="0" err="1" smtClean="0"/>
              <a:t>flexíveis</a:t>
            </a:r>
            <a:r>
              <a:rPr lang="en-US" b="0" dirty="0" smtClean="0"/>
              <a:t>, </a:t>
            </a:r>
            <a:r>
              <a:rPr lang="en-US" dirty="0" err="1" smtClean="0"/>
              <a:t>adaptáveis</a:t>
            </a:r>
            <a:r>
              <a:rPr lang="en-US" b="0" dirty="0" smtClean="0"/>
              <a:t>. </a:t>
            </a:r>
            <a:r>
              <a:rPr lang="en-US" b="0" dirty="0" err="1" smtClean="0"/>
              <a:t>Pois</a:t>
            </a:r>
            <a:r>
              <a:rPr lang="en-US" b="0" dirty="0" smtClean="0"/>
              <a:t> </a:t>
            </a:r>
            <a:r>
              <a:rPr lang="en-US" b="0" dirty="0" err="1" smtClean="0"/>
              <a:t>suportam</a:t>
            </a:r>
            <a:r>
              <a:rPr lang="en-US" b="0" dirty="0" smtClean="0"/>
              <a:t> </a:t>
            </a:r>
            <a:r>
              <a:rPr lang="en-US" b="0" dirty="0" err="1" smtClean="0"/>
              <a:t>modelos</a:t>
            </a:r>
            <a:r>
              <a:rPr lang="en-US" b="0" dirty="0" smtClean="0"/>
              <a:t> </a:t>
            </a:r>
            <a:r>
              <a:rPr lang="en-US" b="0" dirty="0" err="1" smtClean="0"/>
              <a:t>parcialmente</a:t>
            </a:r>
            <a:r>
              <a:rPr lang="en-US" b="0" dirty="0" smtClean="0"/>
              <a:t> </a:t>
            </a:r>
            <a:r>
              <a:rPr lang="en-US" b="0" dirty="0" err="1" smtClean="0"/>
              <a:t>especificados</a:t>
            </a:r>
            <a:r>
              <a:rPr lang="en-US" b="0" dirty="0" smtClean="0"/>
              <a:t>.</a:t>
            </a:r>
            <a:endParaRPr lang="pt-BR" b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Flexibilidade de Processos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Flexibilidade</a:t>
            </a:r>
            <a:r>
              <a:rPr lang="en-US" b="0" dirty="0" smtClean="0"/>
              <a:t> de </a:t>
            </a:r>
            <a:r>
              <a:rPr lang="en-US" b="0" dirty="0" err="1" smtClean="0"/>
              <a:t>processos</a:t>
            </a:r>
            <a:r>
              <a:rPr lang="en-US" b="0" dirty="0" smtClean="0"/>
              <a:t> de </a:t>
            </a:r>
            <a:r>
              <a:rPr lang="en-US" b="0" dirty="0" err="1" smtClean="0"/>
              <a:t>negócio</a:t>
            </a:r>
            <a:r>
              <a:rPr lang="en-US" b="0" dirty="0" smtClean="0"/>
              <a:t> é a </a:t>
            </a:r>
            <a:r>
              <a:rPr lang="en-US" b="0" dirty="0" err="1" smtClean="0"/>
              <a:t>capacidade</a:t>
            </a:r>
            <a:r>
              <a:rPr lang="en-US" b="0" dirty="0" smtClean="0"/>
              <a:t> de </a:t>
            </a:r>
            <a:r>
              <a:rPr lang="pt-BR" b="0" dirty="0" smtClean="0"/>
              <a:t>ceder à alterações externamente desencadeadas de acordo com modificações no processo.</a:t>
            </a:r>
          </a:p>
          <a:p>
            <a:endParaRPr lang="pt-BR" b="0" dirty="0" smtClean="0"/>
          </a:p>
          <a:p>
            <a:r>
              <a:rPr lang="pt-BR" b="0" dirty="0" err="1" smtClean="0"/>
              <a:t>Rosemann</a:t>
            </a:r>
            <a:r>
              <a:rPr lang="pt-BR" b="0" dirty="0" smtClean="0"/>
              <a:t> e </a:t>
            </a:r>
            <a:r>
              <a:rPr lang="pt-BR" b="0" dirty="0" err="1" smtClean="0"/>
              <a:t>Recker</a:t>
            </a:r>
            <a:r>
              <a:rPr lang="pt-BR" b="0" dirty="0" smtClean="0"/>
              <a:t> (2006) e </a:t>
            </a:r>
            <a:r>
              <a:rPr lang="pt-BR" b="0" dirty="0" err="1" smtClean="0"/>
              <a:t>Regev</a:t>
            </a:r>
            <a:r>
              <a:rPr lang="pt-BR" b="0" dirty="0" smtClean="0"/>
              <a:t> e </a:t>
            </a:r>
            <a:r>
              <a:rPr lang="pt-BR" b="0" dirty="0" err="1" smtClean="0"/>
              <a:t>Wegmann</a:t>
            </a:r>
            <a:r>
              <a:rPr lang="pt-BR" b="0" dirty="0" smtClean="0"/>
              <a:t> (2005),  afirmam que, sendo </a:t>
            </a:r>
            <a:r>
              <a:rPr lang="pt-BR" dirty="0" smtClean="0"/>
              <a:t>capaz de reagir a mudanças</a:t>
            </a:r>
            <a:r>
              <a:rPr lang="pt-BR" b="0" dirty="0" smtClean="0"/>
              <a:t>, é de importância particular manter a estabilidade do processo de negócio.</a:t>
            </a:r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Sistemas</a:t>
            </a:r>
            <a:r>
              <a:rPr lang="en-US" b="0" dirty="0" smtClean="0"/>
              <a:t> de workflow </a:t>
            </a:r>
            <a:r>
              <a:rPr lang="en-US" b="0" dirty="0" err="1" smtClean="0"/>
              <a:t>modernos</a:t>
            </a:r>
            <a:r>
              <a:rPr lang="en-US" b="0" dirty="0" smtClean="0"/>
              <a:t> </a:t>
            </a:r>
            <a:r>
              <a:rPr lang="en-US" b="0" dirty="0" err="1" smtClean="0"/>
              <a:t>têm</a:t>
            </a:r>
            <a:r>
              <a:rPr lang="en-US" b="0" dirty="0" smtClean="0"/>
              <a:t> a </a:t>
            </a:r>
            <a:r>
              <a:rPr lang="en-US" b="0" dirty="0" err="1" smtClean="0"/>
              <a:t>necessidade</a:t>
            </a:r>
            <a:r>
              <a:rPr lang="en-US" b="0" dirty="0" smtClean="0"/>
              <a:t> de </a:t>
            </a:r>
            <a:r>
              <a:rPr lang="en-US" b="0" dirty="0" err="1" smtClean="0"/>
              <a:t>prover</a:t>
            </a:r>
            <a:r>
              <a:rPr lang="en-US" b="0" dirty="0" smtClean="0"/>
              <a:t> </a:t>
            </a:r>
            <a:r>
              <a:rPr lang="en-US" dirty="0" err="1" smtClean="0"/>
              <a:t>flexibilidade</a:t>
            </a:r>
            <a:r>
              <a:rPr lang="en-US" b="0" dirty="0" smtClean="0"/>
              <a:t> e um </a:t>
            </a:r>
            <a:r>
              <a:rPr lang="en-US" b="0" dirty="0" err="1" smtClean="0"/>
              <a:t>processo</a:t>
            </a:r>
            <a:r>
              <a:rPr lang="en-US" b="0" dirty="0" smtClean="0"/>
              <a:t> de </a:t>
            </a:r>
            <a:r>
              <a:rPr lang="en-US" b="0" dirty="0" err="1" smtClean="0"/>
              <a:t>execução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força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usuários</a:t>
            </a:r>
            <a:r>
              <a:rPr lang="en-US" b="0" dirty="0" smtClean="0"/>
              <a:t> a </a:t>
            </a:r>
            <a:r>
              <a:rPr lang="en-US" b="0" dirty="0" err="1" smtClean="0"/>
              <a:t>executarem</a:t>
            </a:r>
            <a:r>
              <a:rPr lang="en-US" b="0" dirty="0" smtClean="0"/>
              <a:t> de forma </a:t>
            </a:r>
            <a:r>
              <a:rPr lang="en-US" b="0" dirty="0" err="1" smtClean="0"/>
              <a:t>pré-definida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Eles</a:t>
            </a:r>
            <a:r>
              <a:rPr lang="en-US" b="0" dirty="0" smtClean="0"/>
              <a:t> </a:t>
            </a:r>
            <a:r>
              <a:rPr lang="en-US" b="0" dirty="0" err="1" smtClean="0"/>
              <a:t>devem</a:t>
            </a:r>
            <a:r>
              <a:rPr lang="en-US" b="0" dirty="0" smtClean="0"/>
              <a:t> </a:t>
            </a:r>
            <a:r>
              <a:rPr lang="en-US" b="0" dirty="0" err="1" smtClean="0"/>
              <a:t>suportar</a:t>
            </a:r>
            <a:r>
              <a:rPr lang="en-US" b="0" dirty="0" smtClean="0"/>
              <a:t> o </a:t>
            </a:r>
            <a:r>
              <a:rPr lang="en-US" b="0" dirty="0" err="1" smtClean="0"/>
              <a:t>gerenciamento</a:t>
            </a:r>
            <a:r>
              <a:rPr lang="en-US" b="0" dirty="0" smtClean="0"/>
              <a:t> de </a:t>
            </a:r>
            <a:r>
              <a:rPr lang="en-US" b="0" dirty="0" err="1" smtClean="0"/>
              <a:t>usuário</a:t>
            </a:r>
            <a:r>
              <a:rPr lang="en-US" b="0" dirty="0" smtClean="0"/>
              <a:t> </a:t>
            </a:r>
            <a:r>
              <a:rPr lang="en-US" b="0" dirty="0" err="1" smtClean="0"/>
              <a:t>durante</a:t>
            </a:r>
            <a:r>
              <a:rPr lang="en-US" b="0" dirty="0" smtClean="0"/>
              <a:t> a </a:t>
            </a:r>
            <a:r>
              <a:rPr lang="en-US" b="0" dirty="0" err="1" smtClean="0"/>
              <a:t>execução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sistemas</a:t>
            </a:r>
            <a:r>
              <a:rPr lang="en-US" b="0" dirty="0" smtClean="0"/>
              <a:t> </a:t>
            </a:r>
            <a:r>
              <a:rPr lang="en-US" b="0" dirty="0" err="1" smtClean="0"/>
              <a:t>clássicos</a:t>
            </a:r>
            <a:r>
              <a:rPr lang="en-US" b="0" dirty="0" smtClean="0"/>
              <a:t> </a:t>
            </a:r>
            <a:r>
              <a:rPr lang="en-US" b="0" dirty="0" err="1" smtClean="0"/>
              <a:t>já</a:t>
            </a:r>
            <a:r>
              <a:rPr lang="en-US" b="0" dirty="0" smtClean="0"/>
              <a:t> </a:t>
            </a:r>
            <a:r>
              <a:rPr lang="en-US" b="0" dirty="0" err="1" smtClean="0"/>
              <a:t>realizam</a:t>
            </a:r>
            <a:r>
              <a:rPr lang="en-US" b="0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Flexibilidade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ser </a:t>
            </a:r>
            <a:r>
              <a:rPr lang="en-US" b="0" dirty="0" err="1" smtClean="0"/>
              <a:t>entendida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a </a:t>
            </a:r>
            <a:r>
              <a:rPr lang="en-US" dirty="0" err="1" smtClean="0"/>
              <a:t>habilidade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a forma </a:t>
            </a:r>
            <a:r>
              <a:rPr lang="en-US" dirty="0" err="1" smtClean="0"/>
              <a:t>como</a:t>
            </a:r>
            <a:r>
              <a:rPr lang="en-US" dirty="0" smtClean="0"/>
              <a:t> as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conduzidas</a:t>
            </a:r>
            <a:r>
              <a:rPr lang="en-US" dirty="0" smtClean="0"/>
              <a:t> (</a:t>
            </a:r>
            <a:r>
              <a:rPr lang="en-US" dirty="0" err="1" smtClean="0"/>
              <a:t>processos</a:t>
            </a:r>
            <a:r>
              <a:rPr lang="en-US" dirty="0" smtClean="0"/>
              <a:t>)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err="1" smtClean="0"/>
              <a:t>Sadiq</a:t>
            </a:r>
            <a:r>
              <a:rPr lang="en-US" b="0" dirty="0" smtClean="0"/>
              <a:t> et al. 2001, </a:t>
            </a:r>
            <a:r>
              <a:rPr lang="en-US" b="0" dirty="0" err="1" smtClean="0"/>
              <a:t>descreve</a:t>
            </a:r>
            <a:r>
              <a:rPr lang="en-US" b="0" dirty="0" smtClean="0"/>
              <a:t> </a:t>
            </a:r>
            <a:r>
              <a:rPr lang="en-US" b="0" dirty="0" err="1" smtClean="0"/>
              <a:t>flexibilidade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a </a:t>
            </a:r>
            <a:r>
              <a:rPr lang="en-US" b="0" dirty="0" err="1" smtClean="0"/>
              <a:t>habilidade</a:t>
            </a:r>
            <a:r>
              <a:rPr lang="en-US" b="0" dirty="0" smtClean="0"/>
              <a:t> de </a:t>
            </a:r>
            <a:r>
              <a:rPr lang="en-US" b="0" dirty="0" err="1" smtClean="0"/>
              <a:t>lidar</a:t>
            </a:r>
            <a:r>
              <a:rPr lang="en-US" b="0" dirty="0" smtClean="0"/>
              <a:t> com </a:t>
            </a:r>
            <a:r>
              <a:rPr lang="en-US" b="0" dirty="0" err="1" smtClean="0"/>
              <a:t>processos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somente</a:t>
            </a:r>
            <a:r>
              <a:rPr lang="en-US" b="0" dirty="0" smtClean="0"/>
              <a:t> </a:t>
            </a:r>
            <a:r>
              <a:rPr lang="en-US" b="0" dirty="0" err="1" smtClean="0"/>
              <a:t>parcialmente</a:t>
            </a:r>
            <a:r>
              <a:rPr lang="en-US" b="0" dirty="0" smtClean="0"/>
              <a:t> </a:t>
            </a:r>
            <a:r>
              <a:rPr lang="en-US" b="0" dirty="0" err="1" smtClean="0"/>
              <a:t>definidos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tempo de </a:t>
            </a:r>
            <a:r>
              <a:rPr lang="en-US" b="0" dirty="0" err="1" smtClean="0"/>
              <a:t>construção</a:t>
            </a:r>
            <a:r>
              <a:rPr lang="en-US" b="0" dirty="0" smtClean="0"/>
              <a:t>.</a:t>
            </a:r>
            <a:endParaRPr lang="pt-BR" b="0" dirty="0" smtClean="0"/>
          </a:p>
          <a:p>
            <a:endParaRPr lang="en-US" b="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Para </a:t>
            </a:r>
            <a:r>
              <a:rPr lang="en-US" b="0" dirty="0" err="1" smtClean="0"/>
              <a:t>Adamis</a:t>
            </a:r>
            <a:r>
              <a:rPr lang="en-US" b="0" dirty="0" smtClean="0"/>
              <a:t> </a:t>
            </a:r>
            <a:r>
              <a:rPr lang="en-US" b="0" dirty="0" smtClean="0"/>
              <a:t>et al. 2005, </a:t>
            </a:r>
            <a:r>
              <a:rPr lang="en-US" b="0" dirty="0" err="1" smtClean="0"/>
              <a:t>flexibilidade</a:t>
            </a:r>
            <a:r>
              <a:rPr lang="en-US" b="0" dirty="0" smtClean="0"/>
              <a:t> </a:t>
            </a:r>
            <a:r>
              <a:rPr lang="en-US" b="0" dirty="0" err="1" smtClean="0"/>
              <a:t>estratégica</a:t>
            </a:r>
            <a:r>
              <a:rPr lang="en-US" b="0" dirty="0" smtClean="0"/>
              <a:t> é </a:t>
            </a:r>
            <a:r>
              <a:rPr lang="en-US" b="0" dirty="0" err="1" smtClean="0"/>
              <a:t>dividida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duas</a:t>
            </a:r>
            <a:r>
              <a:rPr lang="en-US" b="0" dirty="0" smtClean="0"/>
              <a:t> </a:t>
            </a:r>
            <a:r>
              <a:rPr lang="en-US" b="0" dirty="0" err="1" smtClean="0"/>
              <a:t>dimensões</a:t>
            </a:r>
            <a:r>
              <a:rPr lang="en-US" b="0" dirty="0" smtClean="0"/>
              <a:t>:</a:t>
            </a:r>
            <a:endParaRPr lang="en-US" b="0" dirty="0" smtClean="0"/>
          </a:p>
          <a:p>
            <a:pPr lvl="1"/>
            <a:r>
              <a:rPr lang="en-US" sz="2400" dirty="0" err="1" smtClean="0"/>
              <a:t>Variação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diversidade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estratégias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lvl="1"/>
            <a:r>
              <a:rPr lang="en-US" sz="2400" dirty="0" err="1" smtClean="0"/>
              <a:t>Capacidade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</a:t>
            </a:r>
            <a:r>
              <a:rPr lang="en-US" sz="2400" dirty="0" smtClean="0"/>
              <a:t> </a:t>
            </a:r>
            <a:r>
              <a:rPr lang="en-US" sz="2400" dirty="0" err="1" smtClean="0"/>
              <a:t>mudar</a:t>
            </a:r>
            <a:r>
              <a:rPr lang="en-US" sz="2400" dirty="0" smtClean="0"/>
              <a:t> </a:t>
            </a:r>
            <a:r>
              <a:rPr lang="en-US" sz="2400" dirty="0" err="1" smtClean="0"/>
              <a:t>rapidamente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outra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para Planejamento de Capacidade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apresentacao_BPM_26082011</Template>
  <TotalTime>10809</TotalTime>
  <Words>914</Words>
  <Application>Microsoft Office PowerPoint</Application>
  <PresentationFormat>Apresentação na tela (4:3)</PresentationFormat>
  <Paragraphs>108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Modelo para Planejamento de Capacidade</vt:lpstr>
      <vt:lpstr>Análise da Flexibilidade de Processos de Negócio</vt:lpstr>
      <vt:lpstr>Sumário</vt:lpstr>
      <vt:lpstr>Introdução</vt:lpstr>
      <vt:lpstr>Slide 4</vt:lpstr>
      <vt:lpstr>Slide 5</vt:lpstr>
      <vt:lpstr>Análise Flexibilidade de Processos de Negócios</vt:lpstr>
      <vt:lpstr>Slide 7</vt:lpstr>
      <vt:lpstr>Slide 8</vt:lpstr>
      <vt:lpstr>Slide 9</vt:lpstr>
      <vt:lpstr>Sistemas Avaliados</vt:lpstr>
      <vt:lpstr>Slide 11</vt:lpstr>
      <vt:lpstr>Slide 12</vt:lpstr>
      <vt:lpstr>Modelos Baseados em Regras</vt:lpstr>
      <vt:lpstr>Mudança de paradigma Linguagem declarativa X imperativa</vt:lpstr>
      <vt:lpstr>ConDec</vt:lpstr>
      <vt:lpstr>Slide 16</vt:lpstr>
      <vt:lpstr>Exemplo – Compra de um Livro Online</vt:lpstr>
      <vt:lpstr>Regras de Negócios</vt:lpstr>
      <vt:lpstr>EMBrACE Framework</vt:lpstr>
      <vt:lpstr>Atividade Inicial – Pagamento e Entrega de Produto</vt:lpstr>
      <vt:lpstr>Conclusão</vt:lpstr>
      <vt:lpstr>Contribuição</vt:lpstr>
      <vt:lpstr>Problemas a serem resolvidos</vt:lpstr>
      <vt:lpstr>Slide 24</vt:lpstr>
      <vt:lpstr>Desafios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Dependabilidade: Conceitos fundamentais</dc:title>
  <dc:creator>Carlos</dc:creator>
  <cp:lastModifiedBy>Carlos</cp:lastModifiedBy>
  <cp:revision>337</cp:revision>
  <dcterms:created xsi:type="dcterms:W3CDTF">2011-08-16T17:01:02Z</dcterms:created>
  <dcterms:modified xsi:type="dcterms:W3CDTF">2011-11-23T01:04:27Z</dcterms:modified>
</cp:coreProperties>
</file>