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7" r:id="rId2"/>
    <p:sldId id="258" r:id="rId3"/>
    <p:sldId id="265" r:id="rId4"/>
    <p:sldId id="259" r:id="rId5"/>
    <p:sldId id="260" r:id="rId6"/>
    <p:sldId id="269" r:id="rId7"/>
    <p:sldId id="267" r:id="rId8"/>
    <p:sldId id="261" r:id="rId9"/>
    <p:sldId id="262" r:id="rId10"/>
    <p:sldId id="268" r:id="rId11"/>
    <p:sldId id="270" r:id="rId12"/>
    <p:sldId id="263" r:id="rId13"/>
    <p:sldId id="278" r:id="rId14"/>
    <p:sldId id="272" r:id="rId15"/>
    <p:sldId id="275" r:id="rId16"/>
    <p:sldId id="273" r:id="rId17"/>
    <p:sldId id="276" r:id="rId18"/>
    <p:sldId id="274" r:id="rId19"/>
    <p:sldId id="277" r:id="rId20"/>
    <p:sldId id="279" r:id="rId21"/>
    <p:sldId id="280" r:id="rId22"/>
    <p:sldId id="264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8696" autoAdjust="0"/>
  </p:normalViewPr>
  <p:slideViewPr>
    <p:cSldViewPr>
      <p:cViewPr>
        <p:scale>
          <a:sx n="60" d="100"/>
          <a:sy n="60" d="100"/>
        </p:scale>
        <p:origin x="-156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28/06/2011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dirty="0"/>
              <a:t>Clique </a:t>
            </a:r>
            <a:r>
              <a:rPr lang="pt-BR" dirty="0" smtClean="0"/>
              <a:t>para </a:t>
            </a:r>
            <a:r>
              <a:rPr lang="pt-BR" dirty="0"/>
              <a:t>editar o estilo do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38" y="188913"/>
            <a:ext cx="7283450" cy="739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071546"/>
            <a:ext cx="7918450" cy="5253055"/>
          </a:xfrm>
        </p:spPr>
        <p:txBody>
          <a:bodyPr/>
          <a:lstStyle>
            <a:lvl2pPr>
              <a:buClr>
                <a:srgbClr val="00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l.nist.gov/div898/handbook/eda/section3/eda362.htm#C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05064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3600" dirty="0" smtClean="0"/>
              <a:t>Performance </a:t>
            </a:r>
            <a:r>
              <a:rPr lang="pt-BR" sz="3600" dirty="0" err="1" smtClean="0"/>
              <a:t>Assesment</a:t>
            </a:r>
            <a:r>
              <a:rPr lang="pt-BR" sz="3600" dirty="0" smtClean="0"/>
              <a:t> for JMS </a:t>
            </a:r>
            <a:r>
              <a:rPr lang="pt-BR" sz="3600" dirty="0" err="1" smtClean="0"/>
              <a:t>Compliant</a:t>
            </a:r>
            <a:r>
              <a:rPr lang="pt-BR" sz="3600" dirty="0" smtClean="0"/>
              <a:t> </a:t>
            </a:r>
            <a:r>
              <a:rPr lang="pt-BR" sz="3600" dirty="0" err="1" smtClean="0"/>
              <a:t>Middleware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Aluno: Carlos Henrique Maciel Sobral Timóteo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Plataformas de Distribuição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4538" y="-162272"/>
            <a:ext cx="7283450" cy="11430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Implementação do </a:t>
            </a:r>
            <a:r>
              <a:rPr lang="pt-BR" dirty="0" err="1" smtClean="0"/>
              <a:t>Middleware</a:t>
            </a:r>
            <a:endParaRPr lang="pt-BR" dirty="0"/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757238" y="748829"/>
            <a:ext cx="4678858" cy="4624387"/>
          </a:xfrm>
        </p:spPr>
        <p:txBody>
          <a:bodyPr/>
          <a:lstStyle/>
          <a:p>
            <a:pPr>
              <a:buNone/>
            </a:pPr>
            <a:r>
              <a:rPr lang="pt-BR" sz="2000" dirty="0" err="1" smtClean="0"/>
              <a:t>Implemented</a:t>
            </a:r>
            <a:endParaRPr lang="pt-BR" sz="2000" dirty="0" smtClean="0"/>
          </a:p>
          <a:p>
            <a:pPr>
              <a:buNone/>
            </a:pPr>
            <a:r>
              <a:rPr lang="pt-BR" sz="1400" dirty="0" err="1" smtClean="0"/>
              <a:t>All</a:t>
            </a:r>
            <a:r>
              <a:rPr lang="pt-BR" sz="1400" dirty="0" smtClean="0"/>
              <a:t> JMS </a:t>
            </a:r>
            <a:r>
              <a:rPr lang="pt-BR" sz="1400" dirty="0" err="1" smtClean="0"/>
              <a:t>Messages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Header</a:t>
            </a:r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Properties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MessageOrder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Delivery</a:t>
            </a:r>
            <a:r>
              <a:rPr lang="pt-BR" sz="1400" dirty="0" smtClean="0"/>
              <a:t> </a:t>
            </a:r>
            <a:r>
              <a:rPr lang="pt-BR" sz="1400" dirty="0" err="1" smtClean="0"/>
              <a:t>on</a:t>
            </a:r>
            <a:r>
              <a:rPr lang="pt-BR" sz="1400" dirty="0" smtClean="0"/>
              <a:t> </a:t>
            </a:r>
            <a:r>
              <a:rPr lang="pt-BR" sz="1400" dirty="0" err="1" smtClean="0"/>
              <a:t>Error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Delivery</a:t>
            </a:r>
            <a:r>
              <a:rPr lang="pt-BR" sz="1400" dirty="0" smtClean="0"/>
              <a:t> </a:t>
            </a:r>
            <a:r>
              <a:rPr lang="pt-BR" sz="1400" dirty="0" err="1" smtClean="0"/>
              <a:t>Mode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Time-To-Live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Property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 </a:t>
            </a:r>
            <a:r>
              <a:rPr lang="pt-BR" sz="1400" dirty="0" err="1" smtClean="0"/>
              <a:t>Conversion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Administered</a:t>
            </a:r>
            <a:r>
              <a:rPr lang="pt-BR" sz="1400" dirty="0" smtClean="0"/>
              <a:t> </a:t>
            </a:r>
            <a:r>
              <a:rPr lang="pt-BR" sz="1400" dirty="0" err="1" smtClean="0"/>
              <a:t>Objects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TemporaryDestinations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Closing</a:t>
            </a:r>
            <a:r>
              <a:rPr lang="pt-BR" sz="1400" dirty="0" smtClean="0"/>
              <a:t> Connection</a:t>
            </a:r>
          </a:p>
          <a:p>
            <a:pPr>
              <a:buNone/>
            </a:pPr>
            <a:r>
              <a:rPr lang="pt-BR" sz="1400" dirty="0" err="1" smtClean="0"/>
              <a:t>Session</a:t>
            </a:r>
            <a:r>
              <a:rPr lang="pt-BR" sz="1400" dirty="0" smtClean="0"/>
              <a:t> Management</a:t>
            </a:r>
          </a:p>
          <a:p>
            <a:pPr>
              <a:buNone/>
            </a:pPr>
            <a:r>
              <a:rPr lang="pt-BR" sz="1400" dirty="0" err="1" smtClean="0"/>
              <a:t>Closing</a:t>
            </a:r>
            <a:r>
              <a:rPr lang="pt-BR" sz="1400" dirty="0" smtClean="0"/>
              <a:t> </a:t>
            </a:r>
            <a:r>
              <a:rPr lang="pt-BR" sz="1400" dirty="0" err="1" smtClean="0"/>
              <a:t>Session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Multiple</a:t>
            </a:r>
            <a:r>
              <a:rPr lang="pt-BR" sz="1400" dirty="0" smtClean="0"/>
              <a:t> </a:t>
            </a:r>
            <a:r>
              <a:rPr lang="pt-BR" sz="1400" dirty="0" err="1" smtClean="0"/>
              <a:t>Session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Asyncronous</a:t>
            </a:r>
            <a:r>
              <a:rPr lang="pt-BR" sz="1400" dirty="0" smtClean="0"/>
              <a:t> </a:t>
            </a:r>
            <a:r>
              <a:rPr lang="pt-BR" sz="1400" dirty="0" err="1" smtClean="0"/>
              <a:t>Delivery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Pausing</a:t>
            </a:r>
            <a:r>
              <a:rPr lang="pt-BR" sz="1400" dirty="0" smtClean="0"/>
              <a:t> </a:t>
            </a:r>
            <a:r>
              <a:rPr lang="pt-BR" sz="1400" dirty="0" err="1" smtClean="0"/>
              <a:t>Delivery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</a:t>
            </a:r>
            <a:r>
              <a:rPr lang="pt-BR" sz="1400" dirty="0" err="1" smtClean="0"/>
              <a:t>Incoming</a:t>
            </a:r>
            <a:r>
              <a:rPr lang="pt-BR" sz="1400" dirty="0" smtClean="0"/>
              <a:t> </a:t>
            </a:r>
            <a:r>
              <a:rPr lang="pt-BR" sz="1400" dirty="0" err="1" smtClean="0"/>
              <a:t>Messages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Exceptions</a:t>
            </a:r>
          </a:p>
          <a:p>
            <a:pPr>
              <a:buNone/>
            </a:pPr>
            <a:r>
              <a:rPr lang="pt-BR" sz="1400" dirty="0" err="1" smtClean="0"/>
              <a:t>Method</a:t>
            </a:r>
            <a:r>
              <a:rPr lang="pt-BR" sz="1400" dirty="0" smtClean="0"/>
              <a:t> </a:t>
            </a:r>
            <a:r>
              <a:rPr lang="pt-BR" sz="1400" dirty="0" err="1" smtClean="0"/>
              <a:t>Inheritance</a:t>
            </a:r>
            <a:r>
              <a:rPr lang="pt-BR" sz="1400" dirty="0" smtClean="0"/>
              <a:t> </a:t>
            </a:r>
            <a:r>
              <a:rPr lang="pt-BR" sz="1400" dirty="0" err="1" smtClean="0"/>
              <a:t>across</a:t>
            </a:r>
            <a:r>
              <a:rPr lang="pt-BR" sz="1400" dirty="0" smtClean="0"/>
              <a:t> </a:t>
            </a:r>
            <a:r>
              <a:rPr lang="pt-BR" sz="1400" dirty="0" err="1" smtClean="0"/>
              <a:t>Messaging</a:t>
            </a:r>
            <a:r>
              <a:rPr lang="pt-BR" sz="1400" dirty="0" smtClean="0"/>
              <a:t> </a:t>
            </a:r>
            <a:r>
              <a:rPr lang="pt-BR" sz="1400" dirty="0" err="1" smtClean="0"/>
              <a:t>Domains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Basic</a:t>
            </a:r>
            <a:r>
              <a:rPr lang="pt-BR" sz="1400" dirty="0" smtClean="0"/>
              <a:t> </a:t>
            </a:r>
            <a:r>
              <a:rPr lang="pt-BR" sz="1400" dirty="0" err="1" smtClean="0"/>
              <a:t>Point-to-Point</a:t>
            </a:r>
            <a:r>
              <a:rPr lang="pt-BR" sz="1400" dirty="0" smtClean="0"/>
              <a:t> </a:t>
            </a:r>
            <a:r>
              <a:rPr lang="pt-BR" sz="1400" dirty="0" err="1" smtClean="0"/>
              <a:t>Model</a:t>
            </a:r>
            <a:r>
              <a:rPr lang="pt-BR" sz="1400" dirty="0" smtClean="0"/>
              <a:t>* (</a:t>
            </a:r>
            <a:r>
              <a:rPr lang="pt-BR" sz="1400" dirty="0" err="1" smtClean="0"/>
              <a:t>not</a:t>
            </a:r>
            <a:r>
              <a:rPr lang="pt-BR" sz="1400" dirty="0" smtClean="0"/>
              <a:t> </a:t>
            </a:r>
            <a:r>
              <a:rPr lang="pt-BR" sz="1400" dirty="0" err="1" smtClean="0"/>
              <a:t>focused</a:t>
            </a:r>
            <a:r>
              <a:rPr lang="pt-BR" sz="1400" dirty="0" smtClean="0"/>
              <a:t>)</a:t>
            </a:r>
          </a:p>
          <a:p>
            <a:pPr>
              <a:buNone/>
            </a:pPr>
            <a:r>
              <a:rPr lang="pt-BR" sz="1400" dirty="0" err="1" smtClean="0"/>
              <a:t>Publish</a:t>
            </a:r>
            <a:r>
              <a:rPr lang="pt-BR" sz="1400" dirty="0" smtClean="0"/>
              <a:t>/</a:t>
            </a:r>
            <a:r>
              <a:rPr lang="pt-BR" sz="1400" dirty="0" err="1" smtClean="0"/>
              <a:t>Subscribe</a:t>
            </a:r>
            <a:r>
              <a:rPr lang="pt-BR" sz="1400" dirty="0" smtClean="0"/>
              <a:t> </a:t>
            </a:r>
            <a:r>
              <a:rPr lang="pt-BR" sz="1400" dirty="0" err="1" smtClean="0"/>
              <a:t>Model</a:t>
            </a:r>
            <a:r>
              <a:rPr lang="pt-BR" sz="1400" dirty="0" smtClean="0"/>
              <a:t> (</a:t>
            </a:r>
            <a:r>
              <a:rPr lang="pt-BR" sz="1400" dirty="0" err="1" smtClean="0"/>
              <a:t>excepts</a:t>
            </a:r>
            <a:r>
              <a:rPr lang="pt-BR" sz="1400" dirty="0" smtClean="0"/>
              <a:t>: </a:t>
            </a:r>
            <a:r>
              <a:rPr lang="pt-BR" sz="1400" dirty="0" err="1" smtClean="0"/>
              <a:t>TopicRequestor</a:t>
            </a:r>
            <a:r>
              <a:rPr lang="pt-BR" sz="1400" dirty="0" smtClean="0"/>
              <a:t>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585519" y="748829"/>
            <a:ext cx="3883025" cy="4624387"/>
          </a:xfrm>
        </p:spPr>
        <p:txBody>
          <a:bodyPr/>
          <a:lstStyle/>
          <a:p>
            <a:pPr>
              <a:buNone/>
            </a:pPr>
            <a:r>
              <a:rPr lang="pt-BR" sz="2000" dirty="0" err="1" smtClean="0"/>
              <a:t>Not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implemented</a:t>
            </a:r>
            <a:endParaRPr lang="pt-BR" sz="20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Acknowledgment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Selector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Listener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Authentication</a:t>
            </a:r>
          </a:p>
          <a:p>
            <a:pPr>
              <a:buNone/>
            </a:pPr>
            <a:r>
              <a:rPr lang="pt-BR" sz="1400" dirty="0" err="1" smtClean="0"/>
              <a:t>Client</a:t>
            </a:r>
            <a:r>
              <a:rPr lang="pt-BR" sz="1400" dirty="0" smtClean="0"/>
              <a:t> </a:t>
            </a:r>
            <a:r>
              <a:rPr lang="pt-BR" sz="1400" dirty="0" err="1" smtClean="0"/>
              <a:t>Identifier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ConnectionMetaData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ConnectionConsumer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XAConnectionFactory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XAConnection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ExceptionListener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Transaction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Syncronous</a:t>
            </a:r>
            <a:r>
              <a:rPr lang="pt-BR" sz="1400" dirty="0" smtClean="0"/>
              <a:t> </a:t>
            </a:r>
            <a:r>
              <a:rPr lang="pt-BR" sz="1400" dirty="0" err="1" smtClean="0"/>
              <a:t>Delivery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ServerSessionPool</a:t>
            </a:r>
            <a:endParaRPr lang="pt-BR" sz="1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242422" y="2967335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GSPN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29" y="1052736"/>
            <a:ext cx="841068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Aplicação:</a:t>
            </a:r>
          </a:p>
          <a:p>
            <a:pPr lvl="1"/>
            <a:r>
              <a:rPr lang="pt-BR" dirty="0" smtClean="0"/>
              <a:t>1 Publisher que envia mensagens para um Tópico, 1 </a:t>
            </a:r>
            <a:r>
              <a:rPr lang="pt-BR" dirty="0" err="1" smtClean="0"/>
              <a:t>Subscriber</a:t>
            </a:r>
            <a:r>
              <a:rPr lang="pt-BR" dirty="0" smtClean="0"/>
              <a:t> que recebe mensagens do Tópico.</a:t>
            </a:r>
          </a:p>
          <a:p>
            <a:pPr lvl="1" algn="ctr">
              <a:buNone/>
            </a:pPr>
            <a:r>
              <a:rPr lang="pt-BR" dirty="0" err="1" smtClean="0"/>
              <a:t>ConnectionFactory</a:t>
            </a:r>
            <a:endParaRPr lang="pt-BR" dirty="0" smtClean="0"/>
          </a:p>
          <a:p>
            <a:pPr lvl="1" algn="ctr">
              <a:buNone/>
            </a:pPr>
            <a:r>
              <a:rPr lang="pt-BR" sz="1600" dirty="0" smtClean="0"/>
              <a:t>		             </a:t>
            </a:r>
            <a:r>
              <a:rPr lang="pt-BR" sz="1600" dirty="0" err="1" smtClean="0"/>
              <a:t>creates</a:t>
            </a:r>
            <a:endParaRPr lang="pt-BR" sz="1600" dirty="0" smtClean="0"/>
          </a:p>
          <a:p>
            <a:pPr lvl="1" algn="ctr">
              <a:buNone/>
            </a:pPr>
            <a:r>
              <a:rPr lang="pt-BR" dirty="0" smtClean="0"/>
              <a:t>Connection</a:t>
            </a:r>
          </a:p>
          <a:p>
            <a:pPr lvl="1" algn="ctr">
              <a:buNone/>
            </a:pPr>
            <a:r>
              <a:rPr lang="pt-BR" sz="1600" dirty="0" smtClean="0"/>
              <a:t>		             </a:t>
            </a:r>
            <a:r>
              <a:rPr lang="pt-BR" sz="1600" dirty="0" err="1" smtClean="0"/>
              <a:t>creates</a:t>
            </a:r>
            <a:endParaRPr lang="pt-BR" sz="1600" dirty="0" smtClean="0"/>
          </a:p>
          <a:p>
            <a:pPr lvl="1" algn="ctr">
              <a:buNone/>
            </a:pPr>
            <a:r>
              <a:rPr lang="pt-BR" dirty="0" smtClean="0"/>
              <a:t>Publisher	            </a:t>
            </a:r>
            <a:r>
              <a:rPr lang="pt-BR" dirty="0" err="1" smtClean="0"/>
              <a:t>Session</a:t>
            </a:r>
            <a:r>
              <a:rPr lang="pt-BR" dirty="0" smtClean="0"/>
              <a:t>	</a:t>
            </a:r>
            <a:r>
              <a:rPr lang="pt-BR" dirty="0" err="1" smtClean="0"/>
              <a:t>Subscriber</a:t>
            </a:r>
            <a:endParaRPr lang="pt-BR" dirty="0" smtClean="0"/>
          </a:p>
          <a:p>
            <a:pPr lvl="1" algn="ctr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creates</a:t>
            </a:r>
            <a:endParaRPr lang="pt-BR" sz="1600" dirty="0" smtClean="0"/>
          </a:p>
          <a:p>
            <a:pPr lvl="1" algn="ctr">
              <a:buNone/>
            </a:pPr>
            <a:r>
              <a:rPr lang="pt-BR" dirty="0" err="1" smtClean="0"/>
              <a:t>Topic</a:t>
            </a:r>
            <a:r>
              <a:rPr lang="pt-BR" dirty="0" smtClean="0"/>
              <a:t>	       </a:t>
            </a:r>
            <a:r>
              <a:rPr lang="pt-BR" dirty="0" err="1" smtClean="0"/>
              <a:t>Message</a:t>
            </a:r>
            <a:endParaRPr lang="pt-BR" dirty="0" smtClean="0"/>
          </a:p>
          <a:p>
            <a:r>
              <a:rPr lang="pt-BR" dirty="0" smtClean="0"/>
              <a:t>Avaliação de Desempenho</a:t>
            </a:r>
          </a:p>
          <a:p>
            <a:pPr lvl="1"/>
            <a:r>
              <a:rPr lang="pt-BR" dirty="0" smtClean="0"/>
              <a:t>Parâmetros da avaliação: </a:t>
            </a:r>
            <a:r>
              <a:rPr lang="en-US" dirty="0" smtClean="0"/>
              <a:t>Message Drop Probability, Topic Throughput, Topic Utilization, Topic Size.</a:t>
            </a:r>
            <a:endParaRPr lang="pt-BR" dirty="0" smtClean="0"/>
          </a:p>
        </p:txBody>
      </p:sp>
      <p:sp>
        <p:nvSpPr>
          <p:cNvPr id="4" name="Seta para baixo 3"/>
          <p:cNvSpPr/>
          <p:nvPr/>
        </p:nvSpPr>
        <p:spPr>
          <a:xfrm>
            <a:off x="4716016" y="2636912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4716016" y="3284984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 rot="2700000">
            <a:off x="4157424" y="4022536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5724128" y="37170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3779913" y="37170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-2700000">
            <a:off x="5418623" y="4022537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GSPN Parametrizado</a:t>
            </a:r>
            <a:endParaRPr lang="pt-BR" dirty="0"/>
          </a:p>
        </p:txBody>
      </p:sp>
      <p:pic>
        <p:nvPicPr>
          <p:cNvPr id="5123" name="Picture 3" descr="C:\Users\Carlos\Desktop\MOM_J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8" y="1155154"/>
            <a:ext cx="8821737" cy="501015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51520" y="1124744"/>
            <a:ext cx="8136904" cy="5040560"/>
          </a:xfrm>
          <a:prstGeom prst="rect">
            <a:avLst/>
          </a:prstGeom>
          <a:noFill/>
          <a:ln w="3175">
            <a:solidFill>
              <a:srgbClr val="0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-1476672" y="3645024"/>
            <a:ext cx="5040560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4932040" y="3645024"/>
            <a:ext cx="5040560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16200000" flipH="1">
            <a:off x="1871699" y="2600907"/>
            <a:ext cx="2952328" cy="1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6200000" flipH="1">
            <a:off x="3023829" y="2600908"/>
            <a:ext cx="2952328" cy="1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43608" y="2492896"/>
            <a:ext cx="2304256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4499992" y="2492896"/>
            <a:ext cx="2952328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499992" y="4005064"/>
            <a:ext cx="2952328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043608" y="4005064"/>
            <a:ext cx="2304256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47864" y="4005064"/>
            <a:ext cx="1152128" cy="0"/>
          </a:xfrm>
          <a:prstGeom prst="line">
            <a:avLst/>
          </a:prstGeom>
          <a:ln w="31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689060" y="112474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Rede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043608" y="1124744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Arquitetura-1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53329" y="1124744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Arquitetura-2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51520" y="112474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Pub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952086" y="112474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Sub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043608" y="5877272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000000"/>
                </a:solidFill>
                <a:latin typeface="+mn-lt"/>
              </a:rPr>
              <a:t>Blocking</a:t>
            </a:r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100" dirty="0" err="1" smtClean="0">
                <a:solidFill>
                  <a:srgbClr val="000000"/>
                </a:solidFill>
                <a:latin typeface="+mn-lt"/>
              </a:rPr>
              <a:t>and</a:t>
            </a:r>
            <a:r>
              <a:rPr lang="pt-BR" sz="11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1100" dirty="0" err="1" smtClean="0">
                <a:solidFill>
                  <a:srgbClr val="000000"/>
                </a:solidFill>
                <a:latin typeface="+mn-lt"/>
              </a:rPr>
              <a:t>Droping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43608" y="371703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000000"/>
                </a:solidFill>
                <a:latin typeface="+mn-lt"/>
              </a:rPr>
              <a:t>Stub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977510" y="371703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rgbClr val="000000"/>
                </a:solidFill>
                <a:latin typeface="+mn-lt"/>
              </a:rPr>
              <a:t>Stub</a:t>
            </a:r>
            <a:endParaRPr lang="pt-BR" sz="11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4293096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000000"/>
                </a:solidFill>
              </a:rPr>
              <a:t>Descriptive</a:t>
            </a:r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</a:rPr>
              <a:t>Statistics</a:t>
            </a:r>
            <a:r>
              <a:rPr lang="pt-BR" b="1" dirty="0" smtClean="0">
                <a:solidFill>
                  <a:srgbClr val="000000"/>
                </a:solidFill>
              </a:rPr>
              <a:t>: </a:t>
            </a:r>
            <a:r>
              <a:rPr lang="pt-BR" b="1" dirty="0" err="1" smtClean="0">
                <a:solidFill>
                  <a:srgbClr val="000000"/>
                </a:solidFill>
              </a:rPr>
              <a:t>EnqueueDuration</a:t>
            </a:r>
            <a:r>
              <a:rPr lang="pt-BR" b="1" dirty="0" smtClean="0">
                <a:solidFill>
                  <a:srgbClr val="000000"/>
                </a:solidFill>
              </a:rPr>
              <a:t> (</a:t>
            </a:r>
            <a:r>
              <a:rPr lang="pt-BR" b="1" dirty="0" err="1" smtClean="0">
                <a:solidFill>
                  <a:srgbClr val="000000"/>
                </a:solidFill>
              </a:rPr>
              <a:t>nS</a:t>
            </a:r>
            <a:r>
              <a:rPr lang="pt-BR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pt-BR" dirty="0" err="1" smtClean="0">
                <a:solidFill>
                  <a:srgbClr val="000000"/>
                </a:solidFill>
              </a:rPr>
              <a:t>Variable</a:t>
            </a:r>
            <a:r>
              <a:rPr lang="pt-BR" dirty="0" smtClean="0">
                <a:solidFill>
                  <a:srgbClr val="000000"/>
                </a:solidFill>
              </a:rPr>
              <a:t>               </a:t>
            </a:r>
            <a:r>
              <a:rPr lang="pt-BR" dirty="0" err="1" smtClean="0">
                <a:solidFill>
                  <a:srgbClr val="000000"/>
                </a:solidFill>
              </a:rPr>
              <a:t>Mean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StDev</a:t>
            </a:r>
            <a:r>
              <a:rPr lang="pt-BR" dirty="0" smtClean="0">
                <a:solidFill>
                  <a:srgbClr val="000000"/>
                </a:solidFill>
              </a:rPr>
              <a:t>   </a:t>
            </a:r>
            <a:r>
              <a:rPr lang="pt-BR" dirty="0" err="1" smtClean="0">
                <a:solidFill>
                  <a:srgbClr val="000000"/>
                </a:solidFill>
              </a:rPr>
              <a:t>Variance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CoefVar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Minimum</a:t>
            </a:r>
            <a:r>
              <a:rPr lang="pt-BR" dirty="0" smtClean="0">
                <a:solidFill>
                  <a:srgbClr val="000000"/>
                </a:solidFill>
              </a:rPr>
              <a:t>     Q1  </a:t>
            </a:r>
            <a:r>
              <a:rPr lang="pt-BR" dirty="0" err="1" smtClean="0">
                <a:solidFill>
                  <a:srgbClr val="000000"/>
                </a:solidFill>
              </a:rPr>
              <a:t>Median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EnqueueDuration  49035  19713  388594795    40,20    40573  43995   45217</a:t>
            </a:r>
          </a:p>
          <a:p>
            <a:r>
              <a:rPr lang="pt-BR" dirty="0" smtClean="0">
                <a:solidFill>
                  <a:srgbClr val="000000"/>
                </a:solidFill>
              </a:rPr>
              <a:t>                                                                              N for</a:t>
            </a:r>
          </a:p>
          <a:p>
            <a:r>
              <a:rPr lang="pt-BR" dirty="0" err="1" smtClean="0">
                <a:solidFill>
                  <a:srgbClr val="000000"/>
                </a:solidFill>
              </a:rPr>
              <a:t>Variable</a:t>
            </a:r>
            <a:r>
              <a:rPr lang="pt-BR" dirty="0" smtClean="0">
                <a:solidFill>
                  <a:srgbClr val="000000"/>
                </a:solidFill>
              </a:rPr>
              <a:t>             Q3  </a:t>
            </a:r>
            <a:r>
              <a:rPr lang="pt-BR" dirty="0" err="1" smtClean="0">
                <a:solidFill>
                  <a:srgbClr val="000000"/>
                </a:solidFill>
              </a:rPr>
              <a:t>Maximum</a:t>
            </a:r>
            <a:r>
              <a:rPr lang="pt-BR" dirty="0" smtClean="0">
                <a:solidFill>
                  <a:srgbClr val="000000"/>
                </a:solidFill>
              </a:rPr>
              <a:t>   Range   IQR   </a:t>
            </a:r>
            <a:r>
              <a:rPr lang="pt-BR" dirty="0" err="1" smtClean="0">
                <a:solidFill>
                  <a:srgbClr val="000000"/>
                </a:solidFill>
              </a:rPr>
              <a:t>Mode</a:t>
            </a:r>
            <a:r>
              <a:rPr lang="pt-BR" dirty="0" smtClean="0">
                <a:solidFill>
                  <a:srgbClr val="000000"/>
                </a:solidFill>
              </a:rPr>
              <a:t>   </a:t>
            </a:r>
            <a:r>
              <a:rPr lang="pt-BR" dirty="0" err="1" smtClean="0">
                <a:solidFill>
                  <a:srgbClr val="000000"/>
                </a:solidFill>
              </a:rPr>
              <a:t>Mode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Skewness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Kurtosis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EnqueueDuration 47417   217531  176958  3422  44484     12      7,03     56,13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176" t="40367" r="10624" b="8691"/>
          <a:stretch>
            <a:fillRect/>
          </a:stretch>
        </p:blipFill>
        <p:spPr bwMode="auto">
          <a:xfrm>
            <a:off x="467544" y="1052736"/>
            <a:ext cx="842493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084168" y="37797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N=100 </a:t>
            </a:r>
            <a:r>
              <a:rPr lang="en-US" dirty="0" err="1" smtClean="0">
                <a:solidFill>
                  <a:srgbClr val="000000"/>
                </a:solidFill>
              </a:rPr>
              <a:t>amostras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EnqueueDuration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9090" t="13876" b="2965"/>
          <a:stretch>
            <a:fillRect/>
          </a:stretch>
        </p:blipFill>
        <p:spPr bwMode="auto">
          <a:xfrm>
            <a:off x="755576" y="1959225"/>
            <a:ext cx="7920880" cy="442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10153" t="19434" r="49446" b="39812"/>
          <a:stretch>
            <a:fillRect/>
          </a:stretch>
        </p:blipFill>
        <p:spPr bwMode="auto">
          <a:xfrm>
            <a:off x="3491880" y="2276872"/>
            <a:ext cx="52565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76056" y="1485945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applied to any </a:t>
            </a:r>
            <a:r>
              <a:rPr lang="en-US" sz="1100" dirty="0" err="1" smtClean="0">
                <a:solidFill>
                  <a:srgbClr val="000000"/>
                </a:solidFill>
              </a:rPr>
              <a:t>univariate</a:t>
            </a:r>
            <a:r>
              <a:rPr lang="en-US" sz="1100" dirty="0" smtClean="0">
                <a:solidFill>
                  <a:srgbClr val="000000"/>
                </a:solidFill>
              </a:rPr>
              <a:t> distribution for which you can calculate the </a:t>
            </a:r>
            <a:r>
              <a:rPr lang="en-US" sz="1100" b="1" u="sng" dirty="0" smtClean="0">
                <a:solidFill>
                  <a:srgbClr val="000000"/>
                </a:solidFill>
                <a:hlinkClick r:id="rId4" action="ppaction://hlinkfile"/>
              </a:rPr>
              <a:t>cumulative distribution function</a:t>
            </a:r>
            <a:r>
              <a:rPr lang="en-US" sz="1100" b="1" dirty="0" smtClean="0">
                <a:solidFill>
                  <a:srgbClr val="000000"/>
                </a:solidFill>
              </a:rPr>
              <a:t> .</a:t>
            </a:r>
            <a:endParaRPr lang="pt-BR" sz="11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4350003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000000"/>
                </a:solidFill>
              </a:rPr>
              <a:t>Descriptive</a:t>
            </a:r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</a:rPr>
              <a:t>Statistics</a:t>
            </a:r>
            <a:r>
              <a:rPr lang="pt-BR" b="1" dirty="0" smtClean="0">
                <a:solidFill>
                  <a:srgbClr val="000000"/>
                </a:solidFill>
              </a:rPr>
              <a:t>: </a:t>
            </a:r>
            <a:r>
              <a:rPr lang="pt-BR" b="1" dirty="0" err="1" smtClean="0">
                <a:solidFill>
                  <a:srgbClr val="000000"/>
                </a:solidFill>
              </a:rPr>
              <a:t>NotifyDuration</a:t>
            </a:r>
            <a:r>
              <a:rPr lang="pt-BR" b="1" dirty="0" smtClean="0">
                <a:solidFill>
                  <a:srgbClr val="000000"/>
                </a:solidFill>
              </a:rPr>
              <a:t> (</a:t>
            </a:r>
            <a:r>
              <a:rPr lang="pt-BR" b="1" dirty="0" err="1" smtClean="0">
                <a:solidFill>
                  <a:srgbClr val="000000"/>
                </a:solidFill>
              </a:rPr>
              <a:t>nS</a:t>
            </a:r>
            <a:r>
              <a:rPr lang="pt-BR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pt-BR" dirty="0" err="1" smtClean="0">
                <a:solidFill>
                  <a:srgbClr val="000000"/>
                </a:solidFill>
              </a:rPr>
              <a:t>Variable</a:t>
            </a:r>
            <a:r>
              <a:rPr lang="pt-BR" dirty="0" smtClean="0">
                <a:solidFill>
                  <a:srgbClr val="000000"/>
                </a:solidFill>
              </a:rPr>
              <a:t>         </a:t>
            </a:r>
            <a:r>
              <a:rPr lang="pt-BR" dirty="0" err="1" smtClean="0">
                <a:solidFill>
                  <a:srgbClr val="000000"/>
                </a:solidFill>
              </a:rPr>
              <a:t>Mean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StDev</a:t>
            </a:r>
            <a:r>
              <a:rPr lang="pt-BR" dirty="0" smtClean="0">
                <a:solidFill>
                  <a:srgbClr val="000000"/>
                </a:solidFill>
              </a:rPr>
              <a:t>    </a:t>
            </a:r>
            <a:r>
              <a:rPr lang="pt-BR" dirty="0" err="1" smtClean="0">
                <a:solidFill>
                  <a:srgbClr val="000000"/>
                </a:solidFill>
              </a:rPr>
              <a:t>Variance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CoefVar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Minimum</a:t>
            </a:r>
            <a:r>
              <a:rPr lang="pt-BR" dirty="0" smtClean="0">
                <a:solidFill>
                  <a:srgbClr val="000000"/>
                </a:solidFill>
              </a:rPr>
              <a:t>     Q1  </a:t>
            </a:r>
            <a:r>
              <a:rPr lang="pt-BR" dirty="0" err="1" smtClean="0">
                <a:solidFill>
                  <a:srgbClr val="000000"/>
                </a:solidFill>
              </a:rPr>
              <a:t>Median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NotifyDuration  88987  81831  6696295216    91,96    46439  50472   56705</a:t>
            </a:r>
          </a:p>
          <a:p>
            <a:r>
              <a:rPr lang="pt-BR" dirty="0" smtClean="0">
                <a:solidFill>
                  <a:srgbClr val="000000"/>
                </a:solidFill>
              </a:rPr>
              <a:t>                                                                             N for</a:t>
            </a:r>
          </a:p>
          <a:p>
            <a:r>
              <a:rPr lang="pt-BR" dirty="0" err="1" smtClean="0">
                <a:solidFill>
                  <a:srgbClr val="000000"/>
                </a:solidFill>
              </a:rPr>
              <a:t>Variable</a:t>
            </a:r>
            <a:r>
              <a:rPr lang="pt-BR" dirty="0" smtClean="0">
                <a:solidFill>
                  <a:srgbClr val="000000"/>
                </a:solidFill>
              </a:rPr>
              <a:t>           Q3  </a:t>
            </a:r>
            <a:r>
              <a:rPr lang="pt-BR" dirty="0" err="1" smtClean="0">
                <a:solidFill>
                  <a:srgbClr val="000000"/>
                </a:solidFill>
              </a:rPr>
              <a:t>Maximum</a:t>
            </a:r>
            <a:r>
              <a:rPr lang="pt-BR" dirty="0" smtClean="0">
                <a:solidFill>
                  <a:srgbClr val="000000"/>
                </a:solidFill>
              </a:rPr>
              <a:t>   Range    IQR   </a:t>
            </a:r>
            <a:r>
              <a:rPr lang="pt-BR" dirty="0" err="1" smtClean="0">
                <a:solidFill>
                  <a:srgbClr val="000000"/>
                </a:solidFill>
              </a:rPr>
              <a:t>Mode</a:t>
            </a:r>
            <a:r>
              <a:rPr lang="pt-BR" dirty="0" smtClean="0">
                <a:solidFill>
                  <a:srgbClr val="000000"/>
                </a:solidFill>
              </a:rPr>
              <a:t>   </a:t>
            </a:r>
            <a:r>
              <a:rPr lang="pt-BR" dirty="0" err="1" smtClean="0">
                <a:solidFill>
                  <a:srgbClr val="000000"/>
                </a:solidFill>
              </a:rPr>
              <a:t>Mode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Skewness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Kurtosis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NotifyDuration  74303   518164  471725  23830  49861      7      2,76      8,26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26" t="18971" r="14498" b="29068"/>
          <a:stretch>
            <a:fillRect/>
          </a:stretch>
        </p:blipFill>
        <p:spPr bwMode="auto">
          <a:xfrm>
            <a:off x="467544" y="1052736"/>
            <a:ext cx="84249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6084168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N=100 </a:t>
            </a:r>
            <a:r>
              <a:rPr lang="en-US" dirty="0" err="1" smtClean="0">
                <a:solidFill>
                  <a:srgbClr val="000000"/>
                </a:solidFill>
              </a:rPr>
              <a:t>amostras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NotifyDuration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13876" b="2965"/>
          <a:stretch>
            <a:fillRect/>
          </a:stretch>
        </p:blipFill>
        <p:spPr bwMode="auto">
          <a:xfrm>
            <a:off x="611561" y="1735328"/>
            <a:ext cx="8136904" cy="457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10235" t="19990" r="49365" b="2965"/>
          <a:stretch>
            <a:fillRect/>
          </a:stretch>
        </p:blipFill>
        <p:spPr bwMode="auto">
          <a:xfrm>
            <a:off x="3851920" y="905442"/>
            <a:ext cx="4034943" cy="417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429309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000000"/>
                </a:solidFill>
              </a:rPr>
              <a:t>Descriptive</a:t>
            </a:r>
            <a:r>
              <a:rPr lang="pt-BR" b="1" dirty="0" smtClean="0">
                <a:solidFill>
                  <a:srgbClr val="000000"/>
                </a:solidFill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</a:rPr>
              <a:t>Statistics</a:t>
            </a:r>
            <a:r>
              <a:rPr lang="pt-BR" b="1" dirty="0" smtClean="0">
                <a:solidFill>
                  <a:srgbClr val="000000"/>
                </a:solidFill>
              </a:rPr>
              <a:t>: </a:t>
            </a:r>
            <a:r>
              <a:rPr lang="pt-BR" b="1" dirty="0" err="1" smtClean="0">
                <a:solidFill>
                  <a:srgbClr val="000000"/>
                </a:solidFill>
              </a:rPr>
              <a:t>TransmitionTime</a:t>
            </a:r>
            <a:r>
              <a:rPr lang="pt-BR" b="1" dirty="0" smtClean="0">
                <a:solidFill>
                  <a:srgbClr val="000000"/>
                </a:solidFill>
              </a:rPr>
              <a:t> (</a:t>
            </a:r>
            <a:r>
              <a:rPr lang="pt-BR" b="1" dirty="0" err="1" smtClean="0">
                <a:solidFill>
                  <a:srgbClr val="000000"/>
                </a:solidFill>
              </a:rPr>
              <a:t>nS</a:t>
            </a:r>
            <a:r>
              <a:rPr lang="pt-BR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pt-BR" dirty="0" err="1" smtClean="0">
                <a:solidFill>
                  <a:srgbClr val="000000"/>
                </a:solidFill>
              </a:rPr>
              <a:t>Variable</a:t>
            </a:r>
            <a:r>
              <a:rPr lang="pt-BR" dirty="0" smtClean="0">
                <a:solidFill>
                  <a:srgbClr val="000000"/>
                </a:solidFill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</a:rPr>
              <a:t>Mean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StDev</a:t>
            </a:r>
            <a:r>
              <a:rPr lang="pt-BR" dirty="0" smtClean="0">
                <a:solidFill>
                  <a:srgbClr val="000000"/>
                </a:solidFill>
              </a:rPr>
              <a:t>   </a:t>
            </a:r>
            <a:r>
              <a:rPr lang="pt-BR" dirty="0" err="1" smtClean="0">
                <a:solidFill>
                  <a:srgbClr val="000000"/>
                </a:solidFill>
              </a:rPr>
              <a:t>Variance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CoefVar</a:t>
            </a:r>
            <a:r>
              <a:rPr lang="pt-BR" dirty="0" smtClean="0">
                <a:solidFill>
                  <a:srgbClr val="000000"/>
                </a:solidFill>
              </a:rPr>
              <a:t>  </a:t>
            </a:r>
            <a:r>
              <a:rPr lang="pt-BR" dirty="0" err="1" smtClean="0">
                <a:solidFill>
                  <a:srgbClr val="000000"/>
                </a:solidFill>
              </a:rPr>
              <a:t>Minimum</a:t>
            </a:r>
            <a:r>
              <a:rPr lang="pt-BR" dirty="0" smtClean="0">
                <a:solidFill>
                  <a:srgbClr val="000000"/>
                </a:solidFill>
              </a:rPr>
              <a:t>     Q1  </a:t>
            </a:r>
            <a:r>
              <a:rPr lang="pt-BR" dirty="0" err="1" smtClean="0">
                <a:solidFill>
                  <a:srgbClr val="000000"/>
                </a:solidFill>
              </a:rPr>
              <a:t>Median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err="1" smtClean="0">
                <a:solidFill>
                  <a:srgbClr val="000000"/>
                </a:solidFill>
              </a:rPr>
              <a:t>TransmitionTime</a:t>
            </a:r>
            <a:r>
              <a:rPr lang="pt-BR" dirty="0" smtClean="0">
                <a:solidFill>
                  <a:srgbClr val="000000"/>
                </a:solidFill>
              </a:rPr>
              <a:t>  67899  26637  709505418    39,23    50350  54260   59637</a:t>
            </a:r>
          </a:p>
          <a:p>
            <a:r>
              <a:rPr lang="pt-BR" dirty="0" smtClean="0">
                <a:solidFill>
                  <a:srgbClr val="000000"/>
                </a:solidFill>
              </a:rPr>
              <a:t>                                                                              N for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Variable            Q3  Maximum   Range    IQR   Mode   Mode  Skewness  </a:t>
            </a:r>
            <a:r>
              <a:rPr lang="pt-BR" dirty="0" err="1" smtClean="0">
                <a:solidFill>
                  <a:srgbClr val="000000"/>
                </a:solidFill>
              </a:rPr>
              <a:t>Kurtosis</a:t>
            </a:r>
            <a:endParaRPr lang="fr-FR" dirty="0" smtClean="0">
              <a:solidFill>
                <a:srgbClr val="000000"/>
              </a:solidFill>
            </a:endParaRPr>
          </a:p>
          <a:p>
            <a:r>
              <a:rPr lang="pt-BR" dirty="0" err="1" smtClean="0">
                <a:solidFill>
                  <a:srgbClr val="000000"/>
                </a:solidFill>
              </a:rPr>
              <a:t>TransmitionTime</a:t>
            </a:r>
            <a:r>
              <a:rPr lang="pt-BR" dirty="0" smtClean="0">
                <a:solidFill>
                  <a:srgbClr val="000000"/>
                </a:solidFill>
              </a:rPr>
              <a:t>  71981   240507  190157  17721  52305      5      4,05     20,38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826" t="18971" r="14499" b="29068"/>
          <a:stretch>
            <a:fillRect/>
          </a:stretch>
        </p:blipFill>
        <p:spPr bwMode="auto">
          <a:xfrm>
            <a:off x="611560" y="1052736"/>
            <a:ext cx="8280920" cy="2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84168" y="37890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N=100 </a:t>
            </a:r>
            <a:r>
              <a:rPr lang="en-US" dirty="0" err="1" smtClean="0">
                <a:solidFill>
                  <a:srgbClr val="000000"/>
                </a:solidFill>
              </a:rPr>
              <a:t>amostras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TransmissionTime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9090" t="13876" b="2965"/>
          <a:stretch>
            <a:fillRect/>
          </a:stretch>
        </p:blipFill>
        <p:spPr bwMode="auto">
          <a:xfrm>
            <a:off x="539553" y="1811238"/>
            <a:ext cx="8136904" cy="454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0235" t="19990" r="49365" b="41846"/>
          <a:stretch>
            <a:fillRect/>
          </a:stretch>
        </p:blipFill>
        <p:spPr bwMode="auto">
          <a:xfrm>
            <a:off x="2915816" y="2204864"/>
            <a:ext cx="54729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Primário</a:t>
            </a:r>
          </a:p>
          <a:p>
            <a:pPr lvl="1"/>
            <a:r>
              <a:rPr lang="pt-BR" dirty="0" smtClean="0"/>
              <a:t>Implementação de um </a:t>
            </a:r>
            <a:r>
              <a:rPr lang="pt-BR" dirty="0" err="1" smtClean="0"/>
              <a:t>middleware</a:t>
            </a:r>
            <a:r>
              <a:rPr lang="pt-BR" dirty="0" smtClean="0"/>
              <a:t> </a:t>
            </a:r>
            <a:r>
              <a:rPr lang="pt-BR" dirty="0" err="1" smtClean="0"/>
              <a:t>JMS-compliant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Avaliação do desempenho do sistema de mensagem </a:t>
            </a:r>
            <a:r>
              <a:rPr lang="pt-BR" dirty="0" err="1" smtClean="0"/>
              <a:t>publish</a:t>
            </a:r>
            <a:r>
              <a:rPr lang="pt-BR" dirty="0" smtClean="0"/>
              <a:t>/</a:t>
            </a:r>
            <a:r>
              <a:rPr lang="pt-BR" dirty="0" err="1" smtClean="0"/>
              <a:t>subscribe</a:t>
            </a:r>
            <a:r>
              <a:rPr lang="pt-BR" dirty="0" smtClean="0"/>
              <a:t> e construção do modelo em Redes de </a:t>
            </a:r>
            <a:r>
              <a:rPr lang="pt-BR" dirty="0" err="1" smtClean="0"/>
              <a:t>Petri</a:t>
            </a:r>
            <a:r>
              <a:rPr lang="pt-BR" dirty="0" smtClean="0"/>
              <a:t> Estocásticas.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0504" y="4581128"/>
            <a:ext cx="8893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000000"/>
                </a:solidFill>
              </a:rPr>
              <a:t>Descriptive</a:t>
            </a:r>
            <a:r>
              <a:rPr lang="pt-BR" sz="1600" b="1" dirty="0" smtClean="0">
                <a:solidFill>
                  <a:srgbClr val="000000"/>
                </a:solidFill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</a:rPr>
              <a:t>Statistics</a:t>
            </a:r>
            <a:r>
              <a:rPr lang="pt-BR" sz="1600" b="1" dirty="0" smtClean="0">
                <a:solidFill>
                  <a:srgbClr val="000000"/>
                </a:solidFill>
              </a:rPr>
              <a:t>: </a:t>
            </a:r>
            <a:r>
              <a:rPr lang="pt-BR" sz="1600" b="1" dirty="0" err="1" smtClean="0">
                <a:solidFill>
                  <a:srgbClr val="000000"/>
                </a:solidFill>
              </a:rPr>
              <a:t>TotalTime</a:t>
            </a:r>
            <a:r>
              <a:rPr lang="pt-BR" sz="16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pt-BR" sz="1600" dirty="0" err="1" smtClean="0">
                <a:solidFill>
                  <a:srgbClr val="000000"/>
                </a:solidFill>
              </a:rPr>
              <a:t>Variable</a:t>
            </a:r>
            <a:r>
              <a:rPr lang="pt-BR" sz="1600" dirty="0" smtClean="0">
                <a:solidFill>
                  <a:srgbClr val="000000"/>
                </a:solidFill>
              </a:rPr>
              <a:t>     </a:t>
            </a:r>
            <a:r>
              <a:rPr lang="pt-BR" sz="1600" dirty="0" err="1" smtClean="0">
                <a:solidFill>
                  <a:srgbClr val="000000"/>
                </a:solidFill>
              </a:rPr>
              <a:t>Mean</a:t>
            </a:r>
            <a:r>
              <a:rPr lang="pt-BR" sz="1600" dirty="0" smtClean="0">
                <a:solidFill>
                  <a:srgbClr val="000000"/>
                </a:solidFill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</a:rPr>
              <a:t>StDev</a:t>
            </a:r>
            <a:r>
              <a:rPr lang="pt-BR" sz="1600" dirty="0" smtClean="0">
                <a:solidFill>
                  <a:srgbClr val="000000"/>
                </a:solidFill>
              </a:rPr>
              <a:t>     </a:t>
            </a:r>
            <a:r>
              <a:rPr lang="pt-BR" sz="1600" dirty="0" err="1" smtClean="0">
                <a:solidFill>
                  <a:srgbClr val="000000"/>
                </a:solidFill>
              </a:rPr>
              <a:t>Variance</a:t>
            </a:r>
            <a:r>
              <a:rPr lang="pt-BR" sz="1600" dirty="0" smtClean="0">
                <a:solidFill>
                  <a:srgbClr val="000000"/>
                </a:solidFill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</a:rPr>
              <a:t>CoefVar</a:t>
            </a:r>
            <a:r>
              <a:rPr lang="pt-BR" sz="1600" dirty="0" smtClean="0">
                <a:solidFill>
                  <a:srgbClr val="000000"/>
                </a:solidFill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</a:rPr>
              <a:t>Minimum</a:t>
            </a:r>
            <a:r>
              <a:rPr lang="pt-BR" sz="1600" dirty="0" smtClean="0">
                <a:solidFill>
                  <a:srgbClr val="000000"/>
                </a:solidFill>
              </a:rPr>
              <a:t>      Q1  </a:t>
            </a:r>
            <a:r>
              <a:rPr lang="pt-BR" sz="1600" dirty="0" err="1" smtClean="0">
                <a:solidFill>
                  <a:srgbClr val="000000"/>
                </a:solidFill>
              </a:rPr>
              <a:t>Median</a:t>
            </a:r>
            <a:endParaRPr lang="pt-BR" sz="1600" dirty="0" smtClean="0">
              <a:solidFill>
                <a:srgbClr val="000000"/>
              </a:solidFill>
            </a:endParaRPr>
          </a:p>
          <a:p>
            <a:r>
              <a:rPr lang="it-IT" sz="1600" dirty="0" smtClean="0">
                <a:solidFill>
                  <a:srgbClr val="000000"/>
                </a:solidFill>
              </a:rPr>
              <a:t>TotalTime  646342  1472588  2,16851E+12   227,83   300633  312243  446061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N for</a:t>
            </a:r>
          </a:p>
          <a:p>
            <a:r>
              <a:rPr lang="fr-FR" sz="1600" dirty="0" smtClean="0">
                <a:solidFill>
                  <a:srgbClr val="000000"/>
                </a:solidFill>
              </a:rPr>
              <a:t>Variable       Q3   Maximum     Range     IQR            Mode                Mode  Skewness  </a:t>
            </a:r>
            <a:r>
              <a:rPr lang="pt-BR" sz="1600" dirty="0" err="1" smtClean="0">
                <a:solidFill>
                  <a:srgbClr val="000000"/>
                </a:solidFill>
              </a:rPr>
              <a:t>Kurtosis</a:t>
            </a:r>
            <a:endParaRPr lang="fr-FR" sz="1600" dirty="0" smtClean="0">
              <a:solidFill>
                <a:srgbClr val="000000"/>
              </a:solidFill>
            </a:endParaRPr>
          </a:p>
          <a:p>
            <a:r>
              <a:rPr lang="pt-BR" sz="1600" dirty="0" err="1" smtClean="0">
                <a:solidFill>
                  <a:srgbClr val="000000"/>
                </a:solidFill>
              </a:rPr>
              <a:t>TotalTime</a:t>
            </a:r>
            <a:r>
              <a:rPr lang="pt-BR" sz="1600" dirty="0" smtClean="0">
                <a:solidFill>
                  <a:srgbClr val="000000"/>
                </a:solidFill>
              </a:rPr>
              <a:t>  576214  15013078  14712445  263972  303077; 307966      3      9,58            94,15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8971" r="14499" b="29068"/>
          <a:stretch>
            <a:fillRect/>
          </a:stretch>
        </p:blipFill>
        <p:spPr bwMode="auto">
          <a:xfrm>
            <a:off x="251520" y="1052736"/>
            <a:ext cx="8676456" cy="28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9561" t="13321" b="4152"/>
          <a:stretch>
            <a:fillRect/>
          </a:stretch>
        </p:blipFill>
        <p:spPr bwMode="auto">
          <a:xfrm>
            <a:off x="251520" y="1556792"/>
            <a:ext cx="865707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0235" t="19990" r="49918" b="10728"/>
          <a:stretch>
            <a:fillRect/>
          </a:stretch>
        </p:blipFill>
        <p:spPr bwMode="auto">
          <a:xfrm>
            <a:off x="3851920" y="908720"/>
            <a:ext cx="465087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middleware</a:t>
            </a:r>
            <a:r>
              <a:rPr lang="pt-BR" dirty="0" smtClean="0"/>
              <a:t> </a:t>
            </a:r>
            <a:r>
              <a:rPr lang="pt-BR" dirty="0" err="1" smtClean="0"/>
              <a:t>JMS-Compliant</a:t>
            </a:r>
            <a:r>
              <a:rPr lang="pt-BR" dirty="0" smtClean="0"/>
              <a:t> implementa o Sistema de Mensagem </a:t>
            </a:r>
            <a:r>
              <a:rPr lang="pt-BR" dirty="0" err="1" smtClean="0"/>
              <a:t>Publish</a:t>
            </a:r>
            <a:r>
              <a:rPr lang="pt-BR" dirty="0" smtClean="0"/>
              <a:t>/</a:t>
            </a:r>
            <a:r>
              <a:rPr lang="pt-BR" dirty="0" err="1" smtClean="0"/>
              <a:t>Subscribe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Avaliação do desempenho fornece condições satisfatórias para a futura modelagem do comportamento do </a:t>
            </a:r>
            <a:r>
              <a:rPr lang="pt-BR" dirty="0" err="1" smtClean="0"/>
              <a:t>middleware</a:t>
            </a:r>
            <a:r>
              <a:rPr lang="pt-BR" dirty="0" smtClean="0"/>
              <a:t> em Redes de </a:t>
            </a:r>
            <a:r>
              <a:rPr lang="pt-BR" dirty="0" err="1" smtClean="0"/>
              <a:t>Petri</a:t>
            </a:r>
            <a:r>
              <a:rPr lang="pt-BR" dirty="0" smtClean="0"/>
              <a:t> GSPN.</a:t>
            </a:r>
          </a:p>
          <a:p>
            <a:r>
              <a:rPr lang="pt-BR" dirty="0" smtClean="0"/>
              <a:t>Limitação</a:t>
            </a:r>
          </a:p>
          <a:p>
            <a:pPr lvl="1"/>
            <a:r>
              <a:rPr lang="pt-BR" dirty="0" smtClean="0"/>
              <a:t>Alguns tipos de Mensagens não podem ser serializadas (</a:t>
            </a:r>
            <a:r>
              <a:rPr lang="pt-BR" i="1" dirty="0" smtClean="0"/>
              <a:t>RMI Registry</a:t>
            </a:r>
            <a:r>
              <a:rPr lang="pt-BR" dirty="0" smtClean="0"/>
              <a:t>).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aplicação que utilizará o </a:t>
            </a:r>
            <a:r>
              <a:rPr lang="pt-BR" i="1" dirty="0" err="1" smtClean="0"/>
              <a:t>middleware</a:t>
            </a:r>
            <a:r>
              <a:rPr lang="pt-BR" dirty="0" smtClean="0"/>
              <a:t> é um publicador de notícias, </a:t>
            </a:r>
            <a:r>
              <a:rPr lang="pt-BR" i="1" dirty="0" smtClean="0"/>
              <a:t>newsgroup</a:t>
            </a:r>
            <a:r>
              <a:rPr lang="pt-BR" dirty="0" smtClean="0"/>
              <a:t>, em que um usuário específico (</a:t>
            </a:r>
            <a:r>
              <a:rPr lang="pt-BR" i="1" dirty="0" err="1" smtClean="0"/>
              <a:t>publisher</a:t>
            </a:r>
            <a:r>
              <a:rPr lang="pt-BR" dirty="0" smtClean="0"/>
              <a:t>) publica notícias em um Tópico específico e um usuário (</a:t>
            </a:r>
            <a:r>
              <a:rPr lang="pt-BR" i="1" dirty="0" err="1" smtClean="0"/>
              <a:t>subscriber</a:t>
            </a:r>
            <a:r>
              <a:rPr lang="pt-BR" dirty="0" smtClean="0"/>
              <a:t>) que assina o tópico recebe as notícias publicadas.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 </a:t>
            </a:r>
            <a:endParaRPr lang="pt-B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900" dirty="0" smtClean="0"/>
              <a:t>Requisitos Funcionais</a:t>
            </a:r>
          </a:p>
          <a:p>
            <a:pPr lvl="1"/>
            <a:r>
              <a:rPr lang="pt-BR" sz="1900" dirty="0" smtClean="0"/>
              <a:t>Transparências: Acesso, Localização, Tecnologia e Concorrência.</a:t>
            </a:r>
          </a:p>
          <a:p>
            <a:pPr lvl="1"/>
            <a:r>
              <a:rPr lang="pt-BR" sz="1900" i="1" dirty="0" err="1" smtClean="0"/>
              <a:t>Multithreading</a:t>
            </a:r>
            <a:r>
              <a:rPr lang="pt-BR" sz="1900" i="1" dirty="0" smtClean="0"/>
              <a:t> </a:t>
            </a:r>
            <a:r>
              <a:rPr lang="pt-BR" sz="1900" dirty="0" smtClean="0"/>
              <a:t>e tratamento de exceção.</a:t>
            </a:r>
          </a:p>
          <a:p>
            <a:r>
              <a:rPr lang="pt-BR" sz="1900" dirty="0" smtClean="0"/>
              <a:t>Requisitos Não-Funcionais</a:t>
            </a:r>
          </a:p>
          <a:p>
            <a:pPr lvl="1"/>
            <a:r>
              <a:rPr lang="pt-BR" sz="1900" dirty="0" smtClean="0"/>
              <a:t>Desempenho: Tempo Máximo de Envio de Mensagens entre Publisher/</a:t>
            </a:r>
            <a:r>
              <a:rPr lang="pt-BR" sz="1900" dirty="0" err="1" smtClean="0"/>
              <a:t>Subscriber</a:t>
            </a:r>
            <a:r>
              <a:rPr lang="pt-BR" sz="1900" dirty="0" smtClean="0"/>
              <a:t> = 1 segundo.</a:t>
            </a:r>
          </a:p>
          <a:p>
            <a:pPr lvl="1"/>
            <a:r>
              <a:rPr lang="pt-BR" sz="1900" dirty="0" smtClean="0"/>
              <a:t>Escalabilidade e Flexibilidade.</a:t>
            </a:r>
          </a:p>
          <a:p>
            <a:pPr lvl="1"/>
            <a:r>
              <a:rPr lang="pt-BR" sz="1900" dirty="0" smtClean="0"/>
              <a:t>Tipos de Mensagens: Texto, Objetos, Byte e </a:t>
            </a:r>
            <a:r>
              <a:rPr lang="pt-BR" sz="1900" dirty="0" err="1" smtClean="0"/>
              <a:t>Stream</a:t>
            </a:r>
            <a:r>
              <a:rPr lang="pt-BR" sz="1900" dirty="0" smtClean="0"/>
              <a:t>.</a:t>
            </a:r>
          </a:p>
          <a:p>
            <a:pPr lvl="1"/>
            <a:r>
              <a:rPr lang="pt-BR" sz="1900" dirty="0" smtClean="0"/>
              <a:t>Modos de Entrega de Mensagem: Não-persistente, permitindo </a:t>
            </a:r>
            <a:r>
              <a:rPr lang="pt-BR" sz="1900" i="1" dirty="0" err="1" smtClean="0"/>
              <a:t>subscribers</a:t>
            </a:r>
            <a:r>
              <a:rPr lang="pt-BR" sz="1900" dirty="0" smtClean="0"/>
              <a:t> duráveis e com mensagens não-transacionadas.</a:t>
            </a:r>
          </a:p>
          <a:p>
            <a:pPr lvl="1"/>
            <a:r>
              <a:rPr lang="pt-BR" sz="1900" dirty="0" smtClean="0"/>
              <a:t>Ausência de autenticação e autorização.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7238" y="912249"/>
            <a:ext cx="7918450" cy="5253055"/>
          </a:xfrm>
        </p:spPr>
        <p:txBody>
          <a:bodyPr/>
          <a:lstStyle/>
          <a:p>
            <a:pPr lvl="1"/>
            <a:r>
              <a:rPr lang="pt-BR" dirty="0" smtClean="0"/>
              <a:t>2 “atores” utilizam o Sis. de Mensagem: </a:t>
            </a:r>
            <a:r>
              <a:rPr lang="pt-BR" i="1" dirty="0" err="1" smtClean="0"/>
              <a:t>publisher</a:t>
            </a:r>
            <a:r>
              <a:rPr lang="pt-BR" dirty="0" smtClean="0"/>
              <a:t>, que produz mensagens; </a:t>
            </a:r>
            <a:r>
              <a:rPr lang="pt-BR" i="1" dirty="0" err="1" smtClean="0"/>
              <a:t>subscriber</a:t>
            </a:r>
            <a:r>
              <a:rPr lang="pt-BR" dirty="0" smtClean="0"/>
              <a:t>, que consome mensagens.</a:t>
            </a:r>
          </a:p>
          <a:p>
            <a:pPr lvl="1"/>
            <a:r>
              <a:rPr lang="pt-BR" dirty="0" smtClean="0"/>
              <a:t>Os computadores são </a:t>
            </a:r>
            <a:r>
              <a:rPr lang="pt-BR" dirty="0" err="1" smtClean="0"/>
              <a:t>indep</a:t>
            </a:r>
            <a:r>
              <a:rPr lang="pt-BR" dirty="0" smtClean="0"/>
              <a:t>. de plataforma e podem ter qualquer localização física na internet.</a:t>
            </a:r>
          </a:p>
          <a:p>
            <a:pPr lvl="1"/>
            <a:r>
              <a:rPr lang="pt-BR" i="1" dirty="0" err="1" smtClean="0"/>
              <a:t>Naming</a:t>
            </a:r>
            <a:r>
              <a:rPr lang="pt-BR" i="1" dirty="0" smtClean="0"/>
              <a:t> Server(NS) </a:t>
            </a:r>
            <a:r>
              <a:rPr lang="pt-BR" dirty="0" smtClean="0"/>
              <a:t>gerencia </a:t>
            </a:r>
            <a:r>
              <a:rPr lang="pt-BR" i="1" dirty="0" err="1" smtClean="0"/>
              <a:t>lifecycle</a:t>
            </a:r>
            <a:r>
              <a:rPr lang="pt-BR" dirty="0" smtClean="0"/>
              <a:t> de </a:t>
            </a:r>
            <a:r>
              <a:rPr lang="pt-BR" dirty="0" err="1" smtClean="0"/>
              <a:t>obj</a:t>
            </a:r>
            <a:r>
              <a:rPr lang="pt-BR" dirty="0" smtClean="0"/>
              <a:t>. remotos.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Administrator</a:t>
            </a:r>
            <a:r>
              <a:rPr lang="pt-BR" dirty="0" smtClean="0"/>
              <a:t> e o NS podem estar integrados.</a:t>
            </a:r>
          </a:p>
        </p:txBody>
      </p:sp>
      <p:pic>
        <p:nvPicPr>
          <p:cNvPr id="1028" name="Picture 4" descr="C:\Users\Carlos\Desktop\j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556" y="3510111"/>
            <a:ext cx="3009900" cy="2943225"/>
          </a:xfrm>
          <a:prstGeom prst="rect">
            <a:avLst/>
          </a:prstGeom>
          <a:noFill/>
        </p:spPr>
      </p:pic>
      <p:pic>
        <p:nvPicPr>
          <p:cNvPr id="1027" name="Picture 3" descr="C:\Users\Carlos\Desktop\Middlewa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28279"/>
            <a:ext cx="4998318" cy="24650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913"/>
            <a:ext cx="7283450" cy="739757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7238" y="1196752"/>
            <a:ext cx="7918450" cy="52530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administrador</a:t>
            </a:r>
            <a:r>
              <a:rPr lang="en-US" sz="1600" dirty="0" smtClean="0"/>
              <a:t> </a:t>
            </a:r>
            <a:r>
              <a:rPr lang="en-US" sz="1600" dirty="0" err="1" smtClean="0"/>
              <a:t>cria</a:t>
            </a:r>
            <a:r>
              <a:rPr lang="en-US" sz="1600" dirty="0" smtClean="0"/>
              <a:t> um </a:t>
            </a:r>
            <a:r>
              <a:rPr lang="en-US" sz="1600" i="1" dirty="0" smtClean="0"/>
              <a:t>destination </a:t>
            </a:r>
            <a:r>
              <a:rPr lang="en-US" sz="1600" dirty="0" err="1" smtClean="0"/>
              <a:t>físico</a:t>
            </a:r>
            <a:r>
              <a:rPr lang="en-US" sz="1600" dirty="0" smtClean="0"/>
              <a:t> no </a:t>
            </a:r>
            <a:r>
              <a:rPr lang="en-US" sz="1600" i="1" dirty="0" smtClean="0"/>
              <a:t>Message System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administrador</a:t>
            </a:r>
            <a:r>
              <a:rPr lang="en-US" sz="1600" dirty="0" smtClean="0"/>
              <a:t> </a:t>
            </a:r>
            <a:r>
              <a:rPr lang="en-US" sz="1600" dirty="0" err="1" smtClean="0"/>
              <a:t>cria</a:t>
            </a:r>
            <a:r>
              <a:rPr lang="en-US" sz="1600" dirty="0" smtClean="0"/>
              <a:t> um </a:t>
            </a:r>
            <a:r>
              <a:rPr lang="en-US" sz="1600" i="1" dirty="0" smtClean="0"/>
              <a:t>destination</a:t>
            </a:r>
            <a:r>
              <a:rPr lang="en-US" sz="1600" dirty="0" smtClean="0"/>
              <a:t>, </a:t>
            </a:r>
            <a:r>
              <a:rPr lang="en-US" sz="1600" dirty="0" err="1" smtClean="0"/>
              <a:t>configura</a:t>
            </a:r>
            <a:r>
              <a:rPr lang="en-US" sz="1600" dirty="0" smtClean="0"/>
              <a:t>-o e define o </a:t>
            </a:r>
            <a:r>
              <a:rPr lang="en-US" sz="1600" dirty="0" err="1" smtClean="0"/>
              <a:t>nome</a:t>
            </a:r>
            <a:r>
              <a:rPr lang="en-US" sz="1600" dirty="0" smtClean="0"/>
              <a:t> do </a:t>
            </a:r>
            <a:r>
              <a:rPr lang="en-US" sz="1600" i="1" dirty="0" smtClean="0"/>
              <a:t>destination</a:t>
            </a:r>
            <a:r>
              <a:rPr lang="en-US" sz="1600" dirty="0" smtClean="0"/>
              <a:t> </a:t>
            </a:r>
            <a:r>
              <a:rPr lang="en-US" sz="1600" dirty="0" err="1" smtClean="0"/>
              <a:t>físico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correspondente</a:t>
            </a:r>
            <a:r>
              <a:rPr lang="en-US" sz="1600" dirty="0" smtClean="0"/>
              <a:t> e o </a:t>
            </a:r>
            <a:r>
              <a:rPr lang="en-US" sz="1600" dirty="0" err="1" smtClean="0"/>
              <a:t>tipo</a:t>
            </a:r>
            <a:r>
              <a:rPr lang="en-US" sz="1600" dirty="0" smtClean="0"/>
              <a:t>: Queue </a:t>
            </a:r>
            <a:r>
              <a:rPr lang="en-US" sz="1600" dirty="0" err="1" smtClean="0"/>
              <a:t>ou</a:t>
            </a:r>
            <a:r>
              <a:rPr lang="en-US" sz="1600" dirty="0" smtClean="0"/>
              <a:t> Topic.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produtor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</a:t>
            </a:r>
            <a:r>
              <a:rPr lang="en-US" sz="1600" dirty="0" smtClean="0"/>
              <a:t> um JNDI lookup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i="1" dirty="0" smtClean="0"/>
              <a:t>destination,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</a:t>
            </a:r>
            <a:r>
              <a:rPr lang="en-US" sz="1600" dirty="0" smtClean="0"/>
              <a:t> um </a:t>
            </a:r>
            <a:r>
              <a:rPr lang="en-US" sz="1600" i="1" dirty="0" err="1" smtClean="0"/>
              <a:t>Destination_Stub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produtor</a:t>
            </a:r>
            <a:r>
              <a:rPr lang="en-US" sz="1600" dirty="0" smtClean="0"/>
              <a:t> </a:t>
            </a:r>
            <a:r>
              <a:rPr lang="en-US" sz="1600" dirty="0" err="1" smtClean="0"/>
              <a:t>envia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mensagem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consumidor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</a:t>
            </a:r>
            <a:r>
              <a:rPr lang="en-US" sz="1600" dirty="0" smtClean="0"/>
              <a:t> um JNDI lookup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i="1" dirty="0" smtClean="0"/>
              <a:t>destination,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</a:t>
            </a:r>
            <a:r>
              <a:rPr lang="en-US" sz="1600" dirty="0" smtClean="0"/>
              <a:t> um </a:t>
            </a:r>
            <a:r>
              <a:rPr lang="en-US" sz="1600" i="1" dirty="0" err="1" smtClean="0"/>
              <a:t>Destination_Stub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 </a:t>
            </a:r>
            <a:r>
              <a:rPr lang="en-US" sz="1600" dirty="0" err="1" smtClean="0"/>
              <a:t>consumidor</a:t>
            </a:r>
            <a:r>
              <a:rPr lang="en-US" sz="1600" dirty="0" smtClean="0"/>
              <a:t> </a:t>
            </a:r>
            <a:r>
              <a:rPr lang="en-US" sz="1600" dirty="0" err="1" smtClean="0"/>
              <a:t>recebe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mensagem</a:t>
            </a:r>
            <a:r>
              <a:rPr lang="en-US" sz="1600" dirty="0" smtClean="0"/>
              <a:t> do </a:t>
            </a:r>
            <a:r>
              <a:rPr lang="en-US" sz="1600" i="1" dirty="0" smtClean="0"/>
              <a:t>destination</a:t>
            </a:r>
            <a:r>
              <a:rPr lang="en-US" sz="1600" dirty="0" smtClean="0"/>
              <a:t> </a:t>
            </a:r>
            <a:r>
              <a:rPr lang="en-US" sz="1600" dirty="0" err="1" smtClean="0"/>
              <a:t>físico</a:t>
            </a:r>
            <a:r>
              <a:rPr lang="en-US" sz="1600" dirty="0" smtClean="0"/>
              <a:t> </a:t>
            </a:r>
            <a:r>
              <a:rPr lang="en-US" sz="1600" dirty="0" err="1" smtClean="0"/>
              <a:t>remoto</a:t>
            </a:r>
            <a:r>
              <a:rPr lang="en-US" sz="1600" dirty="0" smtClean="0"/>
              <a:t>.</a:t>
            </a:r>
          </a:p>
        </p:txBody>
      </p:sp>
      <p:pic>
        <p:nvPicPr>
          <p:cNvPr id="2051" name="Picture 3" descr="C:\Users\Carlos\Desktop\ar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0648"/>
            <a:ext cx="4010794" cy="35030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4" name="Picture 2" descr="Diagram of pub/sub messaging, showing Client 1 publishing a message to a topic, and the message being delivered to two subscribers to the top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052736"/>
            <a:ext cx="4392488" cy="1978386"/>
          </a:xfrm>
          <a:prstGeom prst="rect">
            <a:avLst/>
          </a:prstGeom>
          <a:noFill/>
        </p:spPr>
      </p:pic>
      <p:pic>
        <p:nvPicPr>
          <p:cNvPr id="3074" name="Picture 2" descr="C:\Users\Carlos\Desktop\arq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608674"/>
            <a:ext cx="4680520" cy="37125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Middleware</a:t>
            </a:r>
            <a:r>
              <a:rPr lang="pt-BR" dirty="0" smtClean="0"/>
              <a:t> </a:t>
            </a:r>
            <a:r>
              <a:rPr lang="pt-BR" dirty="0" err="1" smtClean="0"/>
              <a:t>JMS-Compliant</a:t>
            </a:r>
            <a:endParaRPr lang="pt-BR" dirty="0" smtClean="0"/>
          </a:p>
          <a:p>
            <a:pPr lvl="1"/>
            <a:r>
              <a:rPr lang="pt-BR" dirty="0" smtClean="0"/>
              <a:t>Implementação das interfaces da API de JMS, de acordo com a especificação.</a:t>
            </a:r>
          </a:p>
          <a:p>
            <a:pPr lvl="1"/>
            <a:r>
              <a:rPr lang="pt-BR" dirty="0" smtClean="0"/>
              <a:t>Domínio: </a:t>
            </a:r>
            <a:r>
              <a:rPr lang="pt-BR" i="1" dirty="0" smtClean="0"/>
              <a:t>Publisher/</a:t>
            </a:r>
            <a:r>
              <a:rPr lang="pt-BR" i="1" dirty="0" err="1" smtClean="0"/>
              <a:t>Subscriber</a:t>
            </a:r>
            <a:endParaRPr lang="pt-BR" i="1" dirty="0" smtClean="0"/>
          </a:p>
          <a:p>
            <a:pPr lvl="1"/>
            <a:r>
              <a:rPr lang="pt-BR" dirty="0" smtClean="0"/>
              <a:t>Padrões de Projeto utilizados: </a:t>
            </a:r>
            <a:r>
              <a:rPr lang="pt-BR" i="1" dirty="0" smtClean="0"/>
              <a:t>Interface, </a:t>
            </a:r>
            <a:r>
              <a:rPr lang="pt-BR" i="1" dirty="0" err="1" smtClean="0"/>
              <a:t>Observer</a:t>
            </a:r>
            <a:r>
              <a:rPr lang="pt-BR" i="1" dirty="0" smtClean="0"/>
              <a:t>, </a:t>
            </a:r>
            <a:r>
              <a:rPr lang="pt-BR" i="1" dirty="0" err="1" smtClean="0"/>
              <a:t>Factory</a:t>
            </a:r>
            <a:r>
              <a:rPr lang="pt-BR" i="1" dirty="0" smtClean="0"/>
              <a:t>, </a:t>
            </a:r>
            <a:r>
              <a:rPr lang="pt-BR" i="1" dirty="0" err="1" smtClean="0"/>
              <a:t>Singleton</a:t>
            </a:r>
            <a:r>
              <a:rPr lang="pt-BR" i="1" dirty="0" smtClean="0"/>
              <a:t>. </a:t>
            </a:r>
            <a:r>
              <a:rPr lang="pt-BR" i="1" dirty="0" err="1" smtClean="0"/>
              <a:t>MessageQueue</a:t>
            </a:r>
            <a:r>
              <a:rPr lang="pt-BR" i="1" dirty="0" smtClean="0"/>
              <a:t>, </a:t>
            </a:r>
          </a:p>
          <a:p>
            <a:pPr lvl="1"/>
            <a:r>
              <a:rPr lang="pt-BR" i="1" dirty="0" err="1" smtClean="0"/>
              <a:t>Naming</a:t>
            </a:r>
            <a:r>
              <a:rPr lang="pt-BR" i="1" dirty="0" smtClean="0"/>
              <a:t> Server </a:t>
            </a:r>
            <a:r>
              <a:rPr lang="pt-BR" dirty="0" smtClean="0"/>
              <a:t>(JNDI - Java RMI)</a:t>
            </a:r>
          </a:p>
          <a:p>
            <a:r>
              <a:rPr lang="pt-BR" dirty="0" smtClean="0"/>
              <a:t>Avaliação de Desempenho</a:t>
            </a:r>
          </a:p>
          <a:p>
            <a:pPr lvl="1"/>
            <a:r>
              <a:rPr lang="pt-BR" dirty="0" smtClean="0"/>
              <a:t>Modelo em </a:t>
            </a:r>
            <a:r>
              <a:rPr lang="pt-BR" i="1" dirty="0" err="1" smtClean="0"/>
              <a:t>Generalized</a:t>
            </a:r>
            <a:r>
              <a:rPr lang="pt-BR" i="1" dirty="0" smtClean="0"/>
              <a:t> </a:t>
            </a:r>
            <a:r>
              <a:rPr lang="pt-BR" i="1" dirty="0" err="1" smtClean="0"/>
              <a:t>Stochastic</a:t>
            </a:r>
            <a:r>
              <a:rPr lang="pt-BR" i="1" dirty="0" smtClean="0"/>
              <a:t> </a:t>
            </a:r>
            <a:r>
              <a:rPr lang="pt-BR" i="1" dirty="0" err="1" smtClean="0"/>
              <a:t>Petri</a:t>
            </a:r>
            <a:r>
              <a:rPr lang="pt-BR" i="1" dirty="0" smtClean="0"/>
              <a:t> Nets</a:t>
            </a:r>
            <a:r>
              <a:rPr lang="pt-BR" dirty="0" smtClean="0"/>
              <a:t>(GSPN) com restrições de hardware.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Básicos do Sistema</a:t>
            </a:r>
          </a:p>
          <a:p>
            <a:pPr lvl="1"/>
            <a:r>
              <a:rPr lang="pt-BR" dirty="0" smtClean="0"/>
              <a:t>Implementação da API de JMS;</a:t>
            </a:r>
          </a:p>
          <a:p>
            <a:pPr lvl="1"/>
            <a:r>
              <a:rPr lang="pt-BR" dirty="0" smtClean="0"/>
              <a:t>Distribuição do Sistema de Mensagem, através de Java RMI;</a:t>
            </a:r>
          </a:p>
          <a:p>
            <a:pPr lvl="1"/>
            <a:r>
              <a:rPr lang="pt-BR" dirty="0" smtClean="0"/>
              <a:t>Desenvolvimento de Aplicação Simples.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Elementos Básicos do Modelo GSPN</a:t>
            </a:r>
          </a:p>
          <a:p>
            <a:pPr lvl="1"/>
            <a:r>
              <a:rPr lang="pt-BR" dirty="0" smtClean="0"/>
              <a:t>Representação do Sistema (Ponto de vista X Abstração);</a:t>
            </a:r>
          </a:p>
          <a:p>
            <a:pPr lvl="1"/>
            <a:r>
              <a:rPr lang="pt-BR" dirty="0" smtClean="0"/>
              <a:t>Obtenção de parâmetros de Desempenho;</a:t>
            </a:r>
          </a:p>
          <a:p>
            <a:pPr lvl="1"/>
            <a:r>
              <a:rPr lang="pt-BR" dirty="0" smtClean="0"/>
              <a:t>Obtenção e validação das métricas.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19109</TotalTime>
  <Words>793</Words>
  <Application>Microsoft Office PowerPoint</Application>
  <PresentationFormat>Apresentação na tela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Office Theme</vt:lpstr>
      <vt:lpstr>Performance Assesment for JMS Compliant Middleware  Aluno: Carlos Henrique Maciel Sobral Timóteo  Plataformas de Distribuição</vt:lpstr>
      <vt:lpstr>Objetivo</vt:lpstr>
      <vt:lpstr>Cenário de uso</vt:lpstr>
      <vt:lpstr>Requisitos </vt:lpstr>
      <vt:lpstr>Arquitetura</vt:lpstr>
      <vt:lpstr>Arquitetura</vt:lpstr>
      <vt:lpstr>Arquitetura</vt:lpstr>
      <vt:lpstr>Projeto</vt:lpstr>
      <vt:lpstr>Implementação</vt:lpstr>
      <vt:lpstr>Implementação do Middleware</vt:lpstr>
      <vt:lpstr>GSPN</vt:lpstr>
      <vt:lpstr>Avaliação de Desempenho</vt:lpstr>
      <vt:lpstr>Modelo em GSPN Parametrizado</vt:lpstr>
      <vt:lpstr>Avaliação de Desempenho</vt:lpstr>
      <vt:lpstr>Avaliação de Desempenho</vt:lpstr>
      <vt:lpstr>Avaliação de Desempenho</vt:lpstr>
      <vt:lpstr>Avaliação de Desempenho</vt:lpstr>
      <vt:lpstr>Avaliação de Desempenho</vt:lpstr>
      <vt:lpstr>Avaliação de Desempenho</vt:lpstr>
      <vt:lpstr>Avaliação de Desempenho</vt:lpstr>
      <vt:lpstr>Avaliação de Desempenho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xp</dc:creator>
  <cp:lastModifiedBy>Carlos</cp:lastModifiedBy>
  <cp:revision>1954</cp:revision>
  <dcterms:created xsi:type="dcterms:W3CDTF">2009-04-16T13:33:18Z</dcterms:created>
  <dcterms:modified xsi:type="dcterms:W3CDTF">2011-06-28T18:22:34Z</dcterms:modified>
</cp:coreProperties>
</file>