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10" r:id="rId3"/>
    <p:sldId id="282" r:id="rId4"/>
    <p:sldId id="283" r:id="rId5"/>
    <p:sldId id="284" r:id="rId6"/>
    <p:sldId id="285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293" r:id="rId23"/>
    <p:sldId id="311" r:id="rId24"/>
    <p:sldId id="262" r:id="rId25"/>
    <p:sldId id="312" r:id="rId26"/>
    <p:sldId id="263" r:id="rId27"/>
    <p:sldId id="313" r:id="rId28"/>
    <p:sldId id="292" r:id="rId29"/>
    <p:sldId id="291" r:id="rId30"/>
    <p:sldId id="290" r:id="rId31"/>
    <p:sldId id="289" r:id="rId32"/>
    <p:sldId id="277" r:id="rId33"/>
    <p:sldId id="268" r:id="rId34"/>
    <p:sldId id="273" r:id="rId35"/>
    <p:sldId id="274" r:id="rId36"/>
    <p:sldId id="275" r:id="rId37"/>
    <p:sldId id="276" r:id="rId38"/>
    <p:sldId id="286" r:id="rId39"/>
    <p:sldId id="287" r:id="rId40"/>
    <p:sldId id="288" r:id="rId41"/>
    <p:sldId id="269" r:id="rId42"/>
    <p:sldId id="271" r:id="rId43"/>
    <p:sldId id="270" r:id="rId44"/>
    <p:sldId id="294" r:id="rId45"/>
    <p:sldId id="314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26" autoAdjust="0"/>
  </p:normalViewPr>
  <p:slideViewPr>
    <p:cSldViewPr>
      <p:cViewPr>
        <p:scale>
          <a:sx n="50" d="100"/>
          <a:sy n="50" d="100"/>
        </p:scale>
        <p:origin x="-195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9C59C-692F-4895-B869-0040D8BF5E0F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FF957-B73A-45AB-990A-9BA8526C4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90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Embora o gerenciamento de risco na gestão de projetos de software seja um processo saudável, sua utilização ainda está aquém das expectativas.</a:t>
            </a:r>
          </a:p>
          <a:p>
            <a:endParaRPr lang="pt-BR" dirty="0" smtClean="0"/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Isso ocorre devido a vários fatores: falta de habilidade para manusear as ferramentas existentes; falta de conhecimento dos benefícios obtidos pela gestão de risco, bem como as limitações encontradas nas ferramentas sugeridas como boas práticas; a ausência de estudos na indústria que comprovem o valor de cada técnica e a dificuldade na obtenção de uma base de dados de riscos adequada.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42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/>
                </a:solidFill>
              </a:rPr>
              <a:t>CARLOS</a:t>
            </a:r>
            <a:r>
              <a:rPr lang="pt-BR" b="1" baseline="0" dirty="0" smtClean="0">
                <a:solidFill>
                  <a:schemeClr val="tx2"/>
                </a:solidFill>
              </a:rPr>
              <a:t> -- </a:t>
            </a:r>
            <a:r>
              <a:rPr lang="pt-BR" b="1" dirty="0" smtClean="0">
                <a:solidFill>
                  <a:schemeClr val="tx2"/>
                </a:solidFill>
              </a:rPr>
              <a:t>TEXTO</a:t>
            </a:r>
            <a:r>
              <a:rPr lang="pt-BR" b="1" baseline="0" dirty="0" smtClean="0">
                <a:solidFill>
                  <a:schemeClr val="tx2"/>
                </a:solidFill>
              </a:rPr>
              <a:t> EM BACKGROUND </a:t>
            </a:r>
            <a:r>
              <a:rPr lang="pt-BR" b="1" dirty="0" smtClean="0">
                <a:solidFill>
                  <a:schemeClr val="tx2"/>
                </a:solidFill>
              </a:rPr>
              <a:t>MOSTRA FALHA NO SLIDE - - PRECISA SER</a:t>
            </a:r>
            <a:r>
              <a:rPr lang="pt-BR" b="1" baseline="0" dirty="0" smtClean="0">
                <a:solidFill>
                  <a:schemeClr val="tx2"/>
                </a:solidFill>
              </a:rPr>
              <a:t> 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443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/>
                </a:solidFill>
              </a:rPr>
              <a:t>CARLOS</a:t>
            </a:r>
            <a:r>
              <a:rPr lang="pt-BR" b="1" baseline="0" dirty="0" smtClean="0">
                <a:solidFill>
                  <a:schemeClr val="tx2"/>
                </a:solidFill>
              </a:rPr>
              <a:t> -- </a:t>
            </a:r>
            <a:r>
              <a:rPr lang="pt-BR" b="1" dirty="0" smtClean="0">
                <a:solidFill>
                  <a:schemeClr val="tx2"/>
                </a:solidFill>
              </a:rPr>
              <a:t>TEXTO</a:t>
            </a:r>
            <a:r>
              <a:rPr lang="pt-BR" b="1" baseline="0" dirty="0" smtClean="0">
                <a:solidFill>
                  <a:schemeClr val="tx2"/>
                </a:solidFill>
              </a:rPr>
              <a:t> EM BACKGROUND </a:t>
            </a:r>
            <a:r>
              <a:rPr lang="pt-BR" b="1" dirty="0" smtClean="0">
                <a:solidFill>
                  <a:schemeClr val="tx2"/>
                </a:solidFill>
              </a:rPr>
              <a:t>MOSTRA FALHA NO SLIDE - - PRECISA SER</a:t>
            </a:r>
            <a:r>
              <a:rPr lang="pt-BR" b="1" baseline="0" dirty="0" smtClean="0">
                <a:solidFill>
                  <a:schemeClr val="tx2"/>
                </a:solidFill>
              </a:rPr>
              <a:t> 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46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/>
                </a:solidFill>
              </a:rPr>
              <a:t>CARLOS</a:t>
            </a:r>
            <a:r>
              <a:rPr lang="pt-BR" b="1" baseline="0" dirty="0" smtClean="0">
                <a:solidFill>
                  <a:schemeClr val="tx2"/>
                </a:solidFill>
              </a:rPr>
              <a:t> -- </a:t>
            </a:r>
            <a:r>
              <a:rPr lang="pt-BR" b="1" dirty="0" smtClean="0">
                <a:solidFill>
                  <a:schemeClr val="tx2"/>
                </a:solidFill>
              </a:rPr>
              <a:t>TEXTO</a:t>
            </a:r>
            <a:r>
              <a:rPr lang="pt-BR" b="1" baseline="0" dirty="0" smtClean="0">
                <a:solidFill>
                  <a:schemeClr val="tx2"/>
                </a:solidFill>
              </a:rPr>
              <a:t> EM BACKGROUND </a:t>
            </a:r>
            <a:r>
              <a:rPr lang="pt-BR" b="1" dirty="0" smtClean="0">
                <a:solidFill>
                  <a:schemeClr val="tx2"/>
                </a:solidFill>
              </a:rPr>
              <a:t>MOSTRA FALHA NO SLIDE - - PRECISA SER</a:t>
            </a:r>
            <a:r>
              <a:rPr lang="pt-BR" b="1" baseline="0" dirty="0" smtClean="0">
                <a:solidFill>
                  <a:schemeClr val="tx2"/>
                </a:solidFill>
              </a:rPr>
              <a:t> 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17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/>
                </a:solidFill>
              </a:rPr>
              <a:t>CARLOS</a:t>
            </a:r>
            <a:r>
              <a:rPr lang="pt-BR" b="1" baseline="0" dirty="0" smtClean="0">
                <a:solidFill>
                  <a:schemeClr val="tx2"/>
                </a:solidFill>
              </a:rPr>
              <a:t> -- </a:t>
            </a:r>
            <a:r>
              <a:rPr lang="pt-BR" b="1" dirty="0" smtClean="0">
                <a:solidFill>
                  <a:schemeClr val="tx2"/>
                </a:solidFill>
              </a:rPr>
              <a:t>TEXTO</a:t>
            </a:r>
            <a:r>
              <a:rPr lang="pt-BR" b="1" baseline="0" dirty="0" smtClean="0">
                <a:solidFill>
                  <a:schemeClr val="tx2"/>
                </a:solidFill>
              </a:rPr>
              <a:t> EM BACKGROUND </a:t>
            </a:r>
            <a:r>
              <a:rPr lang="pt-BR" b="1" dirty="0" smtClean="0">
                <a:solidFill>
                  <a:schemeClr val="tx2"/>
                </a:solidFill>
              </a:rPr>
              <a:t>MOSTRA FALHA NO SLIDE - - PRECISA SER</a:t>
            </a:r>
            <a:r>
              <a:rPr lang="pt-BR" b="1" baseline="0" dirty="0" smtClean="0">
                <a:solidFill>
                  <a:schemeClr val="tx2"/>
                </a:solidFill>
              </a:rPr>
              <a:t> 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4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/>
                </a:solidFill>
              </a:rPr>
              <a:t>CARLOS</a:t>
            </a:r>
            <a:r>
              <a:rPr lang="pt-BR" b="1" baseline="0" dirty="0" smtClean="0">
                <a:solidFill>
                  <a:schemeClr val="tx2"/>
                </a:solidFill>
              </a:rPr>
              <a:t> -- </a:t>
            </a:r>
            <a:r>
              <a:rPr lang="pt-BR" b="1" dirty="0" smtClean="0">
                <a:solidFill>
                  <a:schemeClr val="tx2"/>
                </a:solidFill>
              </a:rPr>
              <a:t>TEXTO</a:t>
            </a:r>
            <a:r>
              <a:rPr lang="pt-BR" b="1" baseline="0" dirty="0" smtClean="0">
                <a:solidFill>
                  <a:schemeClr val="tx2"/>
                </a:solidFill>
              </a:rPr>
              <a:t> EM BACKGROUND </a:t>
            </a:r>
            <a:r>
              <a:rPr lang="pt-BR" b="1" dirty="0" smtClean="0">
                <a:solidFill>
                  <a:schemeClr val="tx2"/>
                </a:solidFill>
              </a:rPr>
              <a:t>MOSTRA FALHA NO SLIDE - - PRECISA SER</a:t>
            </a:r>
            <a:r>
              <a:rPr lang="pt-BR" b="1" baseline="0" dirty="0" smtClean="0">
                <a:solidFill>
                  <a:schemeClr val="tx2"/>
                </a:solidFill>
              </a:rPr>
              <a:t> 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21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/>
                </a:solidFill>
              </a:rPr>
              <a:t>CARLOS</a:t>
            </a:r>
            <a:r>
              <a:rPr lang="pt-BR" b="1" baseline="0" dirty="0" smtClean="0">
                <a:solidFill>
                  <a:schemeClr val="tx2"/>
                </a:solidFill>
              </a:rPr>
              <a:t> -- </a:t>
            </a:r>
            <a:r>
              <a:rPr lang="pt-BR" b="1" dirty="0" smtClean="0">
                <a:solidFill>
                  <a:schemeClr val="tx2"/>
                </a:solidFill>
              </a:rPr>
              <a:t>TEXTO</a:t>
            </a:r>
            <a:r>
              <a:rPr lang="pt-BR" b="1" baseline="0" dirty="0" smtClean="0">
                <a:solidFill>
                  <a:schemeClr val="tx2"/>
                </a:solidFill>
              </a:rPr>
              <a:t> EM BACKGROUND </a:t>
            </a:r>
            <a:r>
              <a:rPr lang="pt-BR" b="1" dirty="0" smtClean="0">
                <a:solidFill>
                  <a:schemeClr val="tx2"/>
                </a:solidFill>
              </a:rPr>
              <a:t>MOSTRA FALHA NO SLIDE - - PRECISA SER</a:t>
            </a:r>
            <a:r>
              <a:rPr lang="pt-BR" b="1" baseline="0" dirty="0" smtClean="0">
                <a:solidFill>
                  <a:schemeClr val="tx2"/>
                </a:solidFill>
              </a:rPr>
              <a:t> 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9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/>
                </a:solidFill>
              </a:rPr>
              <a:t>CARLOS</a:t>
            </a:r>
            <a:r>
              <a:rPr lang="pt-BR" b="1" baseline="0" dirty="0" smtClean="0">
                <a:solidFill>
                  <a:schemeClr val="tx2"/>
                </a:solidFill>
              </a:rPr>
              <a:t> -- </a:t>
            </a:r>
            <a:r>
              <a:rPr lang="pt-BR" b="1" dirty="0" smtClean="0">
                <a:solidFill>
                  <a:schemeClr val="tx2"/>
                </a:solidFill>
              </a:rPr>
              <a:t>TEXTO</a:t>
            </a:r>
            <a:r>
              <a:rPr lang="pt-BR" b="1" baseline="0" dirty="0" smtClean="0">
                <a:solidFill>
                  <a:schemeClr val="tx2"/>
                </a:solidFill>
              </a:rPr>
              <a:t> EM BACKGROUND </a:t>
            </a:r>
            <a:r>
              <a:rPr lang="pt-BR" b="1" dirty="0" smtClean="0">
                <a:solidFill>
                  <a:schemeClr val="tx2"/>
                </a:solidFill>
              </a:rPr>
              <a:t>MOSTRA FALHA NO SLIDE - - PRECISA SER</a:t>
            </a:r>
            <a:r>
              <a:rPr lang="pt-BR" b="1" baseline="0" dirty="0" smtClean="0">
                <a:solidFill>
                  <a:schemeClr val="tx2"/>
                </a:solidFill>
              </a:rPr>
              <a:t> 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09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simulações podem levar a resultados enganosos se entradas inapropriadas são inseridas no modelo. Além disso, ele não pode modelar correlações entre riscos.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38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MLP e SVM foram rejeitados prematuramente, gerando baixa precisão para cada conjunto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32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Identificar riscos: o processo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dos riscos que possam afetar o projeto e 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de suas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caracter´ısticas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Realizar 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an´alise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qualitativa dos riscos: o processo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priorizac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dos riscos para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an´alise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ac¸ ˜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adicionais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atrav´es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avaliac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de suas probabilidades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ocorrˆencia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impacto;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Realizar 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an´alise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quantitativa dos riscos: o processo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an´alise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num´erica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efeito de riscos identificados previamente, em termos dos objetivos gerais do projeto;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Planejar respostas aos riscos: o processo de desenvolvimento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ac¸ ˜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aumento das oportunidades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diminuic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das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ameac¸as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aos objetivos do projeto;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Monitorar e controlar os riscos: o processo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do planejamento de respostas aos riscos, rastreamento de riscos identificados, monitoramento dos riscos residuais,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identificac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de novos riscos 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avaliac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efic´acia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processo de tratamento de risco durante todo o projeto.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40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39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/>
                </a:solidFill>
              </a:rPr>
              <a:t>CARLOS</a:t>
            </a:r>
            <a:r>
              <a:rPr lang="pt-BR" b="1" baseline="0" dirty="0" smtClean="0">
                <a:solidFill>
                  <a:schemeClr val="tx2"/>
                </a:solidFill>
              </a:rPr>
              <a:t> -- </a:t>
            </a:r>
            <a:r>
              <a:rPr lang="pt-BR" b="1" dirty="0" smtClean="0">
                <a:solidFill>
                  <a:schemeClr val="tx2"/>
                </a:solidFill>
              </a:rPr>
              <a:t>TEXTO</a:t>
            </a:r>
            <a:r>
              <a:rPr lang="pt-BR" b="1" baseline="0" dirty="0" smtClean="0">
                <a:solidFill>
                  <a:schemeClr val="tx2"/>
                </a:solidFill>
              </a:rPr>
              <a:t> EM BACKGROUND </a:t>
            </a:r>
            <a:r>
              <a:rPr lang="pt-BR" b="1" dirty="0" smtClean="0">
                <a:solidFill>
                  <a:schemeClr val="tx2"/>
                </a:solidFill>
              </a:rPr>
              <a:t>MOSTRA FALHA NO SLIDE - - PRECISA SER</a:t>
            </a:r>
            <a:r>
              <a:rPr lang="pt-BR" b="1" baseline="0" dirty="0" smtClean="0">
                <a:solidFill>
                  <a:schemeClr val="tx2"/>
                </a:solidFill>
              </a:rPr>
              <a:t> 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2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Os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neurˆonios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camada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intermedi´aria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tˆem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apenas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base radial como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ativac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˜ao, que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s˜ao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localizadas de tal maneira que apenas algumas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unidades escondidas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ficar˜ao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ativadas ao receberem um dado conjunto de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exemplos de entrada;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Nas redes MLP as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ativac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tˆem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como entrada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l´ıquida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uma m´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edia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ponderada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entre os exemplos de entrada e o conjunto de pesos. Por outro lado, nas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redes RBF 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destas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oes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ativac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de base radial fazem com que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ativac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seja obtida a partir de uma norma ponderada da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diferenc¸a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entre o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 de entrada e o centro da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¸ ˜ao de base radial;</a:t>
            </a: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 camada de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sa´ıda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´e composta por unidades de processamento lineares.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94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/>
                </a:solidFill>
              </a:rPr>
              <a:t>CARLOS</a:t>
            </a:r>
            <a:r>
              <a:rPr lang="pt-BR" b="1" baseline="0" dirty="0" smtClean="0">
                <a:solidFill>
                  <a:schemeClr val="tx2"/>
                </a:solidFill>
              </a:rPr>
              <a:t> -- </a:t>
            </a:r>
            <a:r>
              <a:rPr lang="pt-BR" b="1" dirty="0" smtClean="0">
                <a:solidFill>
                  <a:schemeClr val="tx2"/>
                </a:solidFill>
              </a:rPr>
              <a:t>TEXTO</a:t>
            </a:r>
            <a:r>
              <a:rPr lang="pt-BR" b="1" baseline="0" dirty="0" smtClean="0">
                <a:solidFill>
                  <a:schemeClr val="tx2"/>
                </a:solidFill>
              </a:rPr>
              <a:t> EM BACKGROUND </a:t>
            </a:r>
            <a:r>
              <a:rPr lang="pt-BR" b="1" dirty="0" smtClean="0">
                <a:solidFill>
                  <a:schemeClr val="tx2"/>
                </a:solidFill>
              </a:rPr>
              <a:t>MOSTRA FALHA NO SLIDE - - PRECISA SER</a:t>
            </a:r>
            <a:r>
              <a:rPr lang="pt-BR" b="1" baseline="0" dirty="0" smtClean="0">
                <a:solidFill>
                  <a:schemeClr val="tx2"/>
                </a:solidFill>
              </a:rPr>
              <a:t> CORRIGIDO</a:t>
            </a:r>
            <a:r>
              <a:rPr lang="pt-BR" baseline="0" dirty="0" smtClean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5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2"/>
                </a:solidFill>
              </a:rPr>
              <a:t>CARLOS</a:t>
            </a:r>
            <a:r>
              <a:rPr lang="pt-BR" b="1" baseline="0" dirty="0" smtClean="0">
                <a:solidFill>
                  <a:schemeClr val="tx2"/>
                </a:solidFill>
              </a:rPr>
              <a:t> -- </a:t>
            </a:r>
            <a:r>
              <a:rPr lang="pt-BR" b="1" dirty="0" smtClean="0">
                <a:solidFill>
                  <a:schemeClr val="tx2"/>
                </a:solidFill>
              </a:rPr>
              <a:t>TEXTO</a:t>
            </a:r>
            <a:r>
              <a:rPr lang="pt-BR" b="1" baseline="0" dirty="0" smtClean="0">
                <a:solidFill>
                  <a:schemeClr val="tx2"/>
                </a:solidFill>
              </a:rPr>
              <a:t> EM BACKGROUND </a:t>
            </a:r>
            <a:r>
              <a:rPr lang="pt-BR" b="1" dirty="0" smtClean="0">
                <a:solidFill>
                  <a:schemeClr val="tx2"/>
                </a:solidFill>
              </a:rPr>
              <a:t>MOSTRA FALHA NO SLIDE - - PRECISA SER</a:t>
            </a:r>
            <a:r>
              <a:rPr lang="pt-BR" b="1" baseline="0" dirty="0" smtClean="0">
                <a:solidFill>
                  <a:schemeClr val="tx2"/>
                </a:solidFill>
              </a:rPr>
              <a:t> CORRIGIDO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FF957-B73A-45AB-990A-9BA8526C44E3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44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6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18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4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10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86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31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29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4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17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1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0B60-90E6-4BCD-832D-573AB4571973}" type="datetimeFigureOut">
              <a:rPr lang="pt-BR" smtClean="0"/>
              <a:t>16/07/2014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962F-93DD-47C0-B67E-082DCC73E6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25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14959"/>
            <a:ext cx="7772400" cy="1470025"/>
          </a:xfrm>
        </p:spPr>
        <p:txBody>
          <a:bodyPr>
            <a:noAutofit/>
          </a:bodyPr>
          <a:lstStyle/>
          <a:p>
            <a:r>
              <a:rPr lang="pt-BR" sz="3600" dirty="0" smtClean="0"/>
              <a:t>Metodologia para a Análise Quantitativa de Riscos no Gerenciamento de Projetos de Software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4268688"/>
            <a:ext cx="7304856" cy="17526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Carlos </a:t>
            </a:r>
            <a:r>
              <a:rPr lang="pt-BR" dirty="0" smtClean="0"/>
              <a:t>Henrique Maciel Sobral Timóteo </a:t>
            </a:r>
          </a:p>
          <a:p>
            <a:r>
              <a:rPr lang="pt-BR" dirty="0"/>
              <a:t>Orientador: Sérgio Murilo Maciel </a:t>
            </a:r>
            <a:r>
              <a:rPr lang="pt-BR" dirty="0" smtClean="0"/>
              <a:t>Fernandes</a:t>
            </a:r>
          </a:p>
          <a:p>
            <a:r>
              <a:rPr lang="pt-BR" dirty="0" err="1" smtClean="0"/>
              <a:t>Co-orientador</a:t>
            </a:r>
            <a:r>
              <a:rPr lang="pt-BR" dirty="0" smtClean="0"/>
              <a:t>: </a:t>
            </a:r>
            <a:r>
              <a:rPr lang="pt-BR" dirty="0" err="1" smtClean="0"/>
              <a:t>Mêuser</a:t>
            </a:r>
            <a:r>
              <a:rPr lang="pt-BR" dirty="0" smtClean="0"/>
              <a:t> Jorge Silva Valença </a:t>
            </a:r>
          </a:p>
          <a:p>
            <a:endParaRPr lang="pt-BR" dirty="0"/>
          </a:p>
          <a:p>
            <a:r>
              <a:rPr lang="pt-BR" sz="3400" dirty="0" smtClean="0">
                <a:solidFill>
                  <a:schemeClr val="tx1"/>
                </a:solidFill>
              </a:rPr>
              <a:t>17 de Julho de 2014</a:t>
            </a:r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4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Simulação de </a:t>
            </a:r>
            <a:br>
              <a:rPr lang="pt-BR" dirty="0" smtClean="0"/>
            </a:br>
            <a:r>
              <a:rPr lang="pt-BR" dirty="0" smtClean="0"/>
              <a:t>Monte Carlo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22" y="1412776"/>
            <a:ext cx="5624090" cy="542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PERT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Definir a duração do caminho crítico para as atividades no cronograma pela soma do tempo médio com um desvio padrão, permitindo um intervalo de confiança de 95%.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70816"/>
            <a:ext cx="4330708" cy="6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39" y="5173762"/>
            <a:ext cx="4484745" cy="91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3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Modelos de Regressão </a:t>
            </a:r>
            <a:br>
              <a:rPr lang="pt-BR" dirty="0" smtClean="0"/>
            </a:br>
            <a:r>
              <a:rPr lang="pt-BR" dirty="0" smtClean="0"/>
              <a:t>Lineares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MRLM: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64" y="2636912"/>
            <a:ext cx="149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96977"/>
            <a:ext cx="28575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616624" cy="469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Modelos de Regressão </a:t>
            </a:r>
            <a:br>
              <a:rPr lang="pt-BR" dirty="0" smtClean="0"/>
            </a:br>
            <a:r>
              <a:rPr lang="pt-BR" dirty="0" smtClean="0"/>
              <a:t>Lineares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MRA:</a:t>
            </a:r>
            <a:endParaRPr lang="pt-BR" dirty="0"/>
          </a:p>
        </p:txBody>
      </p:sp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Redes Neurais </a:t>
            </a:r>
            <a:br>
              <a:rPr lang="pt-BR" dirty="0" smtClean="0"/>
            </a:br>
            <a:r>
              <a:rPr lang="pt-BR" dirty="0" smtClean="0"/>
              <a:t>Artificiais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Rede Neural Artificial (RNA) é</a:t>
            </a:r>
            <a:r>
              <a:rPr lang="pt-BR" dirty="0" smtClean="0"/>
              <a:t> </a:t>
            </a:r>
            <a:r>
              <a:rPr lang="pt-BR" dirty="0"/>
              <a:t>um processador </a:t>
            </a:r>
            <a:r>
              <a:rPr lang="pt-BR" dirty="0" smtClean="0"/>
              <a:t>distribuído maciçamente paralelo constituído </a:t>
            </a:r>
            <a:r>
              <a:rPr lang="pt-BR" dirty="0"/>
              <a:t>por unidades de processamento simples, que tem a </a:t>
            </a:r>
            <a:r>
              <a:rPr lang="pt-BR" dirty="0" smtClean="0"/>
              <a:t>propens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natural </a:t>
            </a:r>
            <a:r>
              <a:rPr lang="pt-BR" dirty="0" smtClean="0"/>
              <a:t>para armazenar </a:t>
            </a:r>
            <a:r>
              <a:rPr lang="pt-BR" dirty="0"/>
              <a:t>conhecimento experimental e </a:t>
            </a:r>
            <a:r>
              <a:rPr lang="pt-BR" dirty="0" smtClean="0"/>
              <a:t>torn</a:t>
            </a:r>
            <a:r>
              <a:rPr lang="pt-BR" dirty="0"/>
              <a:t>á</a:t>
            </a:r>
            <a:r>
              <a:rPr lang="pt-BR" dirty="0" smtClean="0"/>
              <a:t>-lo disponível </a:t>
            </a:r>
            <a:r>
              <a:rPr lang="pt-BR" dirty="0"/>
              <a:t>para o </a:t>
            </a:r>
            <a:r>
              <a:rPr lang="pt-BR" dirty="0" smtClean="0"/>
              <a:t>uso.</a:t>
            </a:r>
          </a:p>
          <a:p>
            <a:r>
              <a:rPr lang="pt-BR" dirty="0" smtClean="0"/>
              <a:t>Regra de propagação para o neurônio de </a:t>
            </a:r>
            <a:r>
              <a:rPr lang="pt-BR" dirty="0" err="1" smtClean="0"/>
              <a:t>McCulloch</a:t>
            </a:r>
            <a:r>
              <a:rPr lang="pt-BR" dirty="0" smtClean="0"/>
              <a:t> e </a:t>
            </a:r>
            <a:r>
              <a:rPr lang="pt-BR" dirty="0" err="1" smtClean="0"/>
              <a:t>Pitts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229200"/>
            <a:ext cx="289232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3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Multilayer</a:t>
            </a:r>
            <a:r>
              <a:rPr lang="pt-BR" dirty="0" smtClean="0"/>
              <a:t> </a:t>
            </a:r>
            <a:r>
              <a:rPr lang="pt-BR" dirty="0" err="1" smtClean="0"/>
              <a:t>Perceptron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rede </a:t>
            </a:r>
            <a:r>
              <a:rPr lang="pt-BR" dirty="0" err="1"/>
              <a:t>Perceptron</a:t>
            </a:r>
            <a:r>
              <a:rPr lang="pt-BR" dirty="0"/>
              <a:t> de </a:t>
            </a:r>
            <a:r>
              <a:rPr lang="pt-BR" dirty="0" smtClean="0"/>
              <a:t>Múltiplas </a:t>
            </a:r>
            <a:r>
              <a:rPr lang="pt-BR" dirty="0"/>
              <a:t>Camadas é</a:t>
            </a:r>
            <a:r>
              <a:rPr lang="pt-BR" dirty="0" smtClean="0"/>
              <a:t> </a:t>
            </a:r>
            <a:r>
              <a:rPr lang="pt-BR" dirty="0"/>
              <a:t>uma </a:t>
            </a:r>
            <a:r>
              <a:rPr lang="pt-BR" dirty="0" smtClean="0"/>
              <a:t>generalização </a:t>
            </a:r>
            <a:r>
              <a:rPr lang="pt-BR" dirty="0"/>
              <a:t>da rede </a:t>
            </a:r>
            <a:r>
              <a:rPr lang="pt-BR" dirty="0" err="1"/>
              <a:t>perceptron</a:t>
            </a:r>
            <a:r>
              <a:rPr lang="pt-BR" dirty="0"/>
              <a:t> </a:t>
            </a:r>
            <a:r>
              <a:rPr lang="pt-BR" dirty="0" smtClean="0"/>
              <a:t>simples pela adição </a:t>
            </a:r>
            <a:r>
              <a:rPr lang="pt-BR" dirty="0"/>
              <a:t>de pelo menos uma camada </a:t>
            </a:r>
            <a:r>
              <a:rPr lang="pt-BR" dirty="0" smtClean="0"/>
              <a:t>intermediária.</a:t>
            </a:r>
          </a:p>
          <a:p>
            <a:r>
              <a:rPr lang="pt-BR" dirty="0"/>
              <a:t>A vantagem de ter camadas </a:t>
            </a:r>
            <a:r>
              <a:rPr lang="pt-BR" dirty="0" smtClean="0"/>
              <a:t>intermediárias é </a:t>
            </a:r>
            <a:r>
              <a:rPr lang="pt-BR" dirty="0"/>
              <a:t>que a </a:t>
            </a:r>
            <a:r>
              <a:rPr lang="pt-BR" dirty="0" smtClean="0"/>
              <a:t>RNA </a:t>
            </a:r>
            <a:r>
              <a:rPr lang="pt-BR" dirty="0"/>
              <a:t>passa a resolver </a:t>
            </a:r>
            <a:r>
              <a:rPr lang="pt-BR" dirty="0" smtClean="0"/>
              <a:t>problemas que n</a:t>
            </a:r>
            <a:r>
              <a:rPr lang="pt-BR" dirty="0"/>
              <a:t>ã</a:t>
            </a:r>
            <a:r>
              <a:rPr lang="pt-BR" dirty="0" smtClean="0"/>
              <a:t>o s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linearmente </a:t>
            </a:r>
            <a:r>
              <a:rPr lang="pt-BR" dirty="0" smtClean="0"/>
              <a:t>separáveis</a:t>
            </a:r>
            <a:r>
              <a:rPr lang="pt-BR" dirty="0"/>
              <a:t>, </a:t>
            </a:r>
            <a:r>
              <a:rPr lang="pt-BR" dirty="0" smtClean="0"/>
              <a:t>possibilitando </a:t>
            </a:r>
            <a:r>
              <a:rPr lang="pt-BR" dirty="0"/>
              <a:t>a </a:t>
            </a:r>
            <a:r>
              <a:rPr lang="pt-BR" dirty="0" smtClean="0"/>
              <a:t>aproximação de qualquer função contínua (com 1 camada) e </a:t>
            </a:r>
            <a:r>
              <a:rPr lang="pt-BR" dirty="0"/>
              <a:t>qualquer </a:t>
            </a:r>
            <a:r>
              <a:rPr lang="pt-BR" dirty="0" smtClean="0"/>
              <a:t>função matemática (com mais </a:t>
            </a:r>
            <a:r>
              <a:rPr lang="pt-BR" dirty="0"/>
              <a:t>de </a:t>
            </a:r>
            <a:r>
              <a:rPr lang="pt-BR" dirty="0" smtClean="0"/>
              <a:t>1 camada).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83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Máquina Vetor </a:t>
            </a:r>
            <a:br>
              <a:rPr lang="pt-BR" dirty="0" smtClean="0"/>
            </a:br>
            <a:r>
              <a:rPr lang="pt-BR" dirty="0" smtClean="0"/>
              <a:t>de Suporte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 smtClean="0"/>
              <a:t>SVM é uma técnica </a:t>
            </a:r>
            <a:r>
              <a:rPr lang="pt-BR" dirty="0"/>
              <a:t>de aprendizado de </a:t>
            </a:r>
            <a:r>
              <a:rPr lang="pt-BR" dirty="0" smtClean="0"/>
              <a:t>máquina aplicável </a:t>
            </a:r>
            <a:r>
              <a:rPr lang="pt-BR" dirty="0"/>
              <a:t>a problemas de </a:t>
            </a:r>
            <a:r>
              <a:rPr lang="pt-BR" dirty="0" smtClean="0"/>
              <a:t>reconhecimento </a:t>
            </a:r>
            <a:r>
              <a:rPr lang="pt-BR" dirty="0"/>
              <a:t>de </a:t>
            </a:r>
            <a:r>
              <a:rPr lang="pt-BR" dirty="0" smtClean="0"/>
              <a:t>padrões nos </a:t>
            </a:r>
            <a:r>
              <a:rPr lang="pt-BR" dirty="0"/>
              <a:t>quais se busca atingir alto potencial de </a:t>
            </a:r>
            <a:r>
              <a:rPr lang="pt-BR" dirty="0" smtClean="0"/>
              <a:t>generalização. </a:t>
            </a:r>
          </a:p>
          <a:p>
            <a:r>
              <a:rPr lang="pt-BR" dirty="0" smtClean="0"/>
              <a:t>O </a:t>
            </a:r>
            <a:r>
              <a:rPr lang="pt-BR" dirty="0"/>
              <a:t>objetivo da </a:t>
            </a:r>
            <a:r>
              <a:rPr lang="pt-BR" dirty="0" smtClean="0"/>
              <a:t>SVM é </a:t>
            </a:r>
            <a:r>
              <a:rPr lang="pt-BR" dirty="0"/>
              <a:t>encontrar um hiperplano particular, denominado de </a:t>
            </a:r>
            <a:r>
              <a:rPr lang="pt-BR" dirty="0" smtClean="0"/>
              <a:t>hiperplano ótimo</a:t>
            </a:r>
            <a:r>
              <a:rPr lang="pt-BR" dirty="0"/>
              <a:t>, que maximize </a:t>
            </a:r>
            <a:r>
              <a:rPr lang="pt-BR" dirty="0" smtClean="0"/>
              <a:t>a margem </a:t>
            </a:r>
            <a:r>
              <a:rPr lang="pt-BR" dirty="0"/>
              <a:t>de </a:t>
            </a:r>
            <a:r>
              <a:rPr lang="pt-BR" dirty="0" smtClean="0"/>
              <a:t>separação.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7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Máquina Vetor </a:t>
            </a:r>
            <a:br>
              <a:rPr lang="pt-BR" dirty="0" smtClean="0"/>
            </a:br>
            <a:r>
              <a:rPr lang="pt-BR" dirty="0" smtClean="0"/>
              <a:t>de Suporte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651595"/>
            <a:ext cx="52863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RBF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Redes com </a:t>
            </a:r>
            <a:r>
              <a:rPr lang="pt-BR" dirty="0" smtClean="0"/>
              <a:t>Função </a:t>
            </a:r>
            <a:r>
              <a:rPr lang="pt-BR" dirty="0"/>
              <a:t>de Base Radial </a:t>
            </a:r>
            <a:r>
              <a:rPr lang="pt-BR" dirty="0" smtClean="0"/>
              <a:t>surgiram </a:t>
            </a:r>
            <a:r>
              <a:rPr lang="pt-BR" dirty="0"/>
              <a:t>em </a:t>
            </a:r>
            <a:r>
              <a:rPr lang="pt-BR" dirty="0" smtClean="0"/>
              <a:t>1988 como </a:t>
            </a:r>
            <a:r>
              <a:rPr lang="pt-BR" dirty="0"/>
              <a:t>uma </a:t>
            </a:r>
            <a:r>
              <a:rPr lang="pt-BR" dirty="0" smtClean="0"/>
              <a:t>possível </a:t>
            </a:r>
            <a:r>
              <a:rPr lang="pt-BR" dirty="0"/>
              <a:t>alternativa à</a:t>
            </a:r>
            <a:r>
              <a:rPr lang="pt-BR" dirty="0" smtClean="0"/>
              <a:t>s </a:t>
            </a:r>
            <a:r>
              <a:rPr lang="pt-BR" dirty="0"/>
              <a:t>redes MLP. Na sua </a:t>
            </a:r>
            <a:r>
              <a:rPr lang="pt-BR" dirty="0" smtClean="0"/>
              <a:t>formulação </a:t>
            </a:r>
            <a:r>
              <a:rPr lang="pt-BR" dirty="0"/>
              <a:t>tradicional é</a:t>
            </a:r>
            <a:r>
              <a:rPr lang="pt-BR" dirty="0" smtClean="0"/>
              <a:t> composta por tr</a:t>
            </a:r>
            <a:r>
              <a:rPr lang="pt-BR" dirty="0"/>
              <a:t>ê</a:t>
            </a:r>
            <a:r>
              <a:rPr lang="pt-BR" dirty="0" smtClean="0"/>
              <a:t>s </a:t>
            </a:r>
            <a:r>
              <a:rPr lang="pt-BR" dirty="0"/>
              <a:t>camadas: uma camada de entrada, </a:t>
            </a:r>
            <a:r>
              <a:rPr lang="pt-BR" dirty="0" smtClean="0"/>
              <a:t>uma </a:t>
            </a:r>
            <a:r>
              <a:rPr lang="pt-BR" dirty="0"/>
              <a:t>escondida e uma </a:t>
            </a:r>
            <a:r>
              <a:rPr lang="pt-BR" dirty="0" smtClean="0"/>
              <a:t>de saída.</a:t>
            </a:r>
          </a:p>
          <a:p>
            <a:r>
              <a:rPr lang="pt-BR" dirty="0"/>
              <a:t>As redes RBF </a:t>
            </a:r>
            <a:r>
              <a:rPr lang="pt-BR" dirty="0" smtClean="0"/>
              <a:t>s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 err="1"/>
              <a:t>aproximadores</a:t>
            </a:r>
            <a:r>
              <a:rPr lang="pt-BR" dirty="0"/>
              <a:t> universais de </a:t>
            </a:r>
            <a:r>
              <a:rPr lang="pt-BR" dirty="0" smtClean="0"/>
              <a:t>função </a:t>
            </a:r>
            <a:r>
              <a:rPr lang="pt-BR" dirty="0"/>
              <a:t>tal como a rede MLP. </a:t>
            </a:r>
            <a:r>
              <a:rPr lang="pt-BR" dirty="0" smtClean="0"/>
              <a:t>Em geral </a:t>
            </a:r>
            <a:r>
              <a:rPr lang="pt-BR" dirty="0"/>
              <a:t>as redes RBF </a:t>
            </a:r>
            <a:r>
              <a:rPr lang="pt-BR" dirty="0" smtClean="0"/>
              <a:t>t</a:t>
            </a:r>
            <a:r>
              <a:rPr lang="pt-BR" dirty="0"/>
              <a:t>ê</a:t>
            </a:r>
            <a:r>
              <a:rPr lang="pt-BR" dirty="0" smtClean="0"/>
              <a:t>m </a:t>
            </a:r>
            <a:r>
              <a:rPr lang="pt-BR" dirty="0"/>
              <a:t>um tempo de treinamento inferior ao de uma rede </a:t>
            </a:r>
            <a:r>
              <a:rPr lang="pt-BR" dirty="0" smtClean="0"/>
              <a:t>MLP.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Regras de </a:t>
            </a:r>
            <a:br>
              <a:rPr lang="pt-BR" dirty="0" smtClean="0"/>
            </a:b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Aprendizado por Gradiente descendente</a:t>
            </a:r>
          </a:p>
          <a:p>
            <a:r>
              <a:rPr lang="pt-BR" dirty="0" smtClean="0"/>
              <a:t>Aprendizado por </a:t>
            </a:r>
            <a:r>
              <a:rPr lang="pt-BR" dirty="0" err="1" smtClean="0"/>
              <a:t>Widrow-Hoff</a:t>
            </a:r>
            <a:endParaRPr lang="pt-BR" dirty="0" smtClean="0"/>
          </a:p>
          <a:p>
            <a:r>
              <a:rPr lang="pt-BR" dirty="0"/>
              <a:t>Aprendizado por </a:t>
            </a:r>
            <a:r>
              <a:rPr lang="pt-BR" dirty="0" smtClean="0"/>
              <a:t>Correção </a:t>
            </a:r>
            <a:r>
              <a:rPr lang="pt-BR" dirty="0"/>
              <a:t>de </a:t>
            </a:r>
            <a:r>
              <a:rPr lang="pt-BR" dirty="0" smtClean="0"/>
              <a:t>Erro</a:t>
            </a:r>
          </a:p>
          <a:p>
            <a:r>
              <a:rPr lang="pt-BR" dirty="0"/>
              <a:t>Aprendizado baseado em </a:t>
            </a:r>
            <a:r>
              <a:rPr lang="pt-BR" dirty="0" smtClean="0"/>
              <a:t>Memória</a:t>
            </a:r>
          </a:p>
          <a:p>
            <a:r>
              <a:rPr lang="pt-BR" dirty="0"/>
              <a:t>Aprendizado por Gradiente Conjugado </a:t>
            </a:r>
            <a:r>
              <a:rPr lang="pt-BR" dirty="0" smtClean="0"/>
              <a:t>Escalonado</a:t>
            </a:r>
          </a:p>
          <a:p>
            <a:r>
              <a:rPr lang="pt-BR" dirty="0"/>
              <a:t>Aprendizado por </a:t>
            </a:r>
            <a:r>
              <a:rPr lang="pt-BR" dirty="0" err="1" smtClean="0"/>
              <a:t>Quasi</a:t>
            </a:r>
            <a:r>
              <a:rPr lang="pt-BR" dirty="0" smtClean="0"/>
              <a:t>-Newton</a:t>
            </a:r>
          </a:p>
          <a:p>
            <a:r>
              <a:rPr lang="pt-BR" dirty="0"/>
              <a:t>Aprendizado por </a:t>
            </a:r>
            <a:r>
              <a:rPr lang="pt-BR" dirty="0" err="1"/>
              <a:t>Broyden-Fletcher-Goldfarb-Shanno</a:t>
            </a:r>
            <a:r>
              <a:rPr lang="pt-BR" dirty="0"/>
              <a:t> </a:t>
            </a:r>
            <a:r>
              <a:rPr lang="pt-BR" i="1" dirty="0" err="1" smtClean="0"/>
              <a:t>Backpropagation</a:t>
            </a:r>
            <a:endParaRPr lang="pt-BR" i="1" dirty="0" smtClean="0"/>
          </a:p>
          <a:p>
            <a:r>
              <a:rPr lang="pt-BR" dirty="0"/>
              <a:t>Aprendizado por </a:t>
            </a:r>
            <a:r>
              <a:rPr lang="pt-BR" i="1" dirty="0" err="1"/>
              <a:t>Backpropagation</a:t>
            </a:r>
            <a:r>
              <a:rPr lang="pt-BR" dirty="0"/>
              <a:t> e Secante de </a:t>
            </a:r>
            <a:r>
              <a:rPr lang="pt-BR" dirty="0" smtClean="0"/>
              <a:t>Um-passo</a:t>
            </a:r>
          </a:p>
          <a:p>
            <a:r>
              <a:rPr lang="pt-BR" dirty="0"/>
              <a:t>Aprendizado por </a:t>
            </a:r>
            <a:r>
              <a:rPr lang="pt-BR" dirty="0" err="1"/>
              <a:t>Levenberg-Marquardt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Referencial </a:t>
            </a:r>
            <a:r>
              <a:rPr lang="pt-BR" dirty="0" smtClean="0"/>
              <a:t>Teórico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Conceitos associados a Risco</a:t>
            </a:r>
          </a:p>
          <a:p>
            <a:pPr lvl="1"/>
            <a:r>
              <a:rPr lang="pt-BR" dirty="0" smtClean="0"/>
              <a:t>Análise </a:t>
            </a:r>
            <a:r>
              <a:rPr lang="pt-BR" dirty="0" smtClean="0"/>
              <a:t>Quantitativa de Riscos</a:t>
            </a:r>
          </a:p>
          <a:p>
            <a:pPr lvl="1"/>
            <a:r>
              <a:rPr lang="pt-BR" dirty="0" smtClean="0"/>
              <a:t>Redes Neurais </a:t>
            </a:r>
            <a:r>
              <a:rPr lang="pt-BR" dirty="0" smtClean="0"/>
              <a:t>Artificiais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Métodos estatísticos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Metodologia</a:t>
            </a:r>
          </a:p>
          <a:p>
            <a:pPr lvl="1"/>
            <a:r>
              <a:rPr lang="pt-BR" dirty="0" smtClean="0"/>
              <a:t>Base de dados PERIL</a:t>
            </a:r>
          </a:p>
          <a:p>
            <a:pPr lvl="1"/>
            <a:r>
              <a:rPr lang="pt-BR" dirty="0" smtClean="0"/>
              <a:t>Pré-processamento dos dados</a:t>
            </a:r>
          </a:p>
          <a:p>
            <a:r>
              <a:rPr lang="pt-BR" dirty="0" smtClean="0"/>
              <a:t>Experimentos</a:t>
            </a:r>
          </a:p>
          <a:p>
            <a:r>
              <a:rPr lang="pt-BR" dirty="0" smtClean="0"/>
              <a:t>Resultados</a:t>
            </a:r>
          </a:p>
          <a:p>
            <a:pPr lvl="1"/>
            <a:r>
              <a:rPr lang="pt-BR" dirty="0" smtClean="0"/>
              <a:t>Resultados Finais</a:t>
            </a:r>
          </a:p>
          <a:p>
            <a:r>
              <a:rPr lang="pt-BR" dirty="0" smtClean="0"/>
              <a:t>Conclusão</a:t>
            </a:r>
          </a:p>
          <a:p>
            <a:pPr lvl="1"/>
            <a:r>
              <a:rPr lang="pt-BR" dirty="0" smtClean="0"/>
              <a:t>Trabalhos Futuros</a:t>
            </a:r>
          </a:p>
          <a:p>
            <a:endParaRPr lang="pt-BR" dirty="0" smtClean="0"/>
          </a:p>
          <a:p>
            <a:pPr lvl="2"/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ANFIS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 com </a:t>
            </a:r>
            <a:r>
              <a:rPr lang="pt-BR" dirty="0" smtClean="0"/>
              <a:t>Função </a:t>
            </a:r>
            <a:r>
              <a:rPr lang="pt-BR" dirty="0"/>
              <a:t>de Base Radial é</a:t>
            </a:r>
            <a:r>
              <a:rPr lang="pt-BR" dirty="0" smtClean="0"/>
              <a:t> </a:t>
            </a:r>
            <a:r>
              <a:rPr lang="pt-BR" dirty="0"/>
              <a:t>funcionalmente equivalente a arquitetura </a:t>
            </a:r>
            <a:r>
              <a:rPr lang="pt-BR" dirty="0" smtClean="0"/>
              <a:t>ANFIS para </a:t>
            </a:r>
            <a:r>
              <a:rPr lang="pt-BR" dirty="0"/>
              <a:t>o modelo </a:t>
            </a:r>
            <a:r>
              <a:rPr lang="pt-BR" i="1" dirty="0" err="1"/>
              <a:t>fuzzy</a:t>
            </a:r>
            <a:r>
              <a:rPr lang="pt-BR" dirty="0"/>
              <a:t> de </a:t>
            </a:r>
            <a:r>
              <a:rPr lang="pt-BR" dirty="0" err="1" smtClean="0"/>
              <a:t>Sugeno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um modelo </a:t>
            </a:r>
            <a:r>
              <a:rPr lang="pt-BR" i="1" dirty="0" err="1" smtClean="0"/>
              <a:t>fuzzy</a:t>
            </a:r>
            <a:r>
              <a:rPr lang="pt-BR" dirty="0" smtClean="0"/>
              <a:t> de </a:t>
            </a:r>
            <a:r>
              <a:rPr lang="pt-BR" dirty="0" err="1" smtClean="0"/>
              <a:t>Sugeno</a:t>
            </a:r>
            <a:r>
              <a:rPr lang="pt-BR" dirty="0" smtClean="0"/>
              <a:t> de primeira ordem,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regras</a:t>
            </a:r>
            <a:r>
              <a:rPr lang="en-US" dirty="0"/>
              <a:t> </a:t>
            </a:r>
            <a:r>
              <a:rPr lang="en-US" i="1" dirty="0"/>
              <a:t>fuzzy</a:t>
            </a:r>
            <a:r>
              <a:rPr lang="en-US" dirty="0"/>
              <a:t> </a:t>
            </a:r>
            <a:r>
              <a:rPr lang="en-US" i="1" dirty="0"/>
              <a:t>if-then</a:t>
            </a:r>
            <a:r>
              <a:rPr lang="en-US" dirty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:</a:t>
            </a:r>
          </a:p>
          <a:p>
            <a:pPr lvl="1"/>
            <a:r>
              <a:rPr lang="pt-BR" dirty="0"/>
              <a:t>Regra 1: Se x é</a:t>
            </a:r>
            <a:r>
              <a:rPr lang="pt-BR" dirty="0" smtClean="0"/>
              <a:t> </a:t>
            </a:r>
            <a:r>
              <a:rPr lang="pt-BR" dirty="0"/>
              <a:t>A1 e y é</a:t>
            </a:r>
            <a:r>
              <a:rPr lang="pt-BR" dirty="0" smtClean="0"/>
              <a:t> </a:t>
            </a:r>
            <a:r>
              <a:rPr lang="pt-BR" dirty="0"/>
              <a:t>B1, </a:t>
            </a:r>
            <a:r>
              <a:rPr lang="pt-BR" dirty="0" smtClean="0"/>
              <a:t>f1 </a:t>
            </a:r>
            <a:r>
              <a:rPr lang="pt-BR" dirty="0"/>
              <a:t>= p1x+q1y+r1</a:t>
            </a:r>
            <a:r>
              <a:rPr lang="pt-BR" dirty="0" smtClean="0"/>
              <a:t>;</a:t>
            </a:r>
          </a:p>
          <a:p>
            <a:pPr lvl="1"/>
            <a:r>
              <a:rPr lang="pt-BR" dirty="0"/>
              <a:t>Regra 2: Se x é</a:t>
            </a:r>
            <a:r>
              <a:rPr lang="pt-BR" dirty="0" smtClean="0"/>
              <a:t> </a:t>
            </a:r>
            <a:r>
              <a:rPr lang="pt-BR" dirty="0"/>
              <a:t>A2 e y é</a:t>
            </a:r>
            <a:r>
              <a:rPr lang="pt-BR" dirty="0" smtClean="0"/>
              <a:t> B2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/>
              <a:t>f2 = </a:t>
            </a:r>
            <a:r>
              <a:rPr lang="pt-BR" dirty="0" smtClean="0"/>
              <a:t>p2x+q2y+r2.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ANFIS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"/>
          <a:stretch/>
        </p:blipFill>
        <p:spPr bwMode="auto">
          <a:xfrm>
            <a:off x="789805" y="1340768"/>
            <a:ext cx="7598619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0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Método para análise </a:t>
            </a:r>
            <a:r>
              <a:rPr lang="pt-BR" dirty="0"/>
              <a:t>de risco cujo objetivo é</a:t>
            </a:r>
            <a:r>
              <a:rPr lang="pt-BR" dirty="0" smtClean="0"/>
              <a:t> </a:t>
            </a:r>
            <a:r>
              <a:rPr lang="pt-BR" dirty="0"/>
              <a:t>encontrar uma </a:t>
            </a:r>
            <a:r>
              <a:rPr lang="pt-BR" dirty="0" smtClean="0"/>
              <a:t>RNA </a:t>
            </a:r>
            <a:r>
              <a:rPr lang="pt-BR" dirty="0"/>
              <a:t>que seja mais eficiente e precisa que as </a:t>
            </a:r>
            <a:r>
              <a:rPr lang="pt-BR" dirty="0" smtClean="0"/>
              <a:t>técnicas convencionais.</a:t>
            </a:r>
          </a:p>
          <a:p>
            <a:pPr lvl="1"/>
            <a:r>
              <a:rPr lang="pt-BR" dirty="0" smtClean="0"/>
              <a:t>MLP, SVM, RBF, ANFIS, </a:t>
            </a:r>
            <a:r>
              <a:rPr lang="pt-BR" dirty="0" err="1" smtClean="0"/>
              <a:t>MRLs</a:t>
            </a:r>
            <a:r>
              <a:rPr lang="pt-BR" dirty="0" smtClean="0"/>
              <a:t>, SMC e Análise </a:t>
            </a:r>
            <a:r>
              <a:rPr lang="pt-BR" dirty="0"/>
              <a:t>PERT foram </a:t>
            </a:r>
            <a:r>
              <a:rPr lang="pt-BR" dirty="0" smtClean="0"/>
              <a:t>avaliadas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Em </a:t>
            </a:r>
            <a:r>
              <a:rPr lang="pt-BR" dirty="0"/>
              <a:t>seguida, </a:t>
            </a:r>
            <a:r>
              <a:rPr lang="pt-BR" dirty="0" smtClean="0"/>
              <a:t>experimentos para </a:t>
            </a:r>
            <a:r>
              <a:rPr lang="pt-BR" dirty="0"/>
              <a:t>determinar qual o </a:t>
            </a:r>
            <a:r>
              <a:rPr lang="pt-BR" dirty="0" smtClean="0"/>
              <a:t>método </a:t>
            </a:r>
            <a:r>
              <a:rPr lang="pt-BR" dirty="0"/>
              <a:t>mais eficiente e preciso para a estimativa do impacto </a:t>
            </a:r>
            <a:r>
              <a:rPr lang="pt-BR" dirty="0" smtClean="0"/>
              <a:t>de risco</a:t>
            </a:r>
            <a:r>
              <a:rPr lang="pt-BR" dirty="0"/>
              <a:t>, baseado </a:t>
            </a:r>
            <a:r>
              <a:rPr lang="pt-BR" dirty="0" smtClean="0"/>
              <a:t>na </a:t>
            </a:r>
            <a:r>
              <a:rPr lang="pt-BR" dirty="0" smtClean="0">
                <a:solidFill>
                  <a:srgbClr val="FF0000"/>
                </a:solidFill>
              </a:rPr>
              <a:t>BASE DE DADOS </a:t>
            </a:r>
            <a:r>
              <a:rPr lang="pt-BR" dirty="0" smtClean="0"/>
              <a:t>PERIL</a:t>
            </a:r>
            <a:r>
              <a:rPr lang="pt-BR" dirty="0"/>
              <a:t>.</a:t>
            </a:r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980" y="1916832"/>
            <a:ext cx="35884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3456384" cy="522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ta para a direita 3"/>
          <p:cNvSpPr/>
          <p:nvPr/>
        </p:nvSpPr>
        <p:spPr>
          <a:xfrm>
            <a:off x="4283968" y="3284984"/>
            <a:ext cx="504056" cy="360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5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dados PERIL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Por mais de uma </a:t>
            </a:r>
            <a:r>
              <a:rPr lang="pt-BR" dirty="0" smtClean="0"/>
              <a:t>década</a:t>
            </a:r>
            <a:r>
              <a:rPr lang="pt-BR" dirty="0"/>
              <a:t>, durante </a:t>
            </a:r>
            <a:r>
              <a:rPr lang="pt-BR" dirty="0" smtClean="0"/>
              <a:t>Workshops, </a:t>
            </a:r>
            <a:r>
              <a:rPr lang="pt-BR" dirty="0" err="1" smtClean="0"/>
              <a:t>Kendrick</a:t>
            </a:r>
            <a:r>
              <a:rPr lang="pt-BR" dirty="0" smtClean="0"/>
              <a:t> coletou </a:t>
            </a:r>
            <a:r>
              <a:rPr lang="pt-BR" dirty="0"/>
              <a:t>dados </a:t>
            </a:r>
            <a:r>
              <a:rPr lang="pt-BR" dirty="0" smtClean="0"/>
              <a:t>an</a:t>
            </a:r>
            <a:r>
              <a:rPr lang="pt-BR" dirty="0"/>
              <a:t>ô</a:t>
            </a:r>
            <a:r>
              <a:rPr lang="pt-BR" dirty="0" smtClean="0"/>
              <a:t>nimos </a:t>
            </a:r>
            <a:r>
              <a:rPr lang="pt-BR" dirty="0"/>
              <a:t>de centenas de </a:t>
            </a:r>
            <a:r>
              <a:rPr lang="pt-BR" dirty="0" smtClean="0"/>
              <a:t>líderes </a:t>
            </a:r>
            <a:r>
              <a:rPr lang="pt-BR" dirty="0"/>
              <a:t>de projetos lidando com seus </a:t>
            </a:r>
            <a:r>
              <a:rPr lang="pt-BR" dirty="0" smtClean="0"/>
              <a:t>problemas em </a:t>
            </a:r>
            <a:r>
              <a:rPr lang="pt-BR" dirty="0"/>
              <a:t>projetos </a:t>
            </a:r>
            <a:r>
              <a:rPr lang="pt-BR" dirty="0" smtClean="0"/>
              <a:t>passados.</a:t>
            </a:r>
          </a:p>
          <a:p>
            <a:r>
              <a:rPr lang="pt-BR" dirty="0" smtClean="0"/>
              <a:t>Algumas característica da base são: dados não relacionados, enviesados, riscos mais significativos, coletados de todo o Mundo, não identificam oportunidades, projetos de 6 a 12 meses e equipe menor que 20 pessoas.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1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Base de dados PERIL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1" y="1488934"/>
            <a:ext cx="7566473" cy="482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8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Pré-processamento</a:t>
            </a:r>
            <a:br>
              <a:rPr lang="pt-BR" dirty="0" smtClean="0"/>
            </a:br>
            <a:r>
              <a:rPr lang="pt-BR" dirty="0" smtClean="0"/>
              <a:t>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err="1" smtClean="0"/>
              <a:t>Binarização</a:t>
            </a:r>
            <a:r>
              <a:rPr lang="pt-BR" sz="2800" dirty="0" smtClean="0"/>
              <a:t>, normalização, seleção das melhores variáveis, método de validação cruzada </a:t>
            </a:r>
            <a:r>
              <a:rPr lang="pt-BR" sz="2800" i="1" dirty="0" err="1" smtClean="0"/>
              <a:t>split-sample</a:t>
            </a:r>
            <a:r>
              <a:rPr lang="pt-BR" sz="2800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</p:txBody>
      </p:sp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88775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540" y="2575405"/>
            <a:ext cx="3886900" cy="380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0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Pré-processamento </a:t>
            </a:r>
            <a:br>
              <a:rPr lang="pt-BR" dirty="0" smtClean="0"/>
            </a:br>
            <a:r>
              <a:rPr lang="pt-BR" dirty="0" smtClean="0"/>
              <a:t>dos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248472" cy="435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50454"/>
            <a:ext cx="4553277" cy="500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514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2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23359"/>
            <a:ext cx="7487170" cy="517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18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Qu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arriscados </a:t>
            </a:r>
            <a:r>
              <a:rPr lang="pt-BR" dirty="0" smtClean="0"/>
              <a:t>s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os projetos de software</a:t>
            </a:r>
            <a:r>
              <a:rPr lang="pt-BR" dirty="0" smtClean="0"/>
              <a:t>? Estudos mostram que alguns projetos de software são arriscados, outros não</a:t>
            </a:r>
            <a:r>
              <a:rPr lang="pt-BR" dirty="0" smtClean="0"/>
              <a:t>. </a:t>
            </a:r>
            <a:r>
              <a:rPr lang="pt-BR" dirty="0" smtClean="0">
                <a:solidFill>
                  <a:schemeClr val="tx2"/>
                </a:solidFill>
              </a:rPr>
              <a:t>Definição simplória – Melhorar descrição (defina antes o que vem a ser RISCO de Projeto de Software)</a:t>
            </a:r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 smtClean="0"/>
              <a:t>Mesmo assim, há </a:t>
            </a:r>
            <a:r>
              <a:rPr lang="pt-BR" dirty="0"/>
              <a:t>uma </a:t>
            </a:r>
            <a:r>
              <a:rPr lang="pt-BR" dirty="0" smtClean="0"/>
              <a:t>expectativa </a:t>
            </a:r>
            <a:r>
              <a:rPr lang="pt-BR" dirty="0" smtClean="0"/>
              <a:t>generalizada</a:t>
            </a:r>
            <a:r>
              <a:rPr lang="pt-BR" dirty="0" smtClean="0">
                <a:solidFill>
                  <a:srgbClr val="FF0000"/>
                </a:solidFill>
              </a:rPr>
              <a:t>, </a:t>
            </a:r>
            <a:r>
              <a:rPr lang="pt-BR" dirty="0">
                <a:solidFill>
                  <a:srgbClr val="FF0000"/>
                </a:solidFill>
              </a:rPr>
              <a:t>que </a:t>
            </a:r>
            <a:r>
              <a:rPr lang="pt-BR" dirty="0" smtClean="0">
                <a:solidFill>
                  <a:srgbClr val="FF0000"/>
                </a:solidFill>
              </a:rPr>
              <a:t>n</a:t>
            </a:r>
            <a:r>
              <a:rPr lang="pt-BR" dirty="0">
                <a:solidFill>
                  <a:srgbClr val="FF0000"/>
                </a:solidFill>
              </a:rPr>
              <a:t>ã</a:t>
            </a:r>
            <a:r>
              <a:rPr lang="pt-BR" dirty="0" smtClean="0">
                <a:solidFill>
                  <a:srgbClr val="FF0000"/>
                </a:solidFill>
              </a:rPr>
              <a:t>o </a:t>
            </a:r>
            <a:r>
              <a:rPr lang="pt-BR" dirty="0">
                <a:solidFill>
                  <a:srgbClr val="FF0000"/>
                </a:solidFill>
              </a:rPr>
              <a:t>corresponde à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realidade,</a:t>
            </a:r>
            <a:r>
              <a:rPr lang="pt-BR" dirty="0" smtClean="0"/>
              <a:t> </a:t>
            </a:r>
            <a:r>
              <a:rPr lang="pt-BR" dirty="0"/>
              <a:t>de que por mais </a:t>
            </a:r>
            <a:r>
              <a:rPr lang="pt-BR" dirty="0" smtClean="0"/>
              <a:t>rápido </a:t>
            </a:r>
            <a:r>
              <a:rPr lang="pt-BR" dirty="0"/>
              <a:t>que tenha sido </a:t>
            </a:r>
            <a:r>
              <a:rPr lang="pt-BR" dirty="0" smtClean="0"/>
              <a:t>o último </a:t>
            </a:r>
            <a:r>
              <a:rPr lang="pt-BR" dirty="0"/>
              <a:t>projeto, o </a:t>
            </a:r>
            <a:r>
              <a:rPr lang="pt-BR" dirty="0" smtClean="0"/>
              <a:t>próximo </a:t>
            </a:r>
            <a:r>
              <a:rPr lang="pt-BR" dirty="0"/>
              <a:t>deve ser ainda mais </a:t>
            </a:r>
            <a:r>
              <a:rPr lang="pt-BR" dirty="0" smtClean="0"/>
              <a:t>rápido</a:t>
            </a:r>
            <a:r>
              <a:rPr lang="pt-BR" dirty="0" smtClean="0"/>
              <a:t>. </a:t>
            </a:r>
            <a:endParaRPr lang="pt-BR" dirty="0" smtClean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91754"/>
            <a:ext cx="7802377" cy="5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5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82586"/>
            <a:ext cx="7618304" cy="528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8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do melhor modelo de regressão linear;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Simulação de Monte Carlo e Análise PERT;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Avaliação da MLP e suas variações;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Avaliação de MLP, SVM, RBF e ANFIS;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Validação do </a:t>
            </a:r>
            <a:r>
              <a:rPr lang="pt-BR" dirty="0"/>
              <a:t>m</a:t>
            </a:r>
            <a:r>
              <a:rPr lang="pt-BR" dirty="0" smtClean="0"/>
              <a:t>elhor modelo de previsão de impacto de riscos.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89882"/>
            <a:ext cx="3960440" cy="393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787999"/>
            <a:ext cx="4741874" cy="130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56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53136"/>
            <a:ext cx="3482119" cy="151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" t="8596"/>
          <a:stretch/>
        </p:blipFill>
        <p:spPr bwMode="auto">
          <a:xfrm>
            <a:off x="3883327" y="1916832"/>
            <a:ext cx="4865137" cy="425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3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4" y="1412776"/>
            <a:ext cx="8452618" cy="342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4" y="4891688"/>
            <a:ext cx="8452618" cy="1572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9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/>
          <a:stretch/>
        </p:blipFill>
        <p:spPr bwMode="auto">
          <a:xfrm>
            <a:off x="4631804" y="1330385"/>
            <a:ext cx="4332684" cy="389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5182166"/>
            <a:ext cx="5832647" cy="150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3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Resultados - SVM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478" y="1196752"/>
            <a:ext cx="5657850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75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- RBF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28" y="1196752"/>
            <a:ext cx="57150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606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- MLP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45" y="1124744"/>
            <a:ext cx="56673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73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Schmidt e outros </a:t>
            </a:r>
            <a:r>
              <a:rPr lang="pt-BR" dirty="0"/>
              <a:t>[8] </a:t>
            </a:r>
            <a:r>
              <a:rPr lang="pt-BR" dirty="0" smtClean="0"/>
              <a:t>mostraram </a:t>
            </a:r>
            <a:r>
              <a:rPr lang="pt-BR" dirty="0"/>
              <a:t>que cerca de 25% </a:t>
            </a:r>
            <a:r>
              <a:rPr lang="pt-BR" dirty="0" smtClean="0"/>
              <a:t>dos projetos são </a:t>
            </a:r>
            <a:r>
              <a:rPr lang="pt-BR" dirty="0"/>
              <a:t>cancelados e cerca de </a:t>
            </a:r>
            <a:r>
              <a:rPr lang="pt-BR" dirty="0" smtClean="0"/>
              <a:t>80% ultrapassaram seus orçamentos</a:t>
            </a:r>
            <a:r>
              <a:rPr lang="pt-BR" dirty="0"/>
              <a:t>, excedendo-os em 50% na </a:t>
            </a:r>
            <a:r>
              <a:rPr lang="pt-BR" dirty="0" smtClean="0"/>
              <a:t>média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Paul </a:t>
            </a:r>
            <a:r>
              <a:rPr lang="pt-BR" dirty="0" err="1"/>
              <a:t>Bannerman</a:t>
            </a:r>
            <a:r>
              <a:rPr lang="pt-BR" dirty="0"/>
              <a:t> [9] </a:t>
            </a:r>
            <a:r>
              <a:rPr lang="pt-BR" dirty="0" smtClean="0"/>
              <a:t>afirma que </a:t>
            </a:r>
            <a:r>
              <a:rPr lang="pt-BR" dirty="0"/>
              <a:t>somente </a:t>
            </a:r>
            <a:r>
              <a:rPr lang="pt-BR" dirty="0" smtClean="0"/>
              <a:t>1/4 </a:t>
            </a:r>
            <a:r>
              <a:rPr lang="pt-BR" dirty="0"/>
              <a:t>dos projetos </a:t>
            </a:r>
            <a:r>
              <a:rPr lang="pt-BR" dirty="0" smtClean="0"/>
              <a:t>tem </a:t>
            </a:r>
            <a:r>
              <a:rPr lang="pt-BR" dirty="0"/>
              <a:t>sucesso imediato, e </a:t>
            </a:r>
            <a:r>
              <a:rPr lang="pt-BR" dirty="0" smtClean="0"/>
              <a:t>bilhões </a:t>
            </a:r>
            <a:r>
              <a:rPr lang="pt-BR" dirty="0"/>
              <a:t>de </a:t>
            </a:r>
            <a:r>
              <a:rPr lang="pt-BR" dirty="0" smtClean="0"/>
              <a:t>dólares s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perdidos anualmente por meio de </a:t>
            </a:r>
            <a:r>
              <a:rPr lang="pt-BR" dirty="0" smtClean="0"/>
              <a:t>falhas ou </a:t>
            </a:r>
            <a:r>
              <a:rPr lang="pt-BR" dirty="0"/>
              <a:t>projetos que </a:t>
            </a:r>
            <a:r>
              <a:rPr lang="pt-BR" dirty="0" smtClean="0"/>
              <a:t>n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cumprem a entrega dos </a:t>
            </a:r>
            <a:r>
              <a:rPr lang="pt-BR" dirty="0" smtClean="0"/>
              <a:t>benefícios </a:t>
            </a:r>
            <a:r>
              <a:rPr lang="pt-BR" dirty="0"/>
              <a:t>prometidos.</a:t>
            </a:r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1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482" y="5347578"/>
            <a:ext cx="4702766" cy="14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490" y="1196752"/>
            <a:ext cx="470276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29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</a:t>
            </a:r>
            <a:r>
              <a:rPr lang="pt-BR" dirty="0" smtClean="0"/>
              <a:t>s </a:t>
            </a:r>
            <a:r>
              <a:rPr lang="pt-BR" dirty="0" err="1" smtClean="0"/>
              <a:t>RNAs</a:t>
            </a:r>
            <a:r>
              <a:rPr lang="pt-BR" dirty="0" smtClean="0"/>
              <a:t> </a:t>
            </a:r>
            <a:r>
              <a:rPr lang="pt-BR" dirty="0"/>
              <a:t>apresentaram </a:t>
            </a:r>
            <a:r>
              <a:rPr lang="pt-BR" dirty="0" smtClean="0"/>
              <a:t>resultados promissores</a:t>
            </a:r>
            <a:r>
              <a:rPr lang="pt-BR" dirty="0"/>
              <a:t>, a</a:t>
            </a:r>
            <a:r>
              <a:rPr lang="pt-BR" dirty="0" smtClean="0"/>
              <a:t> “</a:t>
            </a:r>
            <a:r>
              <a:rPr lang="pt-BR" dirty="0" err="1" smtClean="0"/>
              <a:t>MLPRegressor</a:t>
            </a:r>
            <a:r>
              <a:rPr lang="pt-BR" dirty="0" smtClean="0"/>
              <a:t>” obteve os </a:t>
            </a:r>
            <a:r>
              <a:rPr lang="pt-BR" dirty="0"/>
              <a:t>menores erros de </a:t>
            </a:r>
            <a:r>
              <a:rPr lang="pt-BR" dirty="0" smtClean="0"/>
              <a:t>previsão (REMQ).</a:t>
            </a:r>
          </a:p>
          <a:p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dirty="0"/>
              <a:t>SMC apresentou resultados piores comparado com </a:t>
            </a:r>
            <a:r>
              <a:rPr lang="pt-BR" dirty="0" smtClean="0"/>
              <a:t>o MRLM. </a:t>
            </a:r>
          </a:p>
          <a:p>
            <a:r>
              <a:rPr lang="pt-BR" dirty="0" smtClean="0"/>
              <a:t>O </a:t>
            </a:r>
            <a:r>
              <a:rPr lang="pt-BR" dirty="0"/>
              <a:t>ANFIS apresentou resultados piores comparado com a </a:t>
            </a:r>
            <a:r>
              <a:rPr lang="pt-BR" dirty="0" smtClean="0"/>
              <a:t>“</a:t>
            </a:r>
            <a:r>
              <a:rPr lang="pt-BR" dirty="0" err="1" smtClean="0"/>
              <a:t>MLPRegressor</a:t>
            </a:r>
            <a:r>
              <a:rPr lang="pt-BR" dirty="0" smtClean="0"/>
              <a:t>”, porém é </a:t>
            </a:r>
            <a:r>
              <a:rPr lang="pt-BR" dirty="0"/>
              <a:t>mais preciso que </a:t>
            </a:r>
            <a:r>
              <a:rPr lang="pt-BR" dirty="0" smtClean="0"/>
              <a:t>o primeiro.</a:t>
            </a:r>
          </a:p>
          <a:p>
            <a:r>
              <a:rPr lang="pt-BR" dirty="0" smtClean="0"/>
              <a:t>É difícil </a:t>
            </a:r>
            <a:r>
              <a:rPr lang="pt-BR" dirty="0"/>
              <a:t>melhorar </a:t>
            </a:r>
            <a:r>
              <a:rPr lang="pt-BR" dirty="0" smtClean="0"/>
              <a:t>o </a:t>
            </a:r>
            <a:r>
              <a:rPr lang="pt-BR" dirty="0"/>
              <a:t>desempenho </a:t>
            </a:r>
            <a:r>
              <a:rPr lang="pt-BR" dirty="0" smtClean="0"/>
              <a:t>de PERT </a:t>
            </a:r>
            <a:r>
              <a:rPr lang="pt-BR" dirty="0"/>
              <a:t>e </a:t>
            </a:r>
            <a:r>
              <a:rPr lang="pt-BR" dirty="0" smtClean="0"/>
              <a:t>SMC.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</a:t>
            </a:r>
            <a:r>
              <a:rPr lang="pt-BR" dirty="0" smtClean="0"/>
              <a:t>ma </a:t>
            </a:r>
            <a:r>
              <a:rPr lang="pt-BR" dirty="0"/>
              <a:t>pesquisa </a:t>
            </a:r>
            <a:r>
              <a:rPr lang="pt-BR" dirty="0" smtClean="0"/>
              <a:t>rápida </a:t>
            </a:r>
            <a:r>
              <a:rPr lang="pt-BR" dirty="0"/>
              <a:t>realizada com </a:t>
            </a:r>
            <a:r>
              <a:rPr lang="pt-BR" dirty="0" smtClean="0"/>
              <a:t>200 profissionais</a:t>
            </a:r>
            <a:r>
              <a:rPr lang="pt-BR" dirty="0"/>
              <a:t>, </a:t>
            </a:r>
            <a:r>
              <a:rPr lang="pt-BR" dirty="0" smtClean="0"/>
              <a:t>dos </a:t>
            </a:r>
            <a:r>
              <a:rPr lang="pt-BR" dirty="0"/>
              <a:t>quais </a:t>
            </a:r>
            <a:r>
              <a:rPr lang="pt-BR" dirty="0" smtClean="0"/>
              <a:t>10 responderam que</a:t>
            </a:r>
            <a:r>
              <a:rPr lang="pt-BR" dirty="0"/>
              <a:t>, no geral, entre 0% e 5% é</a:t>
            </a:r>
            <a:r>
              <a:rPr lang="pt-BR" dirty="0" smtClean="0"/>
              <a:t> </a:t>
            </a:r>
            <a:r>
              <a:rPr lang="pt-BR" dirty="0"/>
              <a:t>um </a:t>
            </a:r>
            <a:r>
              <a:rPr lang="pt-BR" dirty="0" smtClean="0"/>
              <a:t>intervalo de </a:t>
            </a:r>
            <a:r>
              <a:rPr lang="pt-BR" dirty="0"/>
              <a:t>erros ideal de </a:t>
            </a:r>
            <a:r>
              <a:rPr lang="pt-BR" dirty="0" smtClean="0"/>
              <a:t>previsão </a:t>
            </a:r>
            <a:r>
              <a:rPr lang="pt-BR" dirty="0"/>
              <a:t>de impacto de risco; </a:t>
            </a:r>
            <a:r>
              <a:rPr lang="pt-BR" dirty="0" smtClean="0"/>
              <a:t>entre 5</a:t>
            </a:r>
            <a:r>
              <a:rPr lang="pt-BR" dirty="0"/>
              <a:t>% e 10% é</a:t>
            </a:r>
            <a:r>
              <a:rPr lang="pt-BR" dirty="0" smtClean="0"/>
              <a:t> </a:t>
            </a:r>
            <a:r>
              <a:rPr lang="pt-BR" dirty="0"/>
              <a:t>um intervalo </a:t>
            </a:r>
            <a:r>
              <a:rPr lang="pt-BR" dirty="0" smtClean="0"/>
              <a:t>aceitável e </a:t>
            </a:r>
            <a:r>
              <a:rPr lang="pt-BR" dirty="0"/>
              <a:t>10% e 15% é</a:t>
            </a:r>
            <a:r>
              <a:rPr lang="pt-BR" dirty="0" smtClean="0"/>
              <a:t> </a:t>
            </a:r>
            <a:r>
              <a:rPr lang="pt-BR" dirty="0"/>
              <a:t>um intervalo indesejado. </a:t>
            </a:r>
            <a:endParaRPr lang="pt-BR" dirty="0" smtClean="0"/>
          </a:p>
          <a:p>
            <a:r>
              <a:rPr lang="pt-BR" dirty="0" smtClean="0"/>
              <a:t>“</a:t>
            </a:r>
            <a:r>
              <a:rPr lang="pt-BR" dirty="0" err="1" smtClean="0"/>
              <a:t>MLPRegressor</a:t>
            </a:r>
            <a:r>
              <a:rPr lang="pt-BR" dirty="0" smtClean="0"/>
              <a:t>” apresentou uma REMQ média </a:t>
            </a:r>
            <a:r>
              <a:rPr lang="pt-BR" dirty="0"/>
              <a:t>de </a:t>
            </a:r>
            <a:r>
              <a:rPr lang="pt-BR" dirty="0" smtClean="0"/>
              <a:t>0.05168 ou </a:t>
            </a:r>
            <a:r>
              <a:rPr lang="pt-BR" dirty="0"/>
              <a:t>5,168%, </a:t>
            </a:r>
            <a:r>
              <a:rPr lang="pt-BR" dirty="0" smtClean="0"/>
              <a:t>então esse </a:t>
            </a:r>
            <a:r>
              <a:rPr lang="pt-BR" dirty="0"/>
              <a:t>modelo apresenta resultados </a:t>
            </a:r>
            <a:r>
              <a:rPr lang="pt-BR" dirty="0" smtClean="0"/>
              <a:t>satisfatórios</a:t>
            </a:r>
            <a:r>
              <a:rPr lang="pt-BR" dirty="0"/>
              <a:t>.</a:t>
            </a:r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9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Futuros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Realizar a </a:t>
            </a:r>
            <a:r>
              <a:rPr lang="pt-BR" dirty="0" smtClean="0"/>
              <a:t>validação prática </a:t>
            </a:r>
            <a:r>
              <a:rPr lang="pt-BR" dirty="0"/>
              <a:t>dessa metodologia com </a:t>
            </a:r>
            <a:r>
              <a:rPr lang="pt-BR" dirty="0" smtClean="0"/>
              <a:t>informações </a:t>
            </a:r>
            <a:r>
              <a:rPr lang="pt-BR" dirty="0"/>
              <a:t>reais para a </a:t>
            </a:r>
            <a:r>
              <a:rPr lang="pt-BR" dirty="0" smtClean="0"/>
              <a:t>estimativa e </a:t>
            </a:r>
            <a:r>
              <a:rPr lang="pt-BR" dirty="0"/>
              <a:t>acompanhamento de </a:t>
            </a:r>
            <a:r>
              <a:rPr lang="pt-BR" dirty="0" smtClean="0"/>
              <a:t>riscos.</a:t>
            </a:r>
          </a:p>
          <a:p>
            <a:r>
              <a:rPr lang="pt-BR" dirty="0"/>
              <a:t>Desenvolver uma abordagem inovadora e mais eficiente para a </a:t>
            </a:r>
            <a:r>
              <a:rPr lang="pt-BR" dirty="0" smtClean="0"/>
              <a:t>análise qualitativa dos </a:t>
            </a:r>
            <a:r>
              <a:rPr lang="pt-BR" dirty="0"/>
              <a:t>riscos, baseada na </a:t>
            </a:r>
            <a:r>
              <a:rPr lang="pt-BR" dirty="0" smtClean="0"/>
              <a:t>classificação </a:t>
            </a:r>
            <a:r>
              <a:rPr lang="pt-BR" dirty="0"/>
              <a:t>da natureza dos </a:t>
            </a:r>
            <a:r>
              <a:rPr lang="pt-BR" dirty="0" smtClean="0"/>
              <a:t>riscos.</a:t>
            </a:r>
          </a:p>
          <a:p>
            <a:r>
              <a:rPr lang="pt-BR" dirty="0"/>
              <a:t>Desenvolver uma </a:t>
            </a:r>
            <a:r>
              <a:rPr lang="pt-BR" dirty="0" smtClean="0"/>
              <a:t>técnica </a:t>
            </a:r>
            <a:r>
              <a:rPr lang="pt-BR" dirty="0"/>
              <a:t>para a </a:t>
            </a:r>
            <a:r>
              <a:rPr lang="pt-BR" dirty="0" smtClean="0"/>
              <a:t>avaliação </a:t>
            </a:r>
            <a:r>
              <a:rPr lang="pt-BR" dirty="0"/>
              <a:t>de </a:t>
            </a:r>
            <a:r>
              <a:rPr lang="pt-BR" dirty="0" smtClean="0"/>
              <a:t>estratégias </a:t>
            </a:r>
            <a:r>
              <a:rPr lang="pt-BR" dirty="0"/>
              <a:t>de </a:t>
            </a:r>
            <a:r>
              <a:rPr lang="pt-BR" dirty="0" smtClean="0"/>
              <a:t>mitigação </a:t>
            </a:r>
            <a:r>
              <a:rPr lang="pt-BR" dirty="0"/>
              <a:t>de risco</a:t>
            </a:r>
            <a:r>
              <a:rPr lang="pt-BR" dirty="0" smtClean="0"/>
              <a:t>, baseadas </a:t>
            </a:r>
            <a:r>
              <a:rPr lang="pt-BR" dirty="0"/>
              <a:t>no impacto se o risco ocorrer, no </a:t>
            </a:r>
            <a:r>
              <a:rPr lang="pt-BR" dirty="0" smtClean="0"/>
              <a:t>esforço </a:t>
            </a:r>
            <a:r>
              <a:rPr lang="pt-BR" dirty="0"/>
              <a:t>para </a:t>
            </a:r>
            <a:r>
              <a:rPr lang="pt-BR" dirty="0" smtClean="0"/>
              <a:t>mitigação </a:t>
            </a:r>
            <a:r>
              <a:rPr lang="pt-BR" dirty="0"/>
              <a:t>de risco, </a:t>
            </a:r>
            <a:r>
              <a:rPr lang="pt-BR" dirty="0" smtClean="0"/>
              <a:t>nas interações </a:t>
            </a:r>
            <a:r>
              <a:rPr lang="pt-BR" dirty="0"/>
              <a:t>entre os fatores de risco e nos recursos </a:t>
            </a:r>
            <a:r>
              <a:rPr lang="pt-BR" dirty="0" smtClean="0"/>
              <a:t>disponíveis </a:t>
            </a:r>
            <a:r>
              <a:rPr lang="pt-BR" dirty="0"/>
              <a:t>para os planos </a:t>
            </a:r>
            <a:r>
              <a:rPr lang="pt-BR" dirty="0" smtClean="0"/>
              <a:t>de mitigação.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5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Publicação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C. H. M. S. </a:t>
            </a:r>
            <a:r>
              <a:rPr lang="pt-BR" dirty="0" smtClean="0"/>
              <a:t>Timóteo</a:t>
            </a:r>
            <a:r>
              <a:rPr lang="pt-BR" dirty="0"/>
              <a:t>, M. J. S. </a:t>
            </a:r>
            <a:r>
              <a:rPr lang="pt-BR" dirty="0" smtClean="0"/>
              <a:t>Valença</a:t>
            </a:r>
            <a:r>
              <a:rPr lang="pt-BR" dirty="0"/>
              <a:t>, S. M. M. Fernandes, ”</a:t>
            </a:r>
            <a:r>
              <a:rPr lang="pt-BR" i="1" dirty="0" err="1"/>
              <a:t>Evaluating</a:t>
            </a:r>
            <a:r>
              <a:rPr lang="pt-BR" i="1" dirty="0"/>
              <a:t> </a:t>
            </a:r>
            <a:r>
              <a:rPr lang="pt-BR" i="1" dirty="0" smtClean="0"/>
              <a:t>Artificial </a:t>
            </a:r>
            <a:r>
              <a:rPr lang="en-US" i="1" dirty="0" smtClean="0"/>
              <a:t>Neural </a:t>
            </a:r>
            <a:r>
              <a:rPr lang="en-US" i="1" dirty="0"/>
              <a:t>Networks and Traditional Approaches for Risk Analysis in </a:t>
            </a:r>
            <a:r>
              <a:rPr lang="en-US" i="1" dirty="0" smtClean="0"/>
              <a:t>Software Project </a:t>
            </a:r>
            <a:r>
              <a:rPr lang="en-US" i="1" dirty="0"/>
              <a:t>Management - A case study with PERIL dataset</a:t>
            </a:r>
            <a:r>
              <a:rPr lang="en-US" dirty="0"/>
              <a:t>”, ICEIS 2014: </a:t>
            </a:r>
            <a:r>
              <a:rPr lang="en-US" i="1" dirty="0"/>
              <a:t>16th </a:t>
            </a:r>
            <a:r>
              <a:rPr lang="en-US" i="1" dirty="0" smtClean="0"/>
              <a:t>International </a:t>
            </a:r>
            <a:r>
              <a:rPr lang="pt-BR" i="1" dirty="0" err="1" smtClean="0"/>
              <a:t>Conference</a:t>
            </a:r>
            <a:r>
              <a:rPr lang="pt-BR" i="1" dirty="0" smtClean="0"/>
              <a:t> </a:t>
            </a:r>
            <a:r>
              <a:rPr lang="pt-BR" i="1" dirty="0" err="1"/>
              <a:t>on</a:t>
            </a:r>
            <a:r>
              <a:rPr lang="pt-BR" i="1" dirty="0"/>
              <a:t> Enterprise </a:t>
            </a:r>
            <a:r>
              <a:rPr lang="pt-BR" i="1" dirty="0" err="1"/>
              <a:t>Information</a:t>
            </a:r>
            <a:r>
              <a:rPr lang="pt-BR" i="1" dirty="0"/>
              <a:t> Systems</a:t>
            </a:r>
            <a:r>
              <a:rPr lang="pt-BR" dirty="0"/>
              <a:t>, Abril, 2014.</a:t>
            </a:r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31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300" b="1" dirty="0" smtClean="0"/>
              <a:t>Muito Obrigado!</a:t>
            </a:r>
            <a:endParaRPr lang="pt-BR" sz="4000" b="1" dirty="0" smtClean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2800" dirty="0" smtClean="0"/>
              <a:t>Carlos Timóteo</a:t>
            </a:r>
          </a:p>
          <a:p>
            <a:pPr marL="0" indent="0" algn="ctr">
              <a:buNone/>
            </a:pPr>
            <a:r>
              <a:rPr lang="pt-BR" sz="2800" dirty="0" smtClean="0"/>
              <a:t>Sérgio Murilo</a:t>
            </a:r>
          </a:p>
          <a:p>
            <a:pPr marL="0" indent="0" algn="ctr">
              <a:buNone/>
            </a:pPr>
            <a:r>
              <a:rPr lang="pt-BR" sz="2800" dirty="0" err="1" smtClean="0"/>
              <a:t>Mêuser</a:t>
            </a:r>
            <a:r>
              <a:rPr lang="pt-BR" sz="2800" dirty="0" smtClean="0"/>
              <a:t> Valença</a:t>
            </a:r>
            <a:endParaRPr lang="pt-BR" sz="2800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Descrição do </a:t>
            </a:r>
            <a:br>
              <a:rPr lang="pt-BR" dirty="0" smtClean="0"/>
            </a:br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Há dificuldades na interpretação </a:t>
            </a:r>
            <a:r>
              <a:rPr lang="pt-BR" dirty="0"/>
              <a:t>do conceito de risco e na </a:t>
            </a:r>
            <a:r>
              <a:rPr lang="pt-BR" dirty="0" smtClean="0"/>
              <a:t>aplicação </a:t>
            </a:r>
            <a:r>
              <a:rPr lang="pt-BR" dirty="0"/>
              <a:t>de </a:t>
            </a:r>
            <a:r>
              <a:rPr lang="pt-BR" dirty="0" smtClean="0"/>
              <a:t>métodos para análise de risco </a:t>
            </a:r>
            <a:r>
              <a:rPr lang="pt-BR" dirty="0"/>
              <a:t>de forma eficiente e </a:t>
            </a:r>
            <a:r>
              <a:rPr lang="pt-BR" dirty="0" smtClean="0"/>
              <a:t>precisa.</a:t>
            </a:r>
          </a:p>
          <a:p>
            <a:r>
              <a:rPr lang="pt-BR" dirty="0" smtClean="0"/>
              <a:t>A previsão </a:t>
            </a:r>
            <a:r>
              <a:rPr lang="pt-BR" dirty="0"/>
              <a:t>de </a:t>
            </a:r>
            <a:r>
              <a:rPr lang="pt-BR" dirty="0" smtClean="0"/>
              <a:t>riscos muitas </a:t>
            </a:r>
            <a:r>
              <a:rPr lang="pt-BR" dirty="0"/>
              <a:t>vezes é</a:t>
            </a:r>
            <a:r>
              <a:rPr lang="pt-BR" dirty="0" smtClean="0"/>
              <a:t> falha porque </a:t>
            </a:r>
            <a:r>
              <a:rPr lang="pt-BR" dirty="0"/>
              <a:t>os gerentes de projeto comumente confiam </a:t>
            </a:r>
            <a:r>
              <a:rPr lang="pt-BR" dirty="0" smtClean="0"/>
              <a:t>na própria intuição</a:t>
            </a:r>
            <a:r>
              <a:rPr lang="pt-BR" dirty="0"/>
              <a:t>, em vez de utilizarem a </a:t>
            </a:r>
            <a:r>
              <a:rPr lang="pt-BR" dirty="0" smtClean="0"/>
              <a:t>lógica </a:t>
            </a:r>
            <a:r>
              <a:rPr lang="pt-BR" dirty="0"/>
              <a:t>e uma </a:t>
            </a:r>
            <a:r>
              <a:rPr lang="pt-BR" dirty="0" smtClean="0"/>
              <a:t>análise </a:t>
            </a:r>
            <a:r>
              <a:rPr lang="pt-BR" dirty="0"/>
              <a:t>detalhada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tx2"/>
                </a:solidFill>
              </a:rPr>
              <a:t>DEVE SER ANTES DA DESCRIÇÃO DE RISCO EM SOFTWARE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29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Descrição do </a:t>
            </a:r>
            <a:br>
              <a:rPr lang="pt-BR" dirty="0" smtClean="0"/>
            </a:br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R</a:t>
            </a:r>
            <a:r>
              <a:rPr lang="pt-BR" dirty="0" smtClean="0"/>
              <a:t>isco </a:t>
            </a:r>
            <a:r>
              <a:rPr lang="pt-BR" dirty="0"/>
              <a:t>em projeto é</a:t>
            </a:r>
            <a:r>
              <a:rPr lang="pt-BR" dirty="0" smtClean="0"/>
              <a:t> </a:t>
            </a:r>
            <a:r>
              <a:rPr lang="pt-BR" dirty="0"/>
              <a:t>um evento ou </a:t>
            </a:r>
            <a:r>
              <a:rPr lang="pt-BR" dirty="0" smtClean="0"/>
              <a:t>condição específica </a:t>
            </a:r>
            <a:r>
              <a:rPr lang="pt-BR" dirty="0"/>
              <a:t>que, se ocorrer, tem um </a:t>
            </a:r>
            <a:r>
              <a:rPr lang="pt-BR" dirty="0" smtClean="0"/>
              <a:t>efeito positivo </a:t>
            </a:r>
            <a:r>
              <a:rPr lang="pt-BR" dirty="0"/>
              <a:t>ou negativo em um ou mais objetivos do </a:t>
            </a:r>
            <a:r>
              <a:rPr lang="pt-BR" dirty="0" smtClean="0"/>
              <a:t>projeto</a:t>
            </a:r>
            <a:r>
              <a:rPr lang="pt-BR" dirty="0" smtClean="0"/>
              <a:t>. </a:t>
            </a:r>
            <a:r>
              <a:rPr lang="pt-BR" dirty="0" smtClean="0">
                <a:solidFill>
                  <a:schemeClr val="tx2"/>
                </a:solidFill>
              </a:rPr>
              <a:t>(ANTES DO RISCO DE SW)</a:t>
            </a:r>
          </a:p>
          <a:p>
            <a:r>
              <a:rPr lang="pt-BR" dirty="0" smtClean="0">
                <a:solidFill>
                  <a:schemeClr val="tx2"/>
                </a:solidFill>
              </a:rPr>
              <a:t>(ANTES DA DESCRIÇÃO ABAIXO DESCREVER AS TÉCNICAS ESTATÍSCTICAS PARA SOLUÇÃO DE RISCO)</a:t>
            </a:r>
            <a:endParaRPr lang="pt-BR" dirty="0" smtClean="0">
              <a:solidFill>
                <a:schemeClr val="tx2"/>
              </a:solidFill>
            </a:endParaRPr>
          </a:p>
          <a:p>
            <a:r>
              <a:rPr lang="pt-BR" dirty="0"/>
              <a:t>E</a:t>
            </a:r>
            <a:r>
              <a:rPr lang="pt-BR" dirty="0" smtClean="0"/>
              <a:t>xistem </a:t>
            </a:r>
            <a:r>
              <a:rPr lang="pt-BR" dirty="0"/>
              <a:t>algumas </a:t>
            </a:r>
            <a:r>
              <a:rPr lang="pt-BR" dirty="0" smtClean="0"/>
              <a:t>limitações </a:t>
            </a:r>
            <a:r>
              <a:rPr lang="pt-BR" dirty="0"/>
              <a:t>na </a:t>
            </a:r>
            <a:r>
              <a:rPr lang="pt-BR" dirty="0" smtClean="0"/>
              <a:t>adoção da SMC que </a:t>
            </a:r>
            <a:r>
              <a:rPr lang="pt-BR" dirty="0"/>
              <a:t>a</a:t>
            </a:r>
            <a:r>
              <a:rPr lang="pt-BR" dirty="0" smtClean="0"/>
              <a:t> torna inviável </a:t>
            </a:r>
            <a:r>
              <a:rPr lang="pt-BR" dirty="0"/>
              <a:t>[18]. </a:t>
            </a:r>
            <a:endParaRPr lang="pt-BR" dirty="0" smtClean="0"/>
          </a:p>
          <a:p>
            <a:r>
              <a:rPr lang="pt-BR" dirty="0"/>
              <a:t>Na </a:t>
            </a:r>
            <a:r>
              <a:rPr lang="pt-BR" dirty="0" smtClean="0"/>
              <a:t>análise PERT </a:t>
            </a:r>
            <a:r>
              <a:rPr lang="pt-BR" dirty="0"/>
              <a:t>como </a:t>
            </a:r>
            <a:r>
              <a:rPr lang="pt-BR" dirty="0" smtClean="0"/>
              <a:t>h</a:t>
            </a:r>
            <a:r>
              <a:rPr lang="pt-BR" dirty="0"/>
              <a:t>á</a:t>
            </a:r>
            <a:r>
              <a:rPr lang="pt-BR" dirty="0" smtClean="0"/>
              <a:t> </a:t>
            </a:r>
            <a:r>
              <a:rPr lang="pt-BR" dirty="0"/>
              <a:t>necessidade da </a:t>
            </a:r>
            <a:r>
              <a:rPr lang="pt-BR" dirty="0" smtClean="0"/>
              <a:t>opini</a:t>
            </a:r>
            <a:r>
              <a:rPr lang="pt-BR" dirty="0"/>
              <a:t>ã</a:t>
            </a:r>
            <a:r>
              <a:rPr lang="pt-BR" dirty="0" smtClean="0"/>
              <a:t>o </a:t>
            </a:r>
            <a:r>
              <a:rPr lang="pt-BR" dirty="0"/>
              <a:t>especializada de um </a:t>
            </a:r>
            <a:r>
              <a:rPr lang="pt-BR" dirty="0" smtClean="0"/>
              <a:t>especialista.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3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Referencial Teórico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F</a:t>
            </a:r>
            <a:r>
              <a:rPr lang="pt-BR" dirty="0" smtClean="0"/>
              <a:t>oram </a:t>
            </a:r>
            <a:r>
              <a:rPr lang="pt-BR" dirty="0"/>
              <a:t>identificadas </a:t>
            </a:r>
            <a:r>
              <a:rPr lang="pt-BR" dirty="0" smtClean="0"/>
              <a:t>inúmeras abordagens para análise </a:t>
            </a:r>
            <a:r>
              <a:rPr lang="pt-BR" dirty="0"/>
              <a:t>de risco: Modelo de </a:t>
            </a:r>
            <a:r>
              <a:rPr lang="pt-BR" dirty="0" smtClean="0"/>
              <a:t>Regress</a:t>
            </a:r>
            <a:r>
              <a:rPr lang="pt-BR" dirty="0"/>
              <a:t>ã</a:t>
            </a:r>
            <a:r>
              <a:rPr lang="pt-BR" dirty="0" smtClean="0"/>
              <a:t>o Logística </a:t>
            </a:r>
            <a:r>
              <a:rPr lang="pt-BR" dirty="0"/>
              <a:t>(MRL), Rede de </a:t>
            </a:r>
            <a:r>
              <a:rPr lang="pt-BR" dirty="0" smtClean="0"/>
              <a:t>Crenças Bayesianas (</a:t>
            </a:r>
            <a:r>
              <a:rPr lang="pt-BR" dirty="0"/>
              <a:t>RCB), Redes Neurais Artificiais (</a:t>
            </a:r>
            <a:r>
              <a:rPr lang="pt-BR" dirty="0" err="1"/>
              <a:t>RNAs</a:t>
            </a:r>
            <a:r>
              <a:rPr lang="pt-BR" dirty="0"/>
              <a:t>), </a:t>
            </a:r>
            <a:r>
              <a:rPr lang="pt-BR" dirty="0" smtClean="0"/>
              <a:t>Análise </a:t>
            </a:r>
            <a:r>
              <a:rPr lang="pt-BR" dirty="0"/>
              <a:t>de Discriminantes (AD), </a:t>
            </a:r>
            <a:r>
              <a:rPr lang="pt-BR" dirty="0" smtClean="0"/>
              <a:t>Árvore de Decisão </a:t>
            </a:r>
            <a:r>
              <a:rPr lang="pt-BR" dirty="0"/>
              <a:t>(ADE), Algoritmos </a:t>
            </a:r>
            <a:r>
              <a:rPr lang="pt-BR" dirty="0" smtClean="0"/>
              <a:t>Genéticos </a:t>
            </a:r>
            <a:r>
              <a:rPr lang="pt-BR" dirty="0"/>
              <a:t>(AG), </a:t>
            </a:r>
            <a:r>
              <a:rPr lang="pt-BR" dirty="0" smtClean="0"/>
              <a:t>Otimização </a:t>
            </a:r>
            <a:r>
              <a:rPr lang="pt-BR" dirty="0"/>
              <a:t>por Enxame de </a:t>
            </a:r>
            <a:r>
              <a:rPr lang="pt-BR" dirty="0" smtClean="0"/>
              <a:t>Partículas (</a:t>
            </a:r>
            <a:r>
              <a:rPr lang="pt-BR" dirty="0"/>
              <a:t>PSO), Teoria dos Conjuntos </a:t>
            </a:r>
            <a:r>
              <a:rPr lang="pt-BR" i="1" dirty="0" err="1"/>
              <a:t>Fuzzy</a:t>
            </a:r>
            <a:r>
              <a:rPr lang="pt-BR" dirty="0"/>
              <a:t> (TCF), Sistema </a:t>
            </a:r>
            <a:r>
              <a:rPr lang="pt-BR" i="1" dirty="0" err="1"/>
              <a:t>Neuro-Fuzzy</a:t>
            </a:r>
            <a:r>
              <a:rPr lang="pt-BR" i="1" dirty="0"/>
              <a:t> </a:t>
            </a:r>
            <a:r>
              <a:rPr lang="pt-BR" dirty="0"/>
              <a:t>(SNF), Mapas </a:t>
            </a:r>
            <a:r>
              <a:rPr lang="pt-BR" dirty="0" smtClean="0"/>
              <a:t>Cognitivos </a:t>
            </a:r>
            <a:r>
              <a:rPr lang="pt-BR" i="1" dirty="0" err="1" smtClean="0"/>
              <a:t>Fuzzy</a:t>
            </a:r>
            <a:r>
              <a:rPr lang="pt-BR" i="1" dirty="0" smtClean="0"/>
              <a:t> </a:t>
            </a:r>
            <a:r>
              <a:rPr lang="pt-BR" dirty="0"/>
              <a:t>Estendidos (E-FCM</a:t>
            </a:r>
            <a:r>
              <a:rPr lang="pt-BR" dirty="0" smtClean="0"/>
              <a:t>).  </a:t>
            </a:r>
            <a:r>
              <a:rPr lang="pt-BR" dirty="0" smtClean="0">
                <a:solidFill>
                  <a:schemeClr val="tx2"/>
                </a:solidFill>
              </a:rPr>
              <a:t>INCLUIR SMC E PERT - DEVE VIR ANTE DE FALAR SOBRE SMC E PERT, AFINAL ELAS SÃO USADAS POR ALGUNS PESQUISADORES NA ANÁLISE DE RISCO OU NÃO?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7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Gerenciamento </a:t>
            </a:r>
            <a:br>
              <a:rPr lang="pt-BR" dirty="0" smtClean="0"/>
            </a:br>
            <a:r>
              <a:rPr lang="pt-BR" dirty="0" smtClean="0"/>
              <a:t>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</a:t>
            </a:r>
            <a:r>
              <a:rPr lang="pt-BR" dirty="0" smtClean="0"/>
              <a:t>nvolve </a:t>
            </a:r>
            <a:r>
              <a:rPr lang="pt-BR" dirty="0"/>
              <a:t>processos de planejamento, </a:t>
            </a:r>
            <a:r>
              <a:rPr lang="pt-BR" dirty="0" smtClean="0"/>
              <a:t>identificação</a:t>
            </a:r>
            <a:r>
              <a:rPr lang="pt-BR" dirty="0"/>
              <a:t>, </a:t>
            </a:r>
            <a:r>
              <a:rPr lang="pt-BR" dirty="0" smtClean="0"/>
              <a:t>análise</a:t>
            </a:r>
            <a:r>
              <a:rPr lang="pt-BR" dirty="0"/>
              <a:t>, planejamento de </a:t>
            </a:r>
            <a:r>
              <a:rPr lang="pt-BR" dirty="0" smtClean="0"/>
              <a:t>respostas, monitoramento </a:t>
            </a:r>
            <a:r>
              <a:rPr lang="pt-BR" dirty="0"/>
              <a:t>e controle de riscos de um </a:t>
            </a:r>
            <a:r>
              <a:rPr lang="pt-BR" dirty="0" smtClean="0"/>
              <a:t>projeto.</a:t>
            </a:r>
          </a:p>
          <a:p>
            <a:r>
              <a:rPr lang="pt-BR" dirty="0" smtClean="0"/>
              <a:t>O objetivo é </a:t>
            </a:r>
            <a:r>
              <a:rPr lang="pt-BR" dirty="0"/>
              <a:t>aumentar a </a:t>
            </a:r>
            <a:r>
              <a:rPr lang="pt-BR" dirty="0" smtClean="0"/>
              <a:t>probabilidade e </a:t>
            </a:r>
            <a:r>
              <a:rPr lang="pt-BR" dirty="0"/>
              <a:t>o impacto dos eventos positivos e reduzir a probabilidade e severidade </a:t>
            </a:r>
            <a:r>
              <a:rPr lang="pt-BR" dirty="0" smtClean="0"/>
              <a:t>dos eventos </a:t>
            </a:r>
            <a:r>
              <a:rPr lang="pt-BR" dirty="0"/>
              <a:t>negativos.</a:t>
            </a:r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8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Análise Quantitativa </a:t>
            </a:r>
            <a:br>
              <a:rPr lang="pt-BR" dirty="0" smtClean="0"/>
            </a:br>
            <a:r>
              <a:rPr lang="pt-BR" dirty="0" smtClean="0"/>
              <a:t>de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objetivo da </a:t>
            </a:r>
            <a:r>
              <a:rPr lang="pt-BR" dirty="0" smtClean="0"/>
              <a:t>análise </a:t>
            </a:r>
            <a:r>
              <a:rPr lang="pt-BR" dirty="0"/>
              <a:t>de risco </a:t>
            </a:r>
            <a:r>
              <a:rPr lang="pt-BR" dirty="0" smtClean="0">
                <a:solidFill>
                  <a:srgbClr val="FF0000"/>
                </a:solidFill>
              </a:rPr>
              <a:t>É A AVALIAÇÃO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dirty="0" smtClean="0"/>
              <a:t>probabilidade e </a:t>
            </a:r>
            <a:r>
              <a:rPr lang="pt-BR" dirty="0"/>
              <a:t>magnitude de perda para cada item de risco identificado, </a:t>
            </a:r>
            <a:r>
              <a:rPr lang="pt-BR" dirty="0" smtClean="0">
                <a:solidFill>
                  <a:srgbClr val="FF0000"/>
                </a:solidFill>
              </a:rPr>
              <a:t>AVALIANDO-SE</a:t>
            </a:r>
            <a:r>
              <a:rPr lang="pt-BR" dirty="0" smtClean="0"/>
              <a:t> </a:t>
            </a:r>
            <a:r>
              <a:rPr lang="pt-BR" dirty="0"/>
              <a:t>os </a:t>
            </a:r>
            <a:r>
              <a:rPr lang="pt-BR" dirty="0" smtClean="0"/>
              <a:t>riscos compostos </a:t>
            </a:r>
            <a:r>
              <a:rPr lang="pt-BR" dirty="0"/>
              <a:t>das </a:t>
            </a:r>
            <a:r>
              <a:rPr lang="pt-BR" dirty="0" smtClean="0"/>
              <a:t>interações </a:t>
            </a:r>
            <a:r>
              <a:rPr lang="pt-BR" dirty="0"/>
              <a:t>dos itens de risco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 técnicas mais utilizadas são: Simulação de Monte Carlo, Análise PERT, Análise de Sensibilidade, Valor Monetário Agregado, Modelagem e simulação, Opinião </a:t>
            </a:r>
            <a:r>
              <a:rPr lang="pt-BR" dirty="0" smtClean="0"/>
              <a:t>especializada </a:t>
            </a:r>
            <a:r>
              <a:rPr lang="pt-BR" dirty="0" smtClean="0">
                <a:solidFill>
                  <a:schemeClr val="tx2"/>
                </a:solidFill>
              </a:rPr>
              <a:t>(PERT????)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4" descr="https://pugpe.s3.amazonaws.com/static/img/xx/imagens/pol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4624"/>
            <a:ext cx="2100410" cy="13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tribunacariri.com.br/wp-content/uploads/2014/04/UPE-e-POLI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5" y="188640"/>
            <a:ext cx="1749563" cy="112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0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2136</Words>
  <Application>Microsoft Office PowerPoint</Application>
  <PresentationFormat>Apresentação na tela (4:3)</PresentationFormat>
  <Paragraphs>183</Paragraphs>
  <Slides>45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6" baseType="lpstr">
      <vt:lpstr>Tema do Office</vt:lpstr>
      <vt:lpstr>Metodologia para a Análise Quantitativa de Riscos no Gerenciamento de Projetos de Software</vt:lpstr>
      <vt:lpstr>Roteiro</vt:lpstr>
      <vt:lpstr>Introdução</vt:lpstr>
      <vt:lpstr>Motivação</vt:lpstr>
      <vt:lpstr>Descrição do  Problema</vt:lpstr>
      <vt:lpstr>Descrição do  Problema</vt:lpstr>
      <vt:lpstr>Referencial Teórico</vt:lpstr>
      <vt:lpstr>Gerenciamento  de Riscos</vt:lpstr>
      <vt:lpstr>Análise Quantitativa  de Riscos</vt:lpstr>
      <vt:lpstr>Simulação de  Monte Carlo</vt:lpstr>
      <vt:lpstr>Análise PERT</vt:lpstr>
      <vt:lpstr>Modelos de Regressão  Lineares</vt:lpstr>
      <vt:lpstr>Modelos de Regressão  Lineares</vt:lpstr>
      <vt:lpstr>Redes Neurais  Artificiais</vt:lpstr>
      <vt:lpstr>Multilayer Perceptron</vt:lpstr>
      <vt:lpstr>Máquina Vetor  de Suporte</vt:lpstr>
      <vt:lpstr>Máquina Vetor  de Suporte</vt:lpstr>
      <vt:lpstr>RBF</vt:lpstr>
      <vt:lpstr>Regras de  Aprendizado</vt:lpstr>
      <vt:lpstr>ANFIS</vt:lpstr>
      <vt:lpstr>ANFIS</vt:lpstr>
      <vt:lpstr>Metodologia</vt:lpstr>
      <vt:lpstr>Metodologia</vt:lpstr>
      <vt:lpstr>Base de dados PERIL</vt:lpstr>
      <vt:lpstr>Base de dados PERIL</vt:lpstr>
      <vt:lpstr>Pré-processamento dos dados</vt:lpstr>
      <vt:lpstr>Pré-processamento  dos dados</vt:lpstr>
      <vt:lpstr>Algoritmos</vt:lpstr>
      <vt:lpstr>Algoritmos</vt:lpstr>
      <vt:lpstr>Algoritmos</vt:lpstr>
      <vt:lpstr>Algoritmos</vt:lpstr>
      <vt:lpstr>Experimentos</vt:lpstr>
      <vt:lpstr>Resultados</vt:lpstr>
      <vt:lpstr>Resultados</vt:lpstr>
      <vt:lpstr>Resultados</vt:lpstr>
      <vt:lpstr>Resultados</vt:lpstr>
      <vt:lpstr>Resultados - SVM</vt:lpstr>
      <vt:lpstr>Resultados - RBF</vt:lpstr>
      <vt:lpstr>Resultados - MLP</vt:lpstr>
      <vt:lpstr>Resultados Finais</vt:lpstr>
      <vt:lpstr>Conclusões</vt:lpstr>
      <vt:lpstr>Conclusões</vt:lpstr>
      <vt:lpstr>Trabalho Futuros</vt:lpstr>
      <vt:lpstr>Publicação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Artificial Neural Networks and Traditional Approaches for Risk Analysis in Software Project Management - A case study with PERIL dataset</dc:title>
  <dc:creator>carlos</dc:creator>
  <cp:lastModifiedBy>Sergio</cp:lastModifiedBy>
  <cp:revision>67</cp:revision>
  <dcterms:created xsi:type="dcterms:W3CDTF">2014-04-23T17:20:21Z</dcterms:created>
  <dcterms:modified xsi:type="dcterms:W3CDTF">2014-07-16T16:04:23Z</dcterms:modified>
</cp:coreProperties>
</file>