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5" r:id="rId12"/>
    <p:sldId id="316" r:id="rId13"/>
    <p:sldId id="317" r:id="rId14"/>
    <p:sldId id="318" r:id="rId15"/>
    <p:sldId id="319" r:id="rId16"/>
    <p:sldId id="320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7" r:id="rId42"/>
    <p:sldId id="348" r:id="rId43"/>
    <p:sldId id="346" r:id="rId44"/>
    <p:sldId id="306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28/08/2013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28/08/2013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55576" y="1628800"/>
            <a:ext cx="7772400" cy="1470025"/>
          </a:xfrm>
        </p:spPr>
        <p:txBody>
          <a:bodyPr>
            <a:noAutofit/>
          </a:bodyPr>
          <a:lstStyle/>
          <a:p>
            <a:r>
              <a:rPr lang="pt-BR" sz="3200" dirty="0" smtClean="0"/>
              <a:t>Gerenciamento de Projetos:</a:t>
            </a:r>
            <a:br>
              <a:rPr lang="pt-BR" sz="3200" dirty="0" smtClean="0"/>
            </a:br>
            <a:r>
              <a:rPr lang="pt-BR" sz="3200" dirty="0" smtClean="0"/>
              <a:t>Um foco em Análise de Riscos no Gerenciamento de Projetos de Software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Carlos Henrique Maciel Sobral Timóteo</a:t>
            </a:r>
          </a:p>
          <a:p>
            <a:r>
              <a:rPr lang="pt-BR" sz="2400" dirty="0" smtClean="0"/>
              <a:t>Engenharia de Software</a:t>
            </a:r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5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Sucesso do Projeto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Projeto foi realizado contemplando</a:t>
            </a:r>
          </a:p>
          <a:p>
            <a:pPr lvl="1"/>
            <a:r>
              <a:rPr lang="pt-BR" sz="2000" dirty="0" smtClean="0"/>
              <a:t>O tempo estimado</a:t>
            </a:r>
          </a:p>
          <a:p>
            <a:pPr lvl="1"/>
            <a:r>
              <a:rPr lang="pt-BR" sz="2000" dirty="0" smtClean="0"/>
              <a:t>O custo previsto</a:t>
            </a:r>
          </a:p>
          <a:p>
            <a:pPr lvl="1"/>
            <a:r>
              <a:rPr lang="pt-BR" sz="2000" dirty="0" smtClean="0"/>
              <a:t>Um bom nível de aceitação do cliente</a:t>
            </a:r>
          </a:p>
          <a:p>
            <a:pPr lvl="1"/>
            <a:r>
              <a:rPr lang="pt-BR" sz="2000" dirty="0" smtClean="0"/>
              <a:t>O projeto e cliente podem ser utilizados como referência</a:t>
            </a:r>
          </a:p>
          <a:p>
            <a:pPr lvl="1"/>
            <a:r>
              <a:rPr lang="pt-BR" sz="2000" dirty="0" smtClean="0"/>
              <a:t>Atendimento de forma controlada às mudanças de escopo</a:t>
            </a:r>
          </a:p>
          <a:p>
            <a:pPr lvl="1"/>
            <a:r>
              <a:rPr lang="pt-BR" sz="2000" dirty="0" smtClean="0"/>
              <a:t>As regras, políticas e procedimentos da organização, sem causar distúrbios</a:t>
            </a:r>
          </a:p>
          <a:p>
            <a:pPr lvl="1"/>
            <a:r>
              <a:rPr lang="pt-BR" sz="2000" dirty="0" smtClean="0"/>
              <a:t>Aspectos </a:t>
            </a:r>
            <a:r>
              <a:rPr lang="pt-BR" sz="2000" dirty="0" smtClean="0"/>
              <a:t>culturais foram atendidos</a:t>
            </a:r>
            <a:endParaRPr lang="pt-BR" sz="20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Gerente de Projetos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Pessoa designada pela organização para conduzir projeto a fim de atingir todos os objetivos.</a:t>
            </a:r>
          </a:p>
          <a:p>
            <a:r>
              <a:rPr lang="pt-BR" sz="2400" dirty="0" smtClean="0"/>
              <a:t>Atividades do Gerente de Projetos:</a:t>
            </a:r>
          </a:p>
          <a:p>
            <a:pPr lvl="1"/>
            <a:r>
              <a:rPr lang="pt-BR" sz="2000" dirty="0" smtClean="0"/>
              <a:t>Aloca recursos</a:t>
            </a:r>
          </a:p>
          <a:p>
            <a:pPr lvl="1"/>
            <a:r>
              <a:rPr lang="pt-BR" sz="2000" dirty="0" smtClean="0"/>
              <a:t>Define prioridades</a:t>
            </a:r>
          </a:p>
          <a:p>
            <a:pPr lvl="1"/>
            <a:r>
              <a:rPr lang="pt-BR" sz="2000" dirty="0" smtClean="0"/>
              <a:t>Coordena as interações com clientes e usuários</a:t>
            </a:r>
          </a:p>
          <a:p>
            <a:pPr lvl="1"/>
            <a:r>
              <a:rPr lang="pt-BR" sz="2000" dirty="0" smtClean="0"/>
              <a:t>Procura manter a equipe de projeto focada na meta do projeto</a:t>
            </a:r>
          </a:p>
          <a:p>
            <a:pPr lvl="1"/>
            <a:r>
              <a:rPr lang="pt-BR" sz="2000" dirty="0" smtClean="0"/>
              <a:t>Supervisiona, delega, motiva, gerencia o estresse.</a:t>
            </a:r>
          </a:p>
          <a:p>
            <a:pPr lvl="1"/>
            <a:r>
              <a:rPr lang="pt-BR" sz="2000" dirty="0" smtClean="0"/>
              <a:t>Resolve conflitos dos </a:t>
            </a:r>
            <a:r>
              <a:rPr lang="pt-BR" sz="2000" i="1" dirty="0" err="1" smtClean="0"/>
              <a:t>stakeholders</a:t>
            </a:r>
            <a:r>
              <a:rPr lang="pt-BR" sz="2000" i="1" dirty="0" smtClean="0"/>
              <a:t> </a:t>
            </a:r>
            <a:r>
              <a:rPr lang="pt-BR" sz="2000" dirty="0" smtClean="0"/>
              <a:t>com diferentes expectativas e necessidades</a:t>
            </a:r>
          </a:p>
          <a:p>
            <a:pPr lvl="1"/>
            <a:r>
              <a:rPr lang="pt-BR" sz="2000" dirty="0" smtClean="0"/>
              <a:t>Gerencia riscos, tempo, escopo e custo </a:t>
            </a:r>
          </a:p>
          <a:p>
            <a:pPr lvl="1"/>
            <a:r>
              <a:rPr lang="pt-BR" sz="2000" dirty="0" smtClean="0"/>
              <a:t>Identifica requisitos.</a:t>
            </a:r>
            <a:endParaRPr lang="pt-BR" sz="20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224" y="5796326"/>
            <a:ext cx="1881552" cy="85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Ciclo de Vida do Projeto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67" y="1711622"/>
            <a:ext cx="5951867" cy="394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Modelos de Ciclo de </a:t>
            </a:r>
            <a:r>
              <a:rPr lang="pt-BR" sz="3200" dirty="0" smtClean="0"/>
              <a:t>Vida</a:t>
            </a:r>
            <a:br>
              <a:rPr lang="pt-BR" sz="3200" dirty="0" smtClean="0"/>
            </a:br>
            <a:r>
              <a:rPr lang="pt-BR" sz="3200" dirty="0" smtClean="0"/>
              <a:t>de Projetos de Software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 modelo depende do tipo de </a:t>
            </a:r>
            <a:r>
              <a:rPr lang="pt-BR" sz="2400" dirty="0" smtClean="0"/>
              <a:t>projeto.</a:t>
            </a:r>
            <a:endParaRPr lang="pt-BR" sz="2400" dirty="0" smtClean="0"/>
          </a:p>
          <a:p>
            <a:r>
              <a:rPr lang="pt-BR" sz="2400" dirty="0" smtClean="0"/>
              <a:t>Existem diversos modelos de ciclo de vida para projetos de software:</a:t>
            </a:r>
          </a:p>
          <a:p>
            <a:pPr lvl="1"/>
            <a:r>
              <a:rPr lang="pt-BR" sz="2000" dirty="0" smtClean="0"/>
              <a:t>Força bruta, </a:t>
            </a:r>
            <a:r>
              <a:rPr lang="pt-BR" sz="2000" i="1" dirty="0" err="1" smtClean="0"/>
              <a:t>code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and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fix</a:t>
            </a:r>
            <a:r>
              <a:rPr lang="pt-BR" sz="2000" dirty="0" smtClean="0"/>
              <a:t>, </a:t>
            </a:r>
            <a:r>
              <a:rPr lang="pt-BR" sz="2000" i="1" dirty="0" err="1" smtClean="0"/>
              <a:t>nike-way</a:t>
            </a:r>
            <a:endParaRPr lang="pt-BR" sz="2000" i="1" dirty="0" smtClean="0"/>
          </a:p>
          <a:p>
            <a:pPr lvl="1"/>
            <a:r>
              <a:rPr lang="pt-BR" sz="2000" dirty="0" smtClean="0"/>
              <a:t>Cascata</a:t>
            </a:r>
          </a:p>
          <a:p>
            <a:pPr lvl="1"/>
            <a:r>
              <a:rPr lang="pt-BR" sz="2000" dirty="0" smtClean="0"/>
              <a:t>Espiral</a:t>
            </a:r>
          </a:p>
          <a:p>
            <a:pPr lvl="1"/>
            <a:r>
              <a:rPr lang="pt-BR" sz="2000" dirty="0" smtClean="0"/>
              <a:t>Incremental</a:t>
            </a:r>
          </a:p>
          <a:p>
            <a:pPr lvl="1"/>
            <a:r>
              <a:rPr lang="pt-BR" sz="2000" dirty="0" smtClean="0"/>
              <a:t>Evolucionário</a:t>
            </a:r>
          </a:p>
          <a:p>
            <a:pPr lvl="1"/>
            <a:r>
              <a:rPr lang="pt-BR" sz="2000" dirty="0" smtClean="0"/>
              <a:t>Híbridos</a:t>
            </a:r>
            <a:endParaRPr lang="pt-BR" sz="20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Custo e Equipe no Projeto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13" y="1700808"/>
            <a:ext cx="7078375" cy="379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Grupos de Processos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São eles:</a:t>
            </a:r>
          </a:p>
          <a:p>
            <a:pPr lvl="1"/>
            <a:r>
              <a:rPr lang="pt-BR" sz="2000" b="1" dirty="0" smtClean="0"/>
              <a:t>Iniciação</a:t>
            </a:r>
            <a:r>
              <a:rPr lang="pt-BR" sz="2000" dirty="0" smtClean="0"/>
              <a:t>: Autorização para início da fase ou do projeto</a:t>
            </a:r>
          </a:p>
          <a:p>
            <a:pPr lvl="1"/>
            <a:r>
              <a:rPr lang="pt-BR" sz="2000" b="1" dirty="0" smtClean="0"/>
              <a:t>Planejamento</a:t>
            </a:r>
            <a:r>
              <a:rPr lang="pt-BR" sz="2000" dirty="0" smtClean="0"/>
              <a:t>: Definição e refinamento dos objetivos, plano de ação para alcançar os objetivos</a:t>
            </a:r>
          </a:p>
          <a:p>
            <a:pPr lvl="1"/>
            <a:r>
              <a:rPr lang="pt-BR" sz="2000" b="1" dirty="0" smtClean="0"/>
              <a:t>Execução</a:t>
            </a:r>
            <a:r>
              <a:rPr lang="pt-BR" sz="2000" dirty="0" smtClean="0"/>
              <a:t>: Coordenação das pessoas para a realização do trabalho</a:t>
            </a:r>
          </a:p>
          <a:p>
            <a:pPr lvl="1"/>
            <a:r>
              <a:rPr lang="pt-BR" sz="2000" b="1" dirty="0" smtClean="0"/>
              <a:t>Monitoramento e Controle</a:t>
            </a:r>
            <a:r>
              <a:rPr lang="pt-BR" sz="2000" dirty="0" smtClean="0"/>
              <a:t>: Monitoramento com o objetivo de garantir que os objetivos sejam atingidos</a:t>
            </a:r>
          </a:p>
          <a:p>
            <a:pPr lvl="1"/>
            <a:r>
              <a:rPr lang="pt-BR" sz="2000" b="1" dirty="0" smtClean="0"/>
              <a:t>Finalização</a:t>
            </a:r>
            <a:r>
              <a:rPr lang="pt-BR" sz="2000" dirty="0" smtClean="0"/>
              <a:t>: Formalização do fim da fase ou do projeto</a:t>
            </a:r>
            <a:endParaRPr lang="pt-BR" sz="20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Grupos de Processos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02679"/>
            <a:ext cx="8640960" cy="440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Porque </a:t>
            </a:r>
            <a:r>
              <a:rPr lang="pt-BR" sz="3600" dirty="0"/>
              <a:t>G</a:t>
            </a:r>
            <a:r>
              <a:rPr lang="pt-BR" sz="3600" dirty="0" smtClean="0"/>
              <a:t>erenciar </a:t>
            </a:r>
            <a:r>
              <a:rPr lang="pt-BR" sz="3600" dirty="0"/>
              <a:t>R</a:t>
            </a:r>
            <a:r>
              <a:rPr lang="pt-BR" sz="3600" dirty="0" smtClean="0"/>
              <a:t>iscos?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30" y="1484784"/>
            <a:ext cx="7224740" cy="419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Que são riscos?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12" y="1509713"/>
            <a:ext cx="7035976" cy="415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Gerenciamento de Riscos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9" y="1988840"/>
            <a:ext cx="759212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Roteiro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Motivação</a:t>
            </a:r>
          </a:p>
          <a:p>
            <a:r>
              <a:rPr lang="pt-BR" sz="2400" dirty="0" smtClean="0"/>
              <a:t>Projeto</a:t>
            </a:r>
          </a:p>
          <a:p>
            <a:r>
              <a:rPr lang="pt-BR" sz="2400" dirty="0" smtClean="0"/>
              <a:t>Gerenciamento de Projetos</a:t>
            </a:r>
          </a:p>
          <a:p>
            <a:r>
              <a:rPr lang="pt-BR" sz="2400" dirty="0" smtClean="0"/>
              <a:t>Gerenciamento de Riscos</a:t>
            </a:r>
          </a:p>
          <a:p>
            <a:r>
              <a:rPr lang="pt-BR" sz="2400" dirty="0" smtClean="0"/>
              <a:t>Gerenciamento de Pessoas</a:t>
            </a:r>
          </a:p>
          <a:p>
            <a:r>
              <a:rPr lang="pt-BR" sz="2400" dirty="0" smtClean="0"/>
              <a:t>Problemas no Gerenciamento de Risco</a:t>
            </a:r>
          </a:p>
          <a:p>
            <a:r>
              <a:rPr lang="pt-BR" sz="2400" dirty="0" smtClean="0"/>
              <a:t>Nova proposta para Análise de Risco</a:t>
            </a:r>
          </a:p>
          <a:p>
            <a:r>
              <a:rPr lang="pt-BR" sz="2400" dirty="0" smtClean="0"/>
              <a:t>Redes de Petri</a:t>
            </a:r>
          </a:p>
          <a:p>
            <a:r>
              <a:rPr lang="pt-BR" sz="2400" dirty="0" smtClean="0"/>
              <a:t>PERIL </a:t>
            </a:r>
            <a:r>
              <a:rPr lang="pt-BR" sz="2400" dirty="0" err="1" smtClean="0"/>
              <a:t>Database</a:t>
            </a:r>
            <a:endParaRPr lang="pt-BR" sz="2400" dirty="0" smtClean="0"/>
          </a:p>
          <a:p>
            <a:r>
              <a:rPr lang="pt-BR" sz="2400" dirty="0" smtClean="0"/>
              <a:t>Previsão de Impacto de Riscos</a:t>
            </a:r>
            <a:endParaRPr lang="pt-BR" sz="2400" dirty="0"/>
          </a:p>
          <a:p>
            <a:r>
              <a:rPr lang="pt-BR" sz="2400" dirty="0" smtClean="0"/>
              <a:t>Resultados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228" y="5829036"/>
            <a:ext cx="1809544" cy="82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6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Processos</a:t>
            </a:r>
            <a:br>
              <a:rPr lang="pt-BR" sz="3200" dirty="0" smtClean="0"/>
            </a:br>
            <a:r>
              <a:rPr lang="pt-BR" sz="3200" dirty="0" smtClean="0"/>
              <a:t>Gerenciamento de Riscos</a:t>
            </a:r>
            <a:endParaRPr lang="pt-BR" sz="3200" dirty="0"/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17" y="1340768"/>
            <a:ext cx="6382367" cy="4282070"/>
          </a:xfrm>
        </p:spPr>
      </p:pic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Planejar o Gerenciamento </a:t>
            </a: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 smtClean="0"/>
              <a:t>de Riscos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9" t="14868" r="33176" b="50095"/>
          <a:stretch/>
        </p:blipFill>
        <p:spPr bwMode="auto">
          <a:xfrm>
            <a:off x="977828" y="1643594"/>
            <a:ext cx="7188344" cy="401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Identificar os Riscos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8" t="25595" r="30949" b="24206"/>
          <a:stretch/>
        </p:blipFill>
        <p:spPr bwMode="auto">
          <a:xfrm>
            <a:off x="1871700" y="1340768"/>
            <a:ext cx="5400600" cy="429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Análise Qualitativa </a:t>
            </a: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 smtClean="0"/>
              <a:t>de Riscos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0" t="30159" r="31172" b="47421"/>
          <a:stretch/>
        </p:blipFill>
        <p:spPr bwMode="auto">
          <a:xfrm>
            <a:off x="870283" y="1898785"/>
            <a:ext cx="740343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Análise Quantitativa </a:t>
            </a:r>
            <a:br>
              <a:rPr lang="pt-BR" sz="3600" dirty="0" smtClean="0"/>
            </a:br>
            <a:r>
              <a:rPr lang="pt-BR" sz="3600" dirty="0" smtClean="0"/>
              <a:t>de Riscos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9" t="32936" r="31172" b="40873"/>
          <a:stretch/>
        </p:blipFill>
        <p:spPr bwMode="auto">
          <a:xfrm>
            <a:off x="942631" y="1844824"/>
            <a:ext cx="7258738" cy="304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Planejar as </a:t>
            </a:r>
            <a:br>
              <a:rPr lang="pt-BR" sz="3600" dirty="0" smtClean="0"/>
            </a:br>
            <a:r>
              <a:rPr lang="pt-BR" sz="3600" dirty="0" smtClean="0"/>
              <a:t>Respostas aos Riscos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6" t="42461" r="33515" b="31349"/>
          <a:stretch/>
        </p:blipFill>
        <p:spPr bwMode="auto">
          <a:xfrm>
            <a:off x="791580" y="2060848"/>
            <a:ext cx="7560840" cy="316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Monitorar e </a:t>
            </a:r>
            <a:br>
              <a:rPr lang="pt-BR" sz="3600" dirty="0" smtClean="0"/>
            </a:br>
            <a:r>
              <a:rPr lang="pt-BR" sz="3600" dirty="0" smtClean="0"/>
              <a:t>Controlar os Riscos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1" t="47024" r="32846" b="24802"/>
          <a:stretch/>
        </p:blipFill>
        <p:spPr bwMode="auto">
          <a:xfrm>
            <a:off x="1166627" y="2060848"/>
            <a:ext cx="6810746" cy="30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Análise</a:t>
            </a:r>
            <a:br>
              <a:rPr lang="pt-BR" sz="3200" dirty="0" smtClean="0"/>
            </a:br>
            <a:r>
              <a:rPr lang="pt-BR" sz="3200" dirty="0" smtClean="0"/>
              <a:t>Qualitativa X Quantitativa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t="33333" r="28495" b="18651"/>
          <a:stretch/>
        </p:blipFill>
        <p:spPr bwMode="auto">
          <a:xfrm>
            <a:off x="1197937" y="1363758"/>
            <a:ext cx="6748126" cy="429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Elementos da Análise</a:t>
            </a:r>
            <a:br>
              <a:rPr lang="pt-BR" sz="3600" dirty="0" smtClean="0"/>
            </a:br>
            <a:r>
              <a:rPr lang="pt-BR" sz="3600" dirty="0" smtClean="0"/>
              <a:t>Quantitativa de Riscos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7" t="29640" r="25509" b="12720"/>
          <a:stretch/>
        </p:blipFill>
        <p:spPr bwMode="auto">
          <a:xfrm>
            <a:off x="1607127" y="1444761"/>
            <a:ext cx="5929745" cy="42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Gerenciamento </a:t>
            </a:r>
            <a:br>
              <a:rPr lang="pt-BR" sz="3600" dirty="0" smtClean="0"/>
            </a:br>
            <a:r>
              <a:rPr lang="pt-BR" sz="3600" dirty="0" smtClean="0"/>
              <a:t>de Pessoas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Bons engenheiros de software não são necessariamente bons gerentes de pessoas</a:t>
            </a:r>
            <a:r>
              <a:rPr lang="pt-BR" sz="2400" dirty="0" smtClean="0"/>
              <a:t>;</a:t>
            </a:r>
            <a:endParaRPr lang="pt-BR" sz="2400" dirty="0"/>
          </a:p>
          <a:p>
            <a:pPr algn="just"/>
            <a:r>
              <a:rPr lang="pt-BR" sz="2400" dirty="0"/>
              <a:t>Fatores críticos no Gerenciamento de pessoas</a:t>
            </a:r>
            <a:r>
              <a:rPr lang="pt-BR" sz="2400" dirty="0" smtClean="0"/>
              <a:t>:</a:t>
            </a:r>
            <a:endParaRPr lang="pt-BR" sz="1800" dirty="0"/>
          </a:p>
          <a:p>
            <a:pPr marL="1001268" lvl="2" indent="-342900" algn="just">
              <a:buFont typeface="+mj-lt"/>
              <a:buAutoNum type="arabicPeriod"/>
            </a:pPr>
            <a:r>
              <a:rPr lang="pt-BR" sz="1800" b="1" dirty="0"/>
              <a:t>Consistência</a:t>
            </a:r>
            <a:r>
              <a:rPr lang="pt-BR" sz="1800" dirty="0"/>
              <a:t> – </a:t>
            </a:r>
            <a:r>
              <a:rPr lang="pt-BR" sz="1400" dirty="0"/>
              <a:t>Pessoas da mesma equipe deve ser tratada da mesma forma;</a:t>
            </a:r>
          </a:p>
          <a:p>
            <a:pPr marL="1001268" lvl="2" indent="-342900" algn="just">
              <a:buFont typeface="+mj-lt"/>
              <a:buAutoNum type="arabicPeriod"/>
            </a:pPr>
            <a:r>
              <a:rPr lang="pt-BR" sz="1800" b="1" dirty="0"/>
              <a:t>Respeito</a:t>
            </a:r>
            <a:r>
              <a:rPr lang="pt-BR" sz="1800" dirty="0"/>
              <a:t> – </a:t>
            </a:r>
            <a:r>
              <a:rPr lang="pt-BR" sz="1400" dirty="0"/>
              <a:t>Pessoas diferentes tem habilidades diferentes e precisam respeitar essas diferenças;</a:t>
            </a:r>
          </a:p>
          <a:p>
            <a:pPr marL="1001268" lvl="2" indent="-342900" algn="just">
              <a:buFont typeface="+mj-lt"/>
              <a:buAutoNum type="arabicPeriod"/>
            </a:pPr>
            <a:r>
              <a:rPr lang="pt-BR" sz="1800" b="1" dirty="0"/>
              <a:t>Inclusão</a:t>
            </a:r>
            <a:r>
              <a:rPr lang="pt-BR" sz="1800" dirty="0"/>
              <a:t> – </a:t>
            </a:r>
            <a:r>
              <a:rPr lang="pt-BR" sz="1500" dirty="0"/>
              <a:t>Pessoas contribuem efetivamente quando sentem que são ouvidas por outras pessoas e que as proposta são levadas em consideração;</a:t>
            </a:r>
          </a:p>
          <a:p>
            <a:pPr marL="1001268" lvl="2" indent="-342900" algn="just">
              <a:buFont typeface="+mj-lt"/>
              <a:buAutoNum type="arabicPeriod"/>
            </a:pPr>
            <a:r>
              <a:rPr lang="pt-BR" sz="1900" b="1" dirty="0"/>
              <a:t>Honestidade</a:t>
            </a:r>
            <a:r>
              <a:rPr lang="pt-BR" sz="1900" dirty="0"/>
              <a:t> </a:t>
            </a:r>
            <a:r>
              <a:rPr lang="pt-BR" sz="1500" dirty="0"/>
              <a:t>-  Ser sincero com sua equipe no que diz respeito ao projeto.</a:t>
            </a:r>
          </a:p>
          <a:p>
            <a:pPr marL="1001268" lvl="2" indent="-342900" algn="just">
              <a:buNone/>
            </a:pPr>
            <a:endParaRPr lang="pt-BR" sz="1800" dirty="0"/>
          </a:p>
          <a:p>
            <a:pPr marL="480060" algn="just"/>
            <a:r>
              <a:rPr lang="pt-BR" sz="2600" dirty="0"/>
              <a:t>Gerenciamento de pessoas baseado em experiências</a:t>
            </a:r>
            <a:r>
              <a:rPr lang="pt-BR" sz="2600" dirty="0" smtClean="0"/>
              <a:t>....</a:t>
            </a:r>
            <a:endParaRPr lang="pt-BR" sz="26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Motivação</a:t>
            </a:r>
            <a:endParaRPr lang="pt-BR" sz="4000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35" y="1432845"/>
            <a:ext cx="7967530" cy="4156395"/>
          </a:xfrm>
        </p:spPr>
      </p:pic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6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Motivação de Pessoas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/>
              <a:t>Os tipos de personalidade também influenciam na motivação. Segundo </a:t>
            </a:r>
            <a:r>
              <a:rPr lang="pt-BR" sz="2400" dirty="0" err="1"/>
              <a:t>Bass</a:t>
            </a:r>
            <a:r>
              <a:rPr lang="pt-BR" sz="2400" dirty="0"/>
              <a:t> e </a:t>
            </a:r>
            <a:r>
              <a:rPr lang="pt-BR" sz="2400" dirty="0" err="1"/>
              <a:t>Denteman</a:t>
            </a:r>
            <a:r>
              <a:rPr lang="pt-BR" sz="2400" dirty="0"/>
              <a:t>(1963) classificam os profissionais em 3 tipos</a:t>
            </a:r>
            <a:r>
              <a:rPr lang="pt-BR" sz="2400" dirty="0" smtClean="0"/>
              <a:t>:</a:t>
            </a:r>
            <a:endParaRPr lang="pt-BR" dirty="0"/>
          </a:p>
          <a:p>
            <a:pPr marL="1117854" lvl="2" indent="-514350">
              <a:buFont typeface="+mj-lt"/>
              <a:buAutoNum type="arabicPeriod"/>
            </a:pPr>
            <a:r>
              <a:rPr lang="pt-BR" dirty="0"/>
              <a:t>Pessoas orientadas a tarefas;</a:t>
            </a:r>
          </a:p>
          <a:p>
            <a:pPr marL="1117854" lvl="2" indent="-514350">
              <a:buFont typeface="+mj-lt"/>
              <a:buAutoNum type="arabicPeriod"/>
            </a:pPr>
            <a:r>
              <a:rPr lang="pt-BR" dirty="0"/>
              <a:t>Pessoas </a:t>
            </a:r>
            <a:r>
              <a:rPr lang="pt-BR" dirty="0" err="1"/>
              <a:t>automotivadas</a:t>
            </a:r>
            <a:r>
              <a:rPr lang="pt-BR" dirty="0"/>
              <a:t>;</a:t>
            </a:r>
          </a:p>
          <a:p>
            <a:pPr marL="1117854" lvl="2" indent="-514350">
              <a:buFont typeface="+mj-lt"/>
              <a:buAutoNum type="arabicPeriod"/>
            </a:pPr>
            <a:r>
              <a:rPr lang="pt-BR" dirty="0"/>
              <a:t>Pessoas orientada a interações</a:t>
            </a:r>
            <a:r>
              <a:rPr lang="pt-BR" dirty="0" smtClean="0"/>
              <a:t>.</a:t>
            </a:r>
          </a:p>
          <a:p>
            <a:pPr marL="317754" indent="-514350"/>
            <a:r>
              <a:rPr lang="pt-BR" sz="2400" dirty="0" smtClean="0"/>
              <a:t>A </a:t>
            </a:r>
            <a:r>
              <a:rPr lang="pt-BR" sz="2400" dirty="0"/>
              <a:t>motivação de cada indivíduo é constituída por elementos de cada casse, mas normalmente um tipo de motivação dominante em um determinado momento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Pirâmide das </a:t>
            </a:r>
            <a:br>
              <a:rPr lang="pt-BR" sz="4000" dirty="0" smtClean="0"/>
            </a:br>
            <a:r>
              <a:rPr lang="pt-BR" sz="4000" dirty="0" smtClean="0"/>
              <a:t>Necessidades Humanas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Pirâmide de Maslow</a:t>
            </a:r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Grp="1" noChangeAspect="1" noChangeArrowheads="1"/>
          </p:cNvPicPr>
          <p:nvPr/>
        </p:nvPicPr>
        <p:blipFill rotWithShape="1">
          <a:blip r:embed="rId5" cstate="print"/>
          <a:srcRect t="15481" b="9445"/>
          <a:stretch/>
        </p:blipFill>
        <p:spPr bwMode="auto">
          <a:xfrm>
            <a:off x="734591" y="2472144"/>
            <a:ext cx="7674818" cy="275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Alguns problemas – </a:t>
            </a:r>
            <a:br>
              <a:rPr lang="pt-BR" sz="3600" dirty="0" smtClean="0"/>
            </a:br>
            <a:r>
              <a:rPr lang="pt-BR" sz="3600" dirty="0" smtClean="0"/>
              <a:t>Gerenciamento de Riscos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Definição advém da Teoria de Gerenciamento (</a:t>
            </a:r>
            <a:r>
              <a:rPr lang="pt-BR" sz="2400" dirty="0" err="1" smtClean="0"/>
              <a:t>March</a:t>
            </a:r>
            <a:r>
              <a:rPr lang="pt-BR" sz="2400" dirty="0" smtClean="0"/>
              <a:t> </a:t>
            </a:r>
            <a:r>
              <a:rPr lang="pt-BR" sz="2400" dirty="0" err="1" smtClean="0"/>
              <a:t>and</a:t>
            </a:r>
            <a:r>
              <a:rPr lang="pt-BR" sz="2400" dirty="0" smtClean="0"/>
              <a:t> </a:t>
            </a:r>
            <a:r>
              <a:rPr lang="pt-BR" sz="2400" dirty="0" err="1" smtClean="0"/>
              <a:t>Shapira</a:t>
            </a:r>
            <a:r>
              <a:rPr lang="pt-BR" sz="2400" dirty="0" smtClean="0"/>
              <a:t>, 1987 ):</a:t>
            </a:r>
          </a:p>
          <a:p>
            <a:pPr lvl="1"/>
            <a:r>
              <a:rPr lang="pt-BR" sz="2000" dirty="0" smtClean="0"/>
              <a:t>Risco = </a:t>
            </a:r>
            <a:r>
              <a:rPr lang="pt-BR" sz="2000" dirty="0" err="1" smtClean="0"/>
              <a:t>Probablidade</a:t>
            </a:r>
            <a:r>
              <a:rPr lang="pt-BR" sz="2000" dirty="0" smtClean="0"/>
              <a:t> X Impacto (?). </a:t>
            </a:r>
          </a:p>
          <a:p>
            <a:r>
              <a:rPr lang="pt-BR" sz="2400" dirty="0" smtClean="0"/>
              <a:t>Como prever a probabilidade do Impacto de forma eficiente ?</a:t>
            </a:r>
          </a:p>
          <a:p>
            <a:r>
              <a:rPr lang="pt-BR" sz="2400" dirty="0" smtClean="0"/>
              <a:t>E quanto a vulnerabilidade e a capacidade de mitigar e responder </a:t>
            </a:r>
            <a:r>
              <a:rPr lang="pt-BR" sz="2400" dirty="0" err="1" smtClean="0"/>
              <a:t>contigentemente</a:t>
            </a:r>
            <a:r>
              <a:rPr lang="pt-BR" sz="2400" dirty="0" smtClean="0"/>
              <a:t> ao risco ?</a:t>
            </a:r>
          </a:p>
          <a:p>
            <a:r>
              <a:rPr lang="pt-BR" sz="2400" dirty="0" smtClean="0"/>
              <a:t>Como prever eventualidades, o “desconhecido não conhecido”?</a:t>
            </a:r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Definição de Risco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Funções de Perigo e Sobrevivência</a:t>
            </a:r>
          </a:p>
          <a:p>
            <a:pPr lvl="1"/>
            <a:r>
              <a:rPr lang="pt-BR" sz="2000" b="1" dirty="0" smtClean="0"/>
              <a:t>Tempo de Sobrevivência</a:t>
            </a:r>
            <a:r>
              <a:rPr lang="pt-BR" sz="2000" dirty="0" smtClean="0"/>
              <a:t>: Permita que </a:t>
            </a:r>
            <a:r>
              <a:rPr lang="pt-BR" sz="2000" i="1" dirty="0" smtClean="0"/>
              <a:t>t </a:t>
            </a:r>
            <a:r>
              <a:rPr lang="pt-BR" sz="2000" dirty="0" smtClean="0"/>
              <a:t>seja uma variável aleatória não-negativa representando o tempo de espera até a ocorrência de um evento.</a:t>
            </a:r>
          </a:p>
          <a:p>
            <a:pPr lvl="1"/>
            <a:r>
              <a:rPr lang="pt-BR" sz="2000" b="1" dirty="0" smtClean="0"/>
              <a:t>Função de Sobrevivência</a:t>
            </a:r>
            <a:r>
              <a:rPr lang="pt-BR" sz="2000" dirty="0" smtClean="0"/>
              <a:t>: A probabilidade do evento não ocorrer até uma duração </a:t>
            </a:r>
            <a:r>
              <a:rPr lang="pt-BR" sz="2000" i="1" dirty="0" smtClean="0"/>
              <a:t>t’</a:t>
            </a:r>
            <a:r>
              <a:rPr lang="pt-BR" sz="2000" dirty="0" smtClean="0"/>
              <a:t>.</a:t>
            </a:r>
            <a:r>
              <a:rPr lang="pt-BR" sz="2000" dirty="0"/>
              <a:t> </a:t>
            </a:r>
            <a:r>
              <a:rPr lang="pt-BR" sz="2000" dirty="0" smtClean="0"/>
              <a:t>  </a:t>
            </a:r>
          </a:p>
          <a:p>
            <a:pPr lvl="1"/>
            <a:r>
              <a:rPr lang="pt-BR" sz="2000" b="1" dirty="0" smtClean="0"/>
              <a:t>Função de Perigo</a:t>
            </a:r>
            <a:r>
              <a:rPr lang="pt-BR" sz="2000" dirty="0" smtClean="0"/>
              <a:t>: A probabilidade do evento ocorrer no próximo instante dado que ele não ocorreu até o momento.</a:t>
            </a:r>
            <a:endParaRPr lang="pt-BR" sz="2000" dirty="0"/>
          </a:p>
          <a:p>
            <a:r>
              <a:rPr lang="pt-BR" sz="2400" dirty="0" smtClean="0"/>
              <a:t>Esses conceitos </a:t>
            </a:r>
            <a:r>
              <a:rPr lang="pt-BR" sz="2400" dirty="0" smtClean="0"/>
              <a:t>estatísticos </a:t>
            </a:r>
            <a:r>
              <a:rPr lang="pt-BR" sz="2400" dirty="0" smtClean="0"/>
              <a:t>são aplicados em Confiabilidade de Sistemas, mas existe uma relação direta com </a:t>
            </a:r>
            <a:r>
              <a:rPr lang="pt-BR" sz="2400" dirty="0" smtClean="0"/>
              <a:t>Risco</a:t>
            </a:r>
            <a:r>
              <a:rPr lang="pt-BR" sz="2400" dirty="0" smtClean="0"/>
              <a:t>.</a:t>
            </a:r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4106094" cy="380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 descr="norsurv.gif (380×280)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t="12525" r="68639" b="42729"/>
          <a:stretch/>
        </p:blipFill>
        <p:spPr>
          <a:xfrm>
            <a:off x="4178102" y="2132856"/>
            <a:ext cx="5014389" cy="4102249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Definição de risco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Essa visão assemelha-se com a visão tradicional de risco.</a:t>
            </a:r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232" y="5861744"/>
            <a:ext cx="1737536" cy="78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plot of the normal survival fun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Redes de Petri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Encontrar as probabilidades dos riscos, que também podem ser representados através de uma árvore de falha, no decorrer do ciclo de vida do projeto.</a:t>
            </a:r>
          </a:p>
          <a:p>
            <a:r>
              <a:rPr lang="pt-BR" sz="2400" dirty="0"/>
              <a:t>As redes de Petri são um formalismo matemático que permite representar sistemas dinâmicos </a:t>
            </a:r>
            <a:r>
              <a:rPr lang="pt-BR" sz="2400" dirty="0" smtClean="0"/>
              <a:t>de eventos discretos (DEDS) em </a:t>
            </a:r>
            <a:r>
              <a:rPr lang="pt-BR" sz="2400" dirty="0"/>
              <a:t>que há relações de causa e efeito </a:t>
            </a:r>
            <a:r>
              <a:rPr lang="pt-BR" sz="2400" dirty="0" smtClean="0"/>
              <a:t>complexas.</a:t>
            </a:r>
          </a:p>
          <a:p>
            <a:r>
              <a:rPr lang="pt-BR" sz="2400" dirty="0" smtClean="0"/>
              <a:t>GSPN consideram a evolução no tempo de DEDS como um processo estocástico.</a:t>
            </a:r>
          </a:p>
          <a:p>
            <a:r>
              <a:rPr lang="pt-BR" sz="2400" dirty="0" smtClean="0"/>
              <a:t>Existem diversas aplicações de redes de </a:t>
            </a:r>
            <a:r>
              <a:rPr lang="pt-BR" sz="2400" dirty="0"/>
              <a:t>P</a:t>
            </a:r>
            <a:r>
              <a:rPr lang="pt-BR" sz="2400" dirty="0" smtClean="0"/>
              <a:t>etri em avaliação de desempenho e confiabilidade de DEDS.</a:t>
            </a:r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Árvore de Falha &amp;</a:t>
            </a:r>
            <a:br>
              <a:rPr lang="pt-BR" sz="3600" dirty="0" smtClean="0"/>
            </a:br>
            <a:r>
              <a:rPr lang="pt-BR" sz="3600" dirty="0" smtClean="0"/>
              <a:t>Petri Net</a:t>
            </a:r>
            <a:endParaRPr lang="pt-BR" sz="3600" dirty="0"/>
          </a:p>
        </p:txBody>
      </p:sp>
      <p:pic>
        <p:nvPicPr>
          <p:cNvPr id="3" name="Espaço Reservado para Conteúdo 2" descr="1540160107010.png (911×525)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0" r="32660" b="21180"/>
          <a:stretch/>
        </p:blipFill>
        <p:spPr>
          <a:xfrm>
            <a:off x="1410290" y="1828800"/>
            <a:ext cx="6323420" cy="3311237"/>
          </a:xfrm>
        </p:spPr>
      </p:pic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224" y="5796326"/>
            <a:ext cx="1881552" cy="85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http://www.emeraldinsight.com/content_images/fig/154016010701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Nova proposta em Análise de </a:t>
            </a:r>
            <a:br>
              <a:rPr lang="pt-BR" sz="3200" dirty="0" smtClean="0"/>
            </a:br>
            <a:r>
              <a:rPr lang="pt-BR" sz="3200" dirty="0" smtClean="0"/>
              <a:t>Riscos de Projetos de Software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Utilizar redes de Petri para avaliar a probabilidade de ocorrência dos riscos (eventos indesejados) no decorrer do </a:t>
            </a:r>
            <a:r>
              <a:rPr lang="pt-BR" sz="2400" dirty="0" smtClean="0"/>
              <a:t>Projeto (Sistema </a:t>
            </a:r>
            <a:r>
              <a:rPr lang="pt-BR" sz="2400" dirty="0"/>
              <a:t>D</a:t>
            </a:r>
            <a:r>
              <a:rPr lang="pt-BR" sz="2400" dirty="0" smtClean="0"/>
              <a:t>inâmico </a:t>
            </a:r>
            <a:r>
              <a:rPr lang="pt-BR" sz="2400" dirty="0" smtClean="0"/>
              <a:t>de </a:t>
            </a:r>
            <a:r>
              <a:rPr lang="pt-BR" sz="2400" dirty="0" smtClean="0"/>
              <a:t>Evento </a:t>
            </a:r>
            <a:r>
              <a:rPr lang="pt-BR" sz="2400" dirty="0"/>
              <a:t>D</a:t>
            </a:r>
            <a:r>
              <a:rPr lang="pt-BR" sz="2400" dirty="0" smtClean="0"/>
              <a:t>iscreto</a:t>
            </a:r>
            <a:r>
              <a:rPr lang="pt-BR" sz="2400" dirty="0" smtClean="0"/>
              <a:t>).</a:t>
            </a:r>
          </a:p>
          <a:p>
            <a:r>
              <a:rPr lang="pt-BR" sz="2400" dirty="0" smtClean="0"/>
              <a:t>Levando em consideração todos fatores de risco identificados e suas </a:t>
            </a:r>
            <a:r>
              <a:rPr lang="pt-BR" sz="2400" dirty="0" err="1" smtClean="0"/>
              <a:t>interrelações</a:t>
            </a:r>
            <a:r>
              <a:rPr lang="pt-BR" sz="2400" dirty="0" smtClean="0"/>
              <a:t> no modelo proposto.</a:t>
            </a:r>
          </a:p>
          <a:p>
            <a:r>
              <a:rPr lang="pt-BR" sz="2400" dirty="0" smtClean="0"/>
              <a:t>Isso pode ser feito a partir de uma base de dados de Risco.</a:t>
            </a:r>
          </a:p>
          <a:p>
            <a:pPr lvl="1"/>
            <a:r>
              <a:rPr lang="pt-BR" sz="2000" dirty="0" smtClean="0"/>
              <a:t>PERIL </a:t>
            </a:r>
            <a:r>
              <a:rPr lang="pt-BR" sz="2000" dirty="0" err="1" smtClean="0"/>
              <a:t>Database</a:t>
            </a:r>
            <a:endParaRPr lang="pt-BR" sz="2000" dirty="0" smtClean="0"/>
          </a:p>
          <a:p>
            <a:r>
              <a:rPr lang="pt-BR" sz="2400" dirty="0" smtClean="0"/>
              <a:t>Previsão do impacto dos riscos identificados a partir de técnicas de inteligência </a:t>
            </a:r>
            <a:r>
              <a:rPr lang="pt-BR" sz="2400" dirty="0" smtClean="0"/>
              <a:t>computacional (MLP/SVM).</a:t>
            </a:r>
          </a:p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Classificador </a:t>
            </a:r>
            <a:r>
              <a:rPr lang="pt-BR" sz="2400" i="1" dirty="0" err="1" smtClean="0">
                <a:solidFill>
                  <a:schemeClr val="bg1">
                    <a:lumMod val="65000"/>
                  </a:schemeClr>
                </a:solidFill>
              </a:rPr>
              <a:t>Fuzzy</a:t>
            </a:r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para indicar a segurança a riscos do projeto.</a:t>
            </a: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0"/>
            <a:ext cx="1884188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PERIL </a:t>
            </a:r>
            <a:r>
              <a:rPr lang="pt-BR" sz="4000" dirty="0" err="1" smtClean="0"/>
              <a:t>Database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7" t="38293" r="22805" b="22163"/>
          <a:stretch/>
        </p:blipFill>
        <p:spPr bwMode="auto">
          <a:xfrm>
            <a:off x="162978" y="1495524"/>
            <a:ext cx="8818044" cy="36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Previsão do Impacto </a:t>
            </a:r>
            <a:br>
              <a:rPr lang="pt-BR" sz="3600" dirty="0" smtClean="0"/>
            </a:br>
            <a:r>
              <a:rPr lang="pt-BR" sz="3600" dirty="0" smtClean="0"/>
              <a:t>de Riscos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Método: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 smtClean="0"/>
              <a:t>Pré-processamento dos dados: </a:t>
            </a:r>
            <a:r>
              <a:rPr lang="pt-BR" sz="2000" dirty="0" err="1" smtClean="0"/>
              <a:t>binarização</a:t>
            </a:r>
            <a:r>
              <a:rPr lang="pt-BR" sz="2000" dirty="0"/>
              <a:t> </a:t>
            </a:r>
            <a:r>
              <a:rPr lang="pt-BR" sz="2000" dirty="0" smtClean="0"/>
              <a:t>e </a:t>
            </a:r>
            <a:r>
              <a:rPr lang="pt-BR" sz="2000" b="1" dirty="0" smtClean="0"/>
              <a:t>normalização </a:t>
            </a:r>
            <a:r>
              <a:rPr lang="pt-BR" sz="2000" b="1" dirty="0" err="1" smtClean="0"/>
              <a:t>gamma</a:t>
            </a:r>
            <a:r>
              <a:rPr lang="pt-BR" sz="2000" dirty="0" smtClean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 smtClean="0"/>
              <a:t>Rede Neural MLP:</a:t>
            </a:r>
          </a:p>
          <a:p>
            <a:pPr marL="1314450" lvl="2" indent="-457200"/>
            <a:r>
              <a:rPr lang="pt-BR" sz="1600" b="1" dirty="0" smtClean="0"/>
              <a:t>alpha= 0.5; beta=0.1</a:t>
            </a:r>
          </a:p>
          <a:p>
            <a:pPr marL="1314450" lvl="2" indent="-457200"/>
            <a:r>
              <a:rPr lang="pt-BR" sz="1600" dirty="0" smtClean="0"/>
              <a:t>Quantidade de Neurônios:</a:t>
            </a:r>
          </a:p>
          <a:p>
            <a:pPr marL="1771650" lvl="3" indent="-457200"/>
            <a:r>
              <a:rPr lang="pt-BR" sz="1400" b="1" dirty="0" smtClean="0"/>
              <a:t>Entrada = 12; Escondida = 10; Saída = 1 (Impacto)</a:t>
            </a:r>
          </a:p>
          <a:p>
            <a:pPr marL="1314450" lvl="2" indent="-457200"/>
            <a:r>
              <a:rPr lang="pt-BR" sz="1600" dirty="0" smtClean="0"/>
              <a:t>Aprendizado: Gradiente descendente  com o EMA (</a:t>
            </a:r>
            <a:r>
              <a:rPr lang="pt-BR" sz="1600" i="1" dirty="0" smtClean="0"/>
              <a:t>Back </a:t>
            </a:r>
            <a:r>
              <a:rPr lang="pt-BR" sz="1600" i="1" dirty="0" err="1" smtClean="0"/>
              <a:t>propagation</a:t>
            </a:r>
            <a:r>
              <a:rPr lang="pt-BR" sz="1600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 smtClean="0"/>
              <a:t>Divisão dos dados: </a:t>
            </a:r>
            <a:r>
              <a:rPr lang="pt-BR" sz="2000" b="1" dirty="0" smtClean="0"/>
              <a:t>649 registros</a:t>
            </a:r>
          </a:p>
          <a:p>
            <a:pPr marL="1314450" lvl="2" indent="-457200"/>
            <a:r>
              <a:rPr lang="pt-BR" sz="1600" dirty="0" smtClean="0"/>
              <a:t>50% treinamento; 25% validação cruzada; </a:t>
            </a:r>
            <a:r>
              <a:rPr lang="pt-BR" sz="1800" b="1" dirty="0" smtClean="0"/>
              <a:t>25% testes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 smtClean="0"/>
              <a:t>Calcular </a:t>
            </a:r>
            <a:r>
              <a:rPr lang="pt-BR" sz="2000" b="1" dirty="0" smtClean="0"/>
              <a:t>EMA e EPMA </a:t>
            </a:r>
            <a:r>
              <a:rPr lang="pt-BR" sz="2000" dirty="0" smtClean="0"/>
              <a:t>para dados de teste e validação cruzada.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 smtClean="0"/>
              <a:t>Estudo de Validação Estatística: 30 experimentos.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 smtClean="0"/>
              <a:t>Encontrar Intervalo de Confiança da Previsão.</a:t>
            </a:r>
            <a:endParaRPr lang="pt-BR" sz="20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PMBOK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i="1" dirty="0" smtClean="0"/>
              <a:t>Project Management </a:t>
            </a:r>
            <a:r>
              <a:rPr lang="pt-BR" sz="2400" i="1" dirty="0" err="1" smtClean="0"/>
              <a:t>Body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of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Knowledge</a:t>
            </a:r>
            <a:endParaRPr lang="pt-BR" sz="2400" i="1" dirty="0" smtClean="0"/>
          </a:p>
          <a:p>
            <a:endParaRPr lang="pt-BR" sz="2400" dirty="0"/>
          </a:p>
          <a:p>
            <a:r>
              <a:rPr lang="pt-BR" sz="2400" dirty="0" smtClean="0"/>
              <a:t>Objetivo:</a:t>
            </a:r>
          </a:p>
          <a:p>
            <a:pPr lvl="1"/>
            <a:r>
              <a:rPr lang="pt-BR" sz="2000" dirty="0" smtClean="0"/>
              <a:t>Identificar o subconjunto de conhecimento sobre gerência de projetos que é reconhecido largamente como </a:t>
            </a:r>
            <a:r>
              <a:rPr lang="pt-BR" sz="2000" b="1" dirty="0" smtClean="0"/>
              <a:t>boas práticas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Resultados Preliminares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EPMA mediano de 15%, aproximadamente. </a:t>
            </a:r>
          </a:p>
          <a:p>
            <a:pPr lvl="1"/>
            <a:r>
              <a:rPr lang="pt-BR" sz="2000" dirty="0" smtClean="0"/>
              <a:t>A estimativa erra o valor do impacto do risco em aprox. 15%.</a:t>
            </a:r>
          </a:p>
          <a:p>
            <a:pPr lvl="1"/>
            <a:r>
              <a:rPr lang="pt-BR" sz="2000" dirty="0" smtClean="0"/>
              <a:t>Os limites para o impacto são: [1, </a:t>
            </a:r>
            <a:r>
              <a:rPr lang="pt-BR" sz="2000" dirty="0" smtClean="0"/>
              <a:t>26</a:t>
            </a:r>
            <a:r>
              <a:rPr lang="pt-BR" sz="2000" dirty="0" smtClean="0"/>
              <a:t>] semanas.</a:t>
            </a:r>
          </a:p>
          <a:p>
            <a:pPr lvl="1"/>
            <a:endParaRPr lang="pt-BR" sz="2000" dirty="0" smtClean="0"/>
          </a:p>
          <a:p>
            <a:r>
              <a:rPr lang="pt-BR" sz="2400" dirty="0" smtClean="0"/>
              <a:t>Os parâmetros ótimos da MLP foram selecionados para o tipo de problema específico empiricamente.</a:t>
            </a:r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Resultados Esperados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70" y="1196752"/>
            <a:ext cx="7122861" cy="4455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Resultados Esperados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0" y="1484784"/>
            <a:ext cx="7938801" cy="411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1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Referências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Autofit/>
          </a:bodyPr>
          <a:lstStyle/>
          <a:p>
            <a:r>
              <a:rPr lang="pt-BR" sz="1400" dirty="0" err="1"/>
              <a:t>Kendrick</a:t>
            </a:r>
            <a:r>
              <a:rPr lang="pt-BR" sz="1400" dirty="0"/>
              <a:t>, Tom. </a:t>
            </a:r>
            <a:r>
              <a:rPr lang="pt-BR" sz="1400" dirty="0" err="1"/>
              <a:t>Identifying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Managing</a:t>
            </a:r>
            <a:r>
              <a:rPr lang="pt-BR" sz="1400" dirty="0"/>
              <a:t> Project </a:t>
            </a:r>
            <a:r>
              <a:rPr lang="pt-BR" sz="1400" dirty="0" err="1"/>
              <a:t>Risk</a:t>
            </a:r>
            <a:r>
              <a:rPr lang="pt-BR" sz="1400" dirty="0"/>
              <a:t>: </a:t>
            </a:r>
            <a:r>
              <a:rPr lang="pt-BR" sz="1400" dirty="0" err="1"/>
              <a:t>Essential</a:t>
            </a:r>
            <a:r>
              <a:rPr lang="pt-BR" sz="1400" dirty="0"/>
              <a:t> Tools for </a:t>
            </a:r>
            <a:r>
              <a:rPr lang="pt-BR" sz="1400" dirty="0" err="1"/>
              <a:t>FailureProofing</a:t>
            </a:r>
            <a:r>
              <a:rPr lang="pt-BR" sz="1400" dirty="0"/>
              <a:t> </a:t>
            </a:r>
            <a:r>
              <a:rPr lang="pt-BR" sz="1400" dirty="0" err="1"/>
              <a:t>Your</a:t>
            </a:r>
            <a:r>
              <a:rPr lang="pt-BR" sz="1400" dirty="0"/>
              <a:t> Project. AMACOM, 2003. ISBN: 0814407617 </a:t>
            </a:r>
          </a:p>
          <a:p>
            <a:r>
              <a:rPr lang="pt-BR" sz="1400" dirty="0" err="1"/>
              <a:t>Kendrick</a:t>
            </a:r>
            <a:r>
              <a:rPr lang="pt-BR" sz="1400" dirty="0"/>
              <a:t>, Tom. Project Management Tool Kit, The: 100 </a:t>
            </a:r>
            <a:r>
              <a:rPr lang="pt-BR" sz="1400" dirty="0" err="1"/>
              <a:t>Tips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Techniques</a:t>
            </a:r>
            <a:r>
              <a:rPr lang="pt-BR" sz="1400" dirty="0"/>
              <a:t> for </a:t>
            </a:r>
            <a:r>
              <a:rPr lang="pt-BR" sz="1400" dirty="0" err="1"/>
              <a:t>Getting</a:t>
            </a:r>
            <a:r>
              <a:rPr lang="pt-BR" sz="1400" dirty="0"/>
              <a:t>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/>
              <a:t>Job</a:t>
            </a:r>
            <a:r>
              <a:rPr lang="pt-BR" sz="1400" dirty="0"/>
              <a:t> </a:t>
            </a:r>
            <a:r>
              <a:rPr lang="pt-BR" sz="1400" dirty="0" err="1"/>
              <a:t>Done</a:t>
            </a:r>
            <a:r>
              <a:rPr lang="pt-BR" sz="1400" dirty="0"/>
              <a:t> </a:t>
            </a:r>
            <a:r>
              <a:rPr lang="pt-BR" sz="1400" dirty="0" err="1"/>
              <a:t>Right</a:t>
            </a:r>
            <a:r>
              <a:rPr lang="pt-BR" sz="1400" dirty="0"/>
              <a:t>. AMACOM, 2004. ISBN: 0814408109 </a:t>
            </a:r>
            <a:endParaRPr lang="pt-BR" sz="1400" dirty="0" smtClean="0"/>
          </a:p>
          <a:p>
            <a:r>
              <a:rPr lang="it-IT" sz="1400" dirty="0"/>
              <a:t>Balbo G. Conte G. et al. Ajmone Marsan, M. Modelling with </a:t>
            </a:r>
            <a:r>
              <a:rPr lang="it-IT" sz="1400" dirty="0" smtClean="0"/>
              <a:t>generalized </a:t>
            </a:r>
            <a:r>
              <a:rPr lang="en-US" sz="1400" dirty="0" smtClean="0"/>
              <a:t>stochastic </a:t>
            </a:r>
            <a:r>
              <a:rPr lang="en-US" sz="1400" dirty="0"/>
              <a:t>petri nets. Wiley series in parallel computing, 1995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B. W. Boehm. Software risk management: principle and practices. </a:t>
            </a:r>
            <a:r>
              <a:rPr lang="en-US" sz="1400" dirty="0" smtClean="0"/>
              <a:t>IEEE </a:t>
            </a:r>
            <a:r>
              <a:rPr lang="pt-BR" sz="1400" dirty="0" smtClean="0"/>
              <a:t>Software</a:t>
            </a:r>
            <a:r>
              <a:rPr lang="pt-BR" sz="1400" dirty="0"/>
              <a:t>, 8:32{41, </a:t>
            </a:r>
            <a:r>
              <a:rPr lang="pt-BR" sz="1400" dirty="0" smtClean="0"/>
              <a:t>1991.</a:t>
            </a:r>
          </a:p>
          <a:p>
            <a:r>
              <a:rPr lang="pt-BR" sz="1400" dirty="0"/>
              <a:t>S. M. M. Fernandes. </a:t>
            </a:r>
            <a:r>
              <a:rPr lang="pt-BR" sz="1400" dirty="0" err="1"/>
              <a:t>Avaliac~ao</a:t>
            </a:r>
            <a:r>
              <a:rPr lang="pt-BR" sz="1400" dirty="0"/>
              <a:t> de </a:t>
            </a:r>
            <a:r>
              <a:rPr lang="pt-BR" sz="1400" dirty="0" err="1"/>
              <a:t>dependabilidade</a:t>
            </a:r>
            <a:r>
              <a:rPr lang="pt-BR" sz="1400" dirty="0"/>
              <a:t> de sistemas </a:t>
            </a:r>
            <a:r>
              <a:rPr lang="pt-BR" sz="1400" dirty="0" smtClean="0"/>
              <a:t>com mecanismos </a:t>
            </a:r>
            <a:r>
              <a:rPr lang="pt-BR" sz="1400" dirty="0"/>
              <a:t>tolerantes a falha: Desenvolvimento de um </a:t>
            </a:r>
            <a:r>
              <a:rPr lang="pt-BR" sz="1400" dirty="0" err="1"/>
              <a:t>metodo</a:t>
            </a:r>
            <a:r>
              <a:rPr lang="pt-BR" sz="1400" dirty="0"/>
              <a:t> </a:t>
            </a:r>
            <a:r>
              <a:rPr lang="pt-BR" sz="1400" dirty="0" err="1" smtClean="0"/>
              <a:t>hbrido</a:t>
            </a:r>
            <a:r>
              <a:rPr lang="pt-BR" sz="1400" dirty="0" smtClean="0"/>
              <a:t> baseado </a:t>
            </a:r>
            <a:r>
              <a:rPr lang="pt-BR" sz="1400" dirty="0"/>
              <a:t>em </a:t>
            </a:r>
            <a:r>
              <a:rPr lang="pt-BR" sz="1400" dirty="0" err="1"/>
              <a:t>edspn</a:t>
            </a:r>
            <a:r>
              <a:rPr lang="pt-BR" sz="1400" dirty="0"/>
              <a:t> e diagrama de blocos. PhD </a:t>
            </a:r>
            <a:r>
              <a:rPr lang="pt-BR" sz="1400" dirty="0" err="1"/>
              <a:t>Thesis</a:t>
            </a:r>
            <a:r>
              <a:rPr lang="pt-BR" sz="1400" dirty="0"/>
              <a:t>, 2007</a:t>
            </a:r>
            <a:r>
              <a:rPr lang="pt-BR" sz="1400" dirty="0" smtClean="0"/>
              <a:t>.</a:t>
            </a:r>
          </a:p>
          <a:p>
            <a:r>
              <a:rPr lang="pt-BR" sz="1400" dirty="0"/>
              <a:t>S. </a:t>
            </a:r>
            <a:r>
              <a:rPr lang="pt-BR" sz="1400" dirty="0" err="1"/>
              <a:t>Haykin</a:t>
            </a:r>
            <a:r>
              <a:rPr lang="pt-BR" sz="1400" dirty="0"/>
              <a:t>. Redes Neurais: </a:t>
            </a:r>
            <a:r>
              <a:rPr lang="pt-BR" sz="1400" dirty="0" err="1"/>
              <a:t>Princpios</a:t>
            </a:r>
            <a:r>
              <a:rPr lang="pt-BR" sz="1400" dirty="0"/>
              <a:t> e Praticas. 2007</a:t>
            </a:r>
            <a:r>
              <a:rPr lang="pt-BR" sz="1400" dirty="0" smtClean="0"/>
              <a:t>.</a:t>
            </a:r>
          </a:p>
          <a:p>
            <a:r>
              <a:rPr lang="en-US" sz="1400" dirty="0"/>
              <a:t>Christophe </a:t>
            </a:r>
            <a:r>
              <a:rPr lang="en-US" sz="1400" dirty="0" err="1"/>
              <a:t>Hirel</a:t>
            </a:r>
            <a:r>
              <a:rPr lang="en-US" sz="1400" dirty="0"/>
              <a:t>, Bruno </a:t>
            </a:r>
            <a:r>
              <a:rPr lang="en-US" sz="1400" dirty="0" err="1"/>
              <a:t>Tun</a:t>
            </a:r>
            <a:r>
              <a:rPr lang="en-US" sz="1400" dirty="0"/>
              <a:t>, and </a:t>
            </a:r>
            <a:r>
              <a:rPr lang="en-US" sz="1400" dirty="0" err="1"/>
              <a:t>Kishor</a:t>
            </a:r>
            <a:r>
              <a:rPr lang="en-US" sz="1400" dirty="0"/>
              <a:t> S. </a:t>
            </a:r>
            <a:r>
              <a:rPr lang="en-US" sz="1400" dirty="0" err="1"/>
              <a:t>Trivedi</a:t>
            </a:r>
            <a:r>
              <a:rPr lang="en-US" sz="1400" dirty="0"/>
              <a:t>. </a:t>
            </a:r>
            <a:r>
              <a:rPr lang="en-US" sz="1400" dirty="0" err="1"/>
              <a:t>Spnp</a:t>
            </a:r>
            <a:r>
              <a:rPr lang="en-US" sz="1400" dirty="0"/>
              <a:t>: </a:t>
            </a:r>
            <a:r>
              <a:rPr lang="en-US" sz="1400" dirty="0" smtClean="0"/>
              <a:t>Stochastic </a:t>
            </a:r>
            <a:r>
              <a:rPr lang="nl-NL" sz="1400" dirty="0" smtClean="0"/>
              <a:t>petri </a:t>
            </a:r>
            <a:r>
              <a:rPr lang="nl-NL" sz="1400" dirty="0"/>
              <a:t>nets. version 6.0. In Boudewijn R. Haverkort, Henrik C. Bohnenkamp</a:t>
            </a:r>
            <a:r>
              <a:rPr lang="nl-NL" sz="1400" dirty="0" smtClean="0"/>
              <a:t>, </a:t>
            </a:r>
            <a:r>
              <a:rPr lang="en-US" sz="1400" dirty="0" smtClean="0"/>
              <a:t>and </a:t>
            </a:r>
            <a:r>
              <a:rPr lang="en-US" sz="1400" dirty="0"/>
              <a:t>Connie U. Smith, editors, Computer Performance </a:t>
            </a:r>
            <a:r>
              <a:rPr lang="en-US" sz="1400" dirty="0" smtClean="0"/>
              <a:t>Evaluation</a:t>
            </a:r>
            <a:r>
              <a:rPr lang="en-US" sz="1400" dirty="0"/>
              <a:t>: </a:t>
            </a:r>
            <a:r>
              <a:rPr lang="en-US" sz="1400" dirty="0" err="1"/>
              <a:t>Modelling</a:t>
            </a:r>
            <a:r>
              <a:rPr lang="en-US" sz="1400" dirty="0"/>
              <a:t> Techniques and Tools, 11th International Conference</a:t>
            </a:r>
            <a:r>
              <a:rPr lang="en-US" sz="1400" dirty="0" smtClean="0"/>
              <a:t>, </a:t>
            </a:r>
            <a:r>
              <a:rPr lang="pt-BR" sz="1400" dirty="0" smtClean="0"/>
              <a:t>TOOLS </a:t>
            </a:r>
            <a:r>
              <a:rPr lang="pt-BR" sz="1400" dirty="0"/>
              <a:t>2000, </a:t>
            </a:r>
            <a:r>
              <a:rPr lang="pt-BR" sz="1400" dirty="0" err="1"/>
              <a:t>Schaumburg</a:t>
            </a:r>
            <a:r>
              <a:rPr lang="pt-BR" sz="1400" dirty="0"/>
              <a:t>, IL, USA, </a:t>
            </a:r>
            <a:r>
              <a:rPr lang="pt-BR" sz="1400" dirty="0" err="1"/>
              <a:t>March</a:t>
            </a:r>
            <a:r>
              <a:rPr lang="pt-BR" sz="1400" dirty="0"/>
              <a:t> 27-31, 2000, </a:t>
            </a:r>
            <a:r>
              <a:rPr lang="pt-BR" sz="1400" dirty="0" err="1"/>
              <a:t>Proceedings</a:t>
            </a:r>
            <a:r>
              <a:rPr lang="pt-BR" sz="1400" dirty="0" smtClean="0"/>
              <a:t>, volume </a:t>
            </a:r>
            <a:r>
              <a:rPr lang="pt-BR" sz="1400" dirty="0"/>
              <a:t>1786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Lecture</a:t>
            </a:r>
            <a:r>
              <a:rPr lang="pt-BR" sz="1400" dirty="0"/>
              <a:t> Notes in Computer Science, </a:t>
            </a:r>
            <a:r>
              <a:rPr lang="pt-BR" sz="1400" dirty="0" err="1"/>
              <a:t>pages</a:t>
            </a:r>
            <a:r>
              <a:rPr lang="pt-BR" sz="1400" dirty="0"/>
              <a:t> </a:t>
            </a:r>
            <a:r>
              <a:rPr lang="pt-BR" sz="1400" dirty="0" smtClean="0"/>
              <a:t>354{357. Springer</a:t>
            </a:r>
            <a:r>
              <a:rPr lang="pt-BR" sz="1400" dirty="0"/>
              <a:t>, 2000</a:t>
            </a:r>
            <a:r>
              <a:rPr lang="pt-BR" sz="1400" dirty="0" smtClean="0"/>
              <a:t>.</a:t>
            </a:r>
          </a:p>
          <a:p>
            <a:r>
              <a:rPr lang="pt-BR" sz="1400" dirty="0"/>
              <a:t>Huang J. Chen J. Liu M. </a:t>
            </a:r>
            <a:r>
              <a:rPr lang="pt-BR" sz="1400" dirty="0" err="1"/>
              <a:t>Xie</a:t>
            </a:r>
            <a:r>
              <a:rPr lang="pt-BR" sz="1400" dirty="0"/>
              <a:t> K. Hu, Y. Software </a:t>
            </a:r>
            <a:r>
              <a:rPr lang="pt-BR" sz="1400" dirty="0" err="1"/>
              <a:t>project</a:t>
            </a:r>
            <a:r>
              <a:rPr lang="pt-BR" sz="1400" dirty="0"/>
              <a:t> </a:t>
            </a:r>
            <a:r>
              <a:rPr lang="pt-BR" sz="1400" dirty="0" err="1"/>
              <a:t>risk</a:t>
            </a:r>
            <a:r>
              <a:rPr lang="pt-BR" sz="1400" dirty="0"/>
              <a:t> </a:t>
            </a:r>
            <a:r>
              <a:rPr lang="pt-BR" sz="1400" dirty="0" smtClean="0"/>
              <a:t>management </a:t>
            </a:r>
            <a:r>
              <a:rPr lang="en-US" sz="1400" dirty="0" smtClean="0"/>
              <a:t>modeling </a:t>
            </a:r>
            <a:r>
              <a:rPr lang="en-US" sz="1400" dirty="0"/>
              <a:t>with neural network and support vector </a:t>
            </a:r>
            <a:r>
              <a:rPr lang="en-US" sz="1400" dirty="0" smtClean="0"/>
              <a:t>machine </a:t>
            </a:r>
            <a:r>
              <a:rPr lang="pt-BR" sz="1400" dirty="0" smtClean="0"/>
              <a:t>approaches. </a:t>
            </a:r>
            <a:r>
              <a:rPr lang="pt-BR" sz="1400" dirty="0" err="1"/>
              <a:t>Third</a:t>
            </a:r>
            <a:r>
              <a:rPr lang="pt-BR" sz="1400" dirty="0"/>
              <a:t> </a:t>
            </a:r>
            <a:r>
              <a:rPr lang="pt-BR" sz="1400" dirty="0" err="1"/>
              <a:t>International</a:t>
            </a:r>
            <a:r>
              <a:rPr lang="pt-BR" sz="1400" dirty="0"/>
              <a:t> </a:t>
            </a:r>
            <a:r>
              <a:rPr lang="pt-BR" sz="1400" dirty="0" err="1"/>
              <a:t>Conference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Natural </a:t>
            </a:r>
            <a:r>
              <a:rPr lang="pt-BR" sz="1400" dirty="0" err="1" smtClean="0"/>
              <a:t>Computation</a:t>
            </a:r>
            <a:r>
              <a:rPr lang="pt-BR" sz="1400" dirty="0" smtClean="0"/>
              <a:t> (</a:t>
            </a:r>
            <a:r>
              <a:rPr lang="pt-BR" sz="1400" dirty="0"/>
              <a:t>ICNC), 2007</a:t>
            </a:r>
            <a:r>
              <a:rPr lang="pt-BR" sz="1400" dirty="0" smtClean="0"/>
              <a:t>.</a:t>
            </a:r>
          </a:p>
          <a:p>
            <a:r>
              <a:rPr lang="en-US" sz="1400" dirty="0"/>
              <a:t>Project Management Institute. A Guide to the Project </a:t>
            </a:r>
            <a:r>
              <a:rPr lang="en-US" sz="1400" dirty="0" smtClean="0"/>
              <a:t>Management </a:t>
            </a:r>
            <a:r>
              <a:rPr lang="pt-BR" sz="1400" dirty="0" err="1" smtClean="0"/>
              <a:t>Body</a:t>
            </a:r>
            <a:r>
              <a:rPr lang="pt-BR" sz="1400" dirty="0" smtClean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Knowledge</a:t>
            </a:r>
            <a:r>
              <a:rPr lang="pt-BR" sz="1400" dirty="0"/>
              <a:t>. </a:t>
            </a:r>
            <a:r>
              <a:rPr lang="pt-BR" sz="1400" dirty="0" smtClean="0"/>
              <a:t>2013.</a:t>
            </a:r>
          </a:p>
          <a:p>
            <a:r>
              <a:rPr lang="de-DE" sz="1400" dirty="0" smtClean="0"/>
              <a:t>C</a:t>
            </a:r>
            <a:r>
              <a:rPr lang="de-DE" sz="1400" dirty="0"/>
              <a:t>. A. Petri. Kommunikation mut automaten. PhD thesis, Schriften </a:t>
            </a:r>
            <a:r>
              <a:rPr lang="de-DE" sz="1400" dirty="0" smtClean="0"/>
              <a:t>des </a:t>
            </a:r>
            <a:r>
              <a:rPr lang="nn-NO" sz="1400" dirty="0" smtClean="0"/>
              <a:t>IIM </a:t>
            </a:r>
            <a:r>
              <a:rPr lang="nn-NO" sz="1400" dirty="0"/>
              <a:t>Nr. 2, Bonn, 1962.</a:t>
            </a:r>
            <a:endParaRPr lang="pt-BR" sz="1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232" y="5861744"/>
            <a:ext cx="1737536" cy="78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55576" y="1628800"/>
            <a:ext cx="7772400" cy="1470025"/>
          </a:xfrm>
        </p:spPr>
        <p:txBody>
          <a:bodyPr>
            <a:noAutofit/>
          </a:bodyPr>
          <a:lstStyle/>
          <a:p>
            <a:r>
              <a:rPr lang="pt-BR" sz="3200" dirty="0" smtClean="0"/>
              <a:t>Dúvidas?</a:t>
            </a:r>
            <a:endParaRPr lang="pt-BR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Carlos Henrique Maciel Sobral Timóteo</a:t>
            </a:r>
          </a:p>
          <a:p>
            <a:r>
              <a:rPr lang="pt-BR" sz="2400" dirty="0" smtClean="0"/>
              <a:t>Engenharia de Software</a:t>
            </a:r>
          </a:p>
          <a:p>
            <a:endParaRPr lang="pt-BR" sz="2400" dirty="0"/>
          </a:p>
          <a:p>
            <a:r>
              <a:rPr lang="pt-BR" sz="2400" dirty="0" smtClean="0"/>
              <a:t>chmst@ecomp.poli.br</a:t>
            </a:r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6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Áreas de Conhecimento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pPr lvl="8"/>
            <a:r>
              <a:rPr lang="pt-BR" sz="1200" dirty="0" smtClean="0"/>
              <a:t>                           </a:t>
            </a:r>
            <a:r>
              <a:rPr lang="pt-BR" sz="2400" dirty="0" smtClean="0"/>
              <a:t>+  </a:t>
            </a:r>
            <a:r>
              <a:rPr lang="pt-BR" sz="2800" b="1" dirty="0" err="1" smtClean="0"/>
              <a:t>Stakeholders</a:t>
            </a:r>
            <a:endParaRPr lang="pt-BR" sz="1200" b="1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33" y="1700808"/>
            <a:ext cx="4270284" cy="422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Projeto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69570"/>
            <a:ext cx="6984776" cy="396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Projeto</a:t>
            </a:r>
            <a:endParaRPr lang="pt-BR" sz="40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Projetos são elaborados progressivamente.</a:t>
            </a:r>
          </a:p>
          <a:p>
            <a:pPr lvl="1"/>
            <a:r>
              <a:rPr lang="pt-BR" sz="2000" dirty="0" smtClean="0"/>
              <a:t>As </a:t>
            </a:r>
            <a:r>
              <a:rPr lang="pt-BR" sz="2000" dirty="0" smtClean="0"/>
              <a:t>características  do produto ou serviço vão sendo detalhadas e trabalhadas à medida que o projeto vai sendo executado</a:t>
            </a:r>
            <a:r>
              <a:rPr lang="pt-BR" sz="2000" dirty="0" smtClean="0"/>
              <a:t>.</a:t>
            </a:r>
            <a:endParaRPr lang="pt-BR" sz="2400" dirty="0" smtClean="0"/>
          </a:p>
          <a:p>
            <a:pPr lvl="1"/>
            <a:r>
              <a:rPr lang="pt-BR" sz="2000" dirty="0" smtClean="0"/>
              <a:t>Executado através de passos, incrementais e iterativos.</a:t>
            </a:r>
            <a:endParaRPr lang="pt-BR" sz="20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500" dirty="0" smtClean="0"/>
              <a:t>Gerenciamento de Projetos</a:t>
            </a:r>
            <a:endParaRPr lang="pt-BR" sz="35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47" y="1700808"/>
            <a:ext cx="6522107" cy="380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500" dirty="0" smtClean="0"/>
              <a:t>Gerenciamento de Projetos</a:t>
            </a:r>
            <a:endParaRPr lang="pt-BR" sz="35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 descr="C:\Users\carlos\LaTEX\projeto_pesquisa_mestrado\image\eco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36" y="5661248"/>
            <a:ext cx="2178928" cy="9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rlos\LaTEX\projeto_pesquisa_mestrado\image\poli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400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los\LaTEX\projeto_pesquisa_mestrado\image\upe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0"/>
            <a:ext cx="2100212" cy="14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65672"/>
            <a:ext cx="4608512" cy="376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1376</Words>
  <Application>Microsoft Office PowerPoint</Application>
  <PresentationFormat>Apresentação na tela (4:3)</PresentationFormat>
  <Paragraphs>168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Tema do Office</vt:lpstr>
      <vt:lpstr>Gerenciamento de Projetos: Um foco em Análise de Riscos no Gerenciamento de Projetos de Software</vt:lpstr>
      <vt:lpstr>Roteiro</vt:lpstr>
      <vt:lpstr>Motivação</vt:lpstr>
      <vt:lpstr>PMBOK</vt:lpstr>
      <vt:lpstr>Áreas de Conhecimento</vt:lpstr>
      <vt:lpstr>Projeto</vt:lpstr>
      <vt:lpstr>Projeto</vt:lpstr>
      <vt:lpstr>Gerenciamento de Projetos</vt:lpstr>
      <vt:lpstr>Gerenciamento de Projetos</vt:lpstr>
      <vt:lpstr>Sucesso do Projeto</vt:lpstr>
      <vt:lpstr>Gerente de Projetos</vt:lpstr>
      <vt:lpstr>Ciclo de Vida do Projeto</vt:lpstr>
      <vt:lpstr>Modelos de Ciclo de Vida de Projetos de Software</vt:lpstr>
      <vt:lpstr>Custo e Equipe no Projeto</vt:lpstr>
      <vt:lpstr>Grupos de Processos</vt:lpstr>
      <vt:lpstr>Grupos de Processos</vt:lpstr>
      <vt:lpstr>Porque Gerenciar Riscos?</vt:lpstr>
      <vt:lpstr>Que são riscos?</vt:lpstr>
      <vt:lpstr>Gerenciamento de Riscos</vt:lpstr>
      <vt:lpstr>Processos Gerenciamento de Riscos</vt:lpstr>
      <vt:lpstr>Planejar o Gerenciamento  de Riscos</vt:lpstr>
      <vt:lpstr>Identificar os Riscos</vt:lpstr>
      <vt:lpstr>Análise Qualitativa  de Riscos</vt:lpstr>
      <vt:lpstr>Análise Quantitativa  de Riscos</vt:lpstr>
      <vt:lpstr>Planejar as  Respostas aos Riscos</vt:lpstr>
      <vt:lpstr>Monitorar e  Controlar os Riscos</vt:lpstr>
      <vt:lpstr>Análise Qualitativa X Quantitativa</vt:lpstr>
      <vt:lpstr>Elementos da Análise Quantitativa de Riscos</vt:lpstr>
      <vt:lpstr>Gerenciamento  de Pessoas</vt:lpstr>
      <vt:lpstr>Motivação de Pessoas</vt:lpstr>
      <vt:lpstr>Pirâmide das  Necessidades Humanas</vt:lpstr>
      <vt:lpstr>Alguns problemas –  Gerenciamento de Riscos</vt:lpstr>
      <vt:lpstr>Definição de Risco</vt:lpstr>
      <vt:lpstr>Definição de risco</vt:lpstr>
      <vt:lpstr>Redes de Petri</vt:lpstr>
      <vt:lpstr>Árvore de Falha &amp; Petri Net</vt:lpstr>
      <vt:lpstr>Nova proposta em Análise de  Riscos de Projetos de Software</vt:lpstr>
      <vt:lpstr>PERIL Database</vt:lpstr>
      <vt:lpstr>Previsão do Impacto  de Riscos</vt:lpstr>
      <vt:lpstr>Resultados Preliminares</vt:lpstr>
      <vt:lpstr>Resultados Esperados</vt:lpstr>
      <vt:lpstr>Resultados Esperados</vt:lpstr>
      <vt:lpstr>Referências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Projetos</dc:title>
  <dc:creator>carlos</dc:creator>
  <cp:lastModifiedBy>carlos</cp:lastModifiedBy>
  <cp:revision>31</cp:revision>
  <dcterms:created xsi:type="dcterms:W3CDTF">2013-08-20T13:21:14Z</dcterms:created>
  <dcterms:modified xsi:type="dcterms:W3CDTF">2013-08-29T04:29:35Z</dcterms:modified>
</cp:coreProperties>
</file>