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68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7" r:id="rId16"/>
    <p:sldId id="283" r:id="rId17"/>
    <p:sldId id="284" r:id="rId18"/>
    <p:sldId id="285" r:id="rId19"/>
    <p:sldId id="288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9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6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3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DED1-7D30-406B-8A0A-B96509908114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AFD</a:t>
            </a:r>
            <a:br>
              <a:rPr lang="pt-BR" dirty="0" smtClean="0"/>
            </a:br>
            <a:r>
              <a:rPr lang="pt-BR" dirty="0" smtClean="0"/>
              <a:t>AFND</a:t>
            </a:r>
            <a:br>
              <a:rPr lang="pt-BR" dirty="0" smtClean="0"/>
            </a:br>
            <a:r>
              <a:rPr lang="pt-BR" dirty="0" smtClean="0"/>
              <a:t>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Timóteo, M. Sc. CAPM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6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Exemplo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4" y="1988840"/>
            <a:ext cx="7964607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- 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AFD nunca entra em loop infinito</a:t>
            </a:r>
          </a:p>
          <a:p>
            <a:r>
              <a:rPr lang="pt-BR" dirty="0" smtClean="0"/>
              <a:t>Novos símbolos da entrada são lidos a cada aplicação da função programa, o processo de reconhecimento de qualquer cadeia </a:t>
            </a:r>
            <a:r>
              <a:rPr lang="pt-BR" dirty="0" err="1" smtClean="0"/>
              <a:t>pára</a:t>
            </a:r>
            <a:r>
              <a:rPr lang="pt-BR" dirty="0" smtClean="0"/>
              <a:t> de duas maneiras: </a:t>
            </a:r>
            <a:r>
              <a:rPr lang="pt-BR" b="1" dirty="0" smtClean="0"/>
              <a:t>aceitando</a:t>
            </a:r>
            <a:r>
              <a:rPr lang="pt-BR" dirty="0" smtClean="0"/>
              <a:t> ou </a:t>
            </a:r>
            <a:r>
              <a:rPr lang="pt-BR" b="1" dirty="0" smtClean="0"/>
              <a:t>rejeitando</a:t>
            </a:r>
            <a:r>
              <a:rPr lang="pt-BR" dirty="0" smtClean="0"/>
              <a:t> uma entrada.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Autômatos Finitos Não-Determinísticos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 o não-determinismo aos autômatos finitos.</a:t>
            </a:r>
          </a:p>
          <a:p>
            <a:pPr lvl="1"/>
            <a:r>
              <a:rPr lang="pt-BR" dirty="0" smtClean="0"/>
              <a:t>Capacidade de mudar de estado de forma apenas parcialmente determinada pelo estado corrente e pelo símbolo de entrada.</a:t>
            </a:r>
          </a:p>
          <a:p>
            <a:pPr lvl="1"/>
            <a:r>
              <a:rPr lang="pt-BR" dirty="0" smtClean="0"/>
              <a:t>Podemos ter zero, uma ou mais transições de estado com o mesmo símbolo de entrada.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5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</a:t>
            </a:r>
            <a:r>
              <a:rPr lang="pt-BR" dirty="0" err="1" smtClean="0"/>
              <a:t>vs</a:t>
            </a:r>
            <a:r>
              <a:rPr lang="pt-BR" dirty="0" smtClean="0"/>
              <a:t> AFND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Determinístico</a:t>
            </a:r>
          </a:p>
          <a:p>
            <a:pPr lvl="1"/>
            <a:r>
              <a:rPr lang="pt-BR" dirty="0" smtClean="0"/>
              <a:t>Transições bem definidas</a:t>
            </a:r>
          </a:p>
          <a:p>
            <a:pPr lvl="1"/>
            <a:r>
              <a:rPr lang="pt-BR" dirty="0" smtClean="0"/>
              <a:t>Função de transição leva a um único estado</a:t>
            </a:r>
          </a:p>
          <a:p>
            <a:pPr lvl="1"/>
            <a:r>
              <a:rPr lang="pt-BR" dirty="0" smtClean="0"/>
              <a:t>Sequência de estados é única para cada palavra</a:t>
            </a:r>
          </a:p>
          <a:p>
            <a:r>
              <a:rPr lang="pt-BR" dirty="0" smtClean="0"/>
              <a:t>Não-determinístico</a:t>
            </a:r>
          </a:p>
          <a:p>
            <a:pPr lvl="1"/>
            <a:r>
              <a:rPr lang="pt-BR" dirty="0" smtClean="0"/>
              <a:t>Transições ambíguas</a:t>
            </a:r>
          </a:p>
          <a:p>
            <a:pPr lvl="1"/>
            <a:r>
              <a:rPr lang="pt-BR" dirty="0" smtClean="0"/>
              <a:t>Função de transição leva a vários estados alternativos</a:t>
            </a:r>
          </a:p>
          <a:p>
            <a:pPr lvl="1"/>
            <a:r>
              <a:rPr lang="pt-BR" dirty="0" smtClean="0"/>
              <a:t>Várias sequência possíveis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Autômatos Finitos Não Determinísticos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2169208"/>
            <a:ext cx="3688432" cy="154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4" y="3824193"/>
            <a:ext cx="7834346" cy="149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2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Representações de um AFND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79774"/>
            <a:ext cx="4680520" cy="45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7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AFND – 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sequência de entrada </a:t>
            </a:r>
            <a:r>
              <a:rPr lang="pt-BR" dirty="0" err="1" smtClean="0"/>
              <a:t>a,b,c</a:t>
            </a:r>
            <a:r>
              <a:rPr lang="pt-BR" dirty="0" smtClean="0"/>
              <a:t>...d é aceita por um AFND se existe uma sequência de transições, correspondendo a sequencia de entrada, que leva do estado inicial a algum dos estados finais.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96944" cy="257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Equivalência AFND/AFD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5230"/>
            <a:ext cx="8280920" cy="38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Hoje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</a:p>
          <a:p>
            <a:r>
              <a:rPr lang="pt-BR" dirty="0" smtClean="0"/>
              <a:t>Transformações</a:t>
            </a:r>
          </a:p>
          <a:p>
            <a:pPr lvl="1"/>
            <a:r>
              <a:rPr lang="pt-BR" dirty="0" smtClean="0"/>
              <a:t>AFD -&gt; AFND</a:t>
            </a:r>
          </a:p>
          <a:p>
            <a:pPr lvl="1"/>
            <a:r>
              <a:rPr lang="pt-BR" dirty="0" smtClean="0"/>
              <a:t>AFND -&gt; AFD</a:t>
            </a:r>
          </a:p>
          <a:p>
            <a:pPr lvl="1"/>
            <a:r>
              <a:rPr lang="pt-BR" dirty="0" smtClean="0"/>
              <a:t>AFND -&gt; AFD -&gt; ER</a:t>
            </a:r>
          </a:p>
          <a:p>
            <a:pPr lvl="1"/>
            <a:r>
              <a:rPr lang="pt-BR" dirty="0" smtClean="0"/>
              <a:t>ER -&gt; </a:t>
            </a:r>
            <a:r>
              <a:rPr lang="pt-BR" dirty="0" smtClean="0"/>
              <a:t>AFD </a:t>
            </a:r>
            <a:r>
              <a:rPr lang="pt-BR" dirty="0" smtClean="0"/>
              <a:t>-&gt; </a:t>
            </a:r>
            <a:r>
              <a:rPr lang="pt-BR" dirty="0" smtClean="0"/>
              <a:t>AFND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4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AFND -&gt; AFD</a:t>
            </a:r>
            <a:br>
              <a:rPr lang="pt-BR" dirty="0" smtClean="0"/>
            </a:br>
            <a:r>
              <a:rPr lang="pt-BR" dirty="0" err="1" smtClean="0"/>
              <a:t>AFD</a:t>
            </a:r>
            <a:r>
              <a:rPr lang="pt-BR" dirty="0" smtClean="0"/>
              <a:t> -&gt; AFND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79774"/>
            <a:ext cx="4680520" cy="45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0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determinar se uma </a:t>
            </a:r>
            <a:r>
              <a:rPr lang="pt-BR" i="1" dirty="0" err="1" smtClean="0"/>
              <a:t>substring</a:t>
            </a:r>
            <a:r>
              <a:rPr lang="pt-BR" i="1" dirty="0" smtClean="0"/>
              <a:t> </a:t>
            </a:r>
            <a:r>
              <a:rPr lang="pt-BR" dirty="0" smtClean="0"/>
              <a:t>aparece num determinado texto;</a:t>
            </a:r>
          </a:p>
          <a:p>
            <a:r>
              <a:rPr lang="pt-BR" dirty="0" smtClean="0"/>
              <a:t>Como determinar se uma expressão foi formada corretamente</a:t>
            </a:r>
          </a:p>
          <a:p>
            <a:pPr marL="457200" lvl="1" indent="0">
              <a:buNone/>
            </a:pPr>
            <a:r>
              <a:rPr lang="pt-BR" dirty="0" smtClean="0"/>
              <a:t>(5+1) – 8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argc</a:t>
            </a:r>
            <a:r>
              <a:rPr lang="pt-BR" dirty="0" smtClean="0"/>
              <a:t>, char* </a:t>
            </a:r>
            <a:r>
              <a:rPr lang="pt-BR" dirty="0" err="1" smtClean="0"/>
              <a:t>argv</a:t>
            </a:r>
            <a:r>
              <a:rPr lang="pt-BR" dirty="0" smtClean="0"/>
              <a:t>){ </a:t>
            </a:r>
            <a:r>
              <a:rPr lang="pt-BR" dirty="0" err="1" smtClean="0"/>
              <a:t>return</a:t>
            </a:r>
            <a:r>
              <a:rPr lang="pt-BR" dirty="0" smtClean="0"/>
              <a:t> 0; }</a:t>
            </a:r>
          </a:p>
          <a:p>
            <a:pPr marL="514350" indent="-457200"/>
            <a:r>
              <a:rPr lang="pt-BR" dirty="0" smtClean="0"/>
              <a:t>Como procurar por uma </a:t>
            </a:r>
            <a:r>
              <a:rPr lang="pt-BR" i="1" dirty="0" err="1" smtClean="0"/>
              <a:t>substring</a:t>
            </a:r>
            <a:r>
              <a:rPr lang="pt-BR" dirty="0" smtClean="0"/>
              <a:t> em arquivos de texto no computador;</a:t>
            </a:r>
          </a:p>
        </p:txBody>
      </p:sp>
    </p:spTree>
    <p:extLst>
      <p:ext uri="{BB962C8B-B14F-4D97-AF65-F5344CB8AC3E}">
        <p14:creationId xmlns:p14="http://schemas.microsoft.com/office/powerpoint/2010/main" val="29282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AFND -&gt; AFD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75232"/>
            <a:ext cx="5184576" cy="452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7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AFNDe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7550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AFNDe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76864" cy="449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AFNDe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09697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20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formalismos reconhecedores foram vistos</a:t>
            </a:r>
          </a:p>
          <a:p>
            <a:pPr lvl="1"/>
            <a:r>
              <a:rPr lang="pt-BR" dirty="0" smtClean="0"/>
              <a:t>Autômatos Finitos Determinísticos</a:t>
            </a:r>
          </a:p>
          <a:p>
            <a:pPr lvl="1"/>
            <a:r>
              <a:rPr lang="pt-BR" dirty="0" smtClean="0"/>
              <a:t>Autômatos Finitos Não-determinísticos</a:t>
            </a:r>
          </a:p>
          <a:p>
            <a:pPr lvl="1"/>
            <a:r>
              <a:rPr lang="pt-BR" dirty="0" smtClean="0"/>
              <a:t>Autômatos Finitos com Movimentos e</a:t>
            </a:r>
          </a:p>
          <a:p>
            <a:pPr lvl="1"/>
            <a:endParaRPr lang="pt-BR" dirty="0"/>
          </a:p>
          <a:p>
            <a:r>
              <a:rPr lang="pt-BR" dirty="0" smtClean="0"/>
              <a:t>Expressões Regulares é um formalismo denotacional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78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expressões regulares são utilizadas principalmente como descritores de </a:t>
            </a:r>
            <a:r>
              <a:rPr lang="pt-BR" dirty="0" err="1" smtClean="0"/>
              <a:t>lingaugens</a:t>
            </a:r>
            <a:r>
              <a:rPr lang="pt-BR" dirty="0" smtClean="0"/>
              <a:t>, ou seja, a partir destas expressões podemos identificar uma linguagem regular e dada uma linguagem podemos escrevê-la de forma simplificada usando expressões (se a linguagem for regular).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12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</a:p>
          <a:p>
            <a:pPr lvl="1"/>
            <a:r>
              <a:rPr lang="pt-BR" dirty="0" smtClean="0"/>
              <a:t>Localizar cadeias em um texto</a:t>
            </a:r>
          </a:p>
          <a:p>
            <a:pPr lvl="1"/>
            <a:r>
              <a:rPr lang="pt-BR" dirty="0" smtClean="0"/>
              <a:t>Para criar analisadores léxicos, que são componentes fundamentais dos compiladores</a:t>
            </a:r>
          </a:p>
          <a:p>
            <a:r>
              <a:rPr lang="pt-BR" dirty="0" smtClean="0"/>
              <a:t>Assim como uma expressão aritmética representa um número natural: (10 + 5) x 7</a:t>
            </a:r>
          </a:p>
          <a:p>
            <a:r>
              <a:rPr lang="pt-BR" dirty="0" smtClean="0"/>
              <a:t>Uma expressão regular representa uma linguagem: ( 0 + 1 ) . 0*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59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54596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5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013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37716"/>
            <a:ext cx="7905895" cy="375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31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Grafos dirigidos: composto por arcos e vértices.</a:t>
            </a:r>
          </a:p>
          <a:p>
            <a:pPr lvl="1"/>
            <a:r>
              <a:rPr lang="pt-BR" dirty="0" smtClean="0"/>
              <a:t>G = {(1,1),(1,2),(1,3),(2,4),(3,2)}</a:t>
            </a:r>
          </a:p>
          <a:p>
            <a:pPr lvl="1"/>
            <a:endParaRPr lang="pt-BR" dirty="0"/>
          </a:p>
          <a:p>
            <a:r>
              <a:rPr lang="pt-BR" dirty="0" smtClean="0"/>
              <a:t>Relação reflexiva (laços): (</a:t>
            </a:r>
            <a:r>
              <a:rPr lang="pt-BR" dirty="0" err="1" smtClean="0"/>
              <a:t>n,n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Relação simétrica (círculos): 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 (</a:t>
            </a:r>
            <a:r>
              <a:rPr lang="pt-BR" dirty="0" err="1" smtClean="0"/>
              <a:t>b,a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Relação </a:t>
            </a:r>
            <a:r>
              <a:rPr lang="pt-BR" dirty="0" err="1" smtClean="0"/>
              <a:t>anti-simétrica</a:t>
            </a:r>
            <a:endParaRPr lang="pt-BR" dirty="0"/>
          </a:p>
        </p:txBody>
      </p:sp>
      <p:pic>
        <p:nvPicPr>
          <p:cNvPr id="1026" name="Picture 2" descr="http://blogs.ua.es/matematicadiscrecion/files/2010/11/dirig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76872"/>
            <a:ext cx="15621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59" y="4329100"/>
            <a:ext cx="2232248" cy="18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 -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União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Concatenação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Fechamento de </a:t>
            </a:r>
            <a:r>
              <a:rPr lang="pt-BR" dirty="0" err="1" smtClean="0"/>
              <a:t>Kleene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132856"/>
            <a:ext cx="4829211" cy="105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686374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89240"/>
            <a:ext cx="5621301" cy="100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Relação de Equivalência: Simétrica e reflexiva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Caminho e comprimento de um caminho:</a:t>
            </a:r>
          </a:p>
          <a:p>
            <a:pPr lvl="1"/>
            <a:r>
              <a:rPr lang="pt-BR" dirty="0" smtClean="0"/>
              <a:t>(a, ..., d) = (</a:t>
            </a:r>
            <a:r>
              <a:rPr lang="pt-BR" dirty="0" err="1" smtClean="0"/>
              <a:t>a,b,c,d</a:t>
            </a:r>
            <a:r>
              <a:rPr lang="pt-BR" dirty="0" smtClean="0"/>
              <a:t>)</a:t>
            </a: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comp</a:t>
            </a:r>
            <a:r>
              <a:rPr lang="pt-BR" dirty="0" smtClean="0"/>
              <a:t>=4</a:t>
            </a:r>
          </a:p>
          <a:p>
            <a:r>
              <a:rPr lang="pt-BR" dirty="0" smtClean="0"/>
              <a:t>Conjuntos finitos, infinitos e </a:t>
            </a:r>
            <a:r>
              <a:rPr lang="pt-BR" dirty="0" err="1" smtClean="0"/>
              <a:t>equinumerosos</a:t>
            </a:r>
            <a:r>
              <a:rPr lang="pt-B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915842" cy="18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3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Alfabetos e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Estrela de </a:t>
            </a:r>
            <a:r>
              <a:rPr lang="pt-BR" b="1" dirty="0" err="1" smtClean="0"/>
              <a:t>Kleene</a:t>
            </a:r>
            <a:r>
              <a:rPr lang="pt-BR" dirty="0" smtClean="0"/>
              <a:t>: Denotada por L* é o conjunto de todas as </a:t>
            </a:r>
            <a:r>
              <a:rPr lang="pt-BR" i="1" dirty="0" err="1" smtClean="0"/>
              <a:t>strings</a:t>
            </a:r>
            <a:r>
              <a:rPr lang="pt-BR" dirty="0" smtClean="0"/>
              <a:t> obtidas pela concatenação de zero ou mais </a:t>
            </a:r>
            <a:r>
              <a:rPr lang="pt-BR" i="1" dirty="0" err="1" smtClean="0"/>
              <a:t>strings</a:t>
            </a:r>
            <a:r>
              <a:rPr lang="pt-BR" dirty="0" smtClean="0"/>
              <a:t> de L.</a:t>
            </a:r>
          </a:p>
          <a:p>
            <a:pPr lvl="1"/>
            <a:r>
              <a:rPr lang="pt-BR" dirty="0" smtClean="0"/>
              <a:t>Se L={01,0,100}, então 01001100000 pertence a L*</a:t>
            </a:r>
          </a:p>
          <a:p>
            <a:r>
              <a:rPr lang="pt-BR" b="1" dirty="0" smtClean="0"/>
              <a:t>Linguagem</a:t>
            </a:r>
            <a:r>
              <a:rPr lang="pt-BR" dirty="0" smtClean="0"/>
              <a:t>: Conjunto de todas as </a:t>
            </a:r>
            <a:r>
              <a:rPr lang="pt-BR" dirty="0" err="1" smtClean="0"/>
              <a:t>strings</a:t>
            </a:r>
            <a:r>
              <a:rPr lang="pt-BR" dirty="0" smtClean="0"/>
              <a:t> sobre um alfabeto.</a:t>
            </a:r>
          </a:p>
        </p:txBody>
      </p:sp>
    </p:spTree>
    <p:extLst>
      <p:ext uri="{BB962C8B-B14F-4D97-AF65-F5344CB8AC3E}">
        <p14:creationId xmlns:p14="http://schemas.microsoft.com/office/powerpoint/2010/main" val="663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Expressão regular</a:t>
            </a:r>
            <a:r>
              <a:rPr lang="pt-BR" dirty="0" smtClean="0"/>
              <a:t>: Descreve uma linguagem finita ou infinita de elementos exclusivamente por meio de símbolos únicos e *. Todas as linguagens regulares sobre um alfabeto podem ser descritas por expressões regulares.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85180" cy="44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Representação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8672"/>
            <a:ext cx="6588857" cy="455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1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Representação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0" y="1844824"/>
            <a:ext cx="8337794" cy="317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573</Words>
  <Application>Microsoft Office PowerPoint</Application>
  <PresentationFormat>Apresentação na tela (4:3)</PresentationFormat>
  <Paragraphs>98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AFD AFND ER</vt:lpstr>
      <vt:lpstr>Motivação</vt:lpstr>
      <vt:lpstr>Definições Iniciais</vt:lpstr>
      <vt:lpstr>Definições Iniciais</vt:lpstr>
      <vt:lpstr>Alfabetos e Linguagens</vt:lpstr>
      <vt:lpstr>Expressões Regulares</vt:lpstr>
      <vt:lpstr>AFD – Definição Formal</vt:lpstr>
      <vt:lpstr>AFD – Representação Gráfica</vt:lpstr>
      <vt:lpstr>AFD – Representação Gráfica</vt:lpstr>
      <vt:lpstr>AFD – Exemplo Funcionamento</vt:lpstr>
      <vt:lpstr>AFD - Propriedades</vt:lpstr>
      <vt:lpstr>Autômatos Finitos Não-Determinísticos</vt:lpstr>
      <vt:lpstr>AFD vs AFND</vt:lpstr>
      <vt:lpstr>Autômatos Finitos Não Determinísticos</vt:lpstr>
      <vt:lpstr>Representações de um AFND</vt:lpstr>
      <vt:lpstr>AFND – Definição Formal</vt:lpstr>
      <vt:lpstr>Equivalência AFND/AFD</vt:lpstr>
      <vt:lpstr>Para Hoje</vt:lpstr>
      <vt:lpstr>AFND -&gt; AFD AFD -&gt; AFND</vt:lpstr>
      <vt:lpstr>AFND -&gt; AFD</vt:lpstr>
      <vt:lpstr>AFNDe</vt:lpstr>
      <vt:lpstr>AFNDe</vt:lpstr>
      <vt:lpstr>AFNDe</vt:lpstr>
      <vt:lpstr>Linguagens Regulares</vt:lpstr>
      <vt:lpstr>Expressões Regulares</vt:lpstr>
      <vt:lpstr>Expressões Regulares</vt:lpstr>
      <vt:lpstr>Expressões Regulares</vt:lpstr>
      <vt:lpstr>ER</vt:lpstr>
      <vt:lpstr>ER</vt:lpstr>
      <vt:lpstr>ER - Operadores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Autômatos Finitos Determinísticos e Autômatos Finitos Não-Determinísticos</dc:title>
  <dc:creator>carlos</dc:creator>
  <cp:lastModifiedBy>carlos</cp:lastModifiedBy>
  <cp:revision>22</cp:revision>
  <dcterms:created xsi:type="dcterms:W3CDTF">2014-03-10T19:15:13Z</dcterms:created>
  <dcterms:modified xsi:type="dcterms:W3CDTF">2014-03-13T19:20:14Z</dcterms:modified>
</cp:coreProperties>
</file>