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9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33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6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3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64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DED1-7D30-406B-8A0A-B96509908114}" type="datetimeFigureOut">
              <a:rPr lang="pt-BR" smtClean="0"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000A-2590-46E1-883B-27B43D528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2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Autômatos Finitos Determinísticos e Autômatos Finitos Não-Determinísticos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Carlos Timóteo, M. Sc. CAPM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6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Prova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Abdução </a:t>
            </a:r>
            <a:r>
              <a:rPr lang="pt-BR" dirty="0"/>
              <a:t> significa determinar a </a:t>
            </a:r>
            <a:r>
              <a:rPr lang="pt-BR" b="1" i="1" dirty="0"/>
              <a:t>premissa</a:t>
            </a:r>
            <a:r>
              <a:rPr lang="pt-BR" dirty="0"/>
              <a:t>. Usa-se a </a:t>
            </a:r>
            <a:r>
              <a:rPr lang="pt-BR" b="1" i="1" dirty="0"/>
              <a:t>conclusão</a:t>
            </a:r>
            <a:r>
              <a:rPr lang="pt-BR" dirty="0"/>
              <a:t> e a </a:t>
            </a:r>
            <a:r>
              <a:rPr lang="pt-BR" i="1" dirty="0"/>
              <a:t>regra</a:t>
            </a:r>
            <a:r>
              <a:rPr lang="pt-BR" dirty="0"/>
              <a:t> para defender que a </a:t>
            </a:r>
            <a:r>
              <a:rPr lang="pt-BR" b="1" i="1" dirty="0"/>
              <a:t>premissa</a:t>
            </a:r>
            <a:r>
              <a:rPr lang="pt-BR" dirty="0"/>
              <a:t> poderia explicar a </a:t>
            </a:r>
            <a:r>
              <a:rPr lang="pt-BR" b="1" i="1" dirty="0"/>
              <a:t>conclusão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r>
              <a:rPr lang="pt-BR" dirty="0" smtClean="0"/>
              <a:t>"</a:t>
            </a:r>
            <a:r>
              <a:rPr lang="pt-BR" dirty="0"/>
              <a:t>Quando chove, a grama fica molhada. A grama está molhada, então pode ter chovido."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0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Alfabetos e Linguagens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Alfabeto</a:t>
            </a:r>
            <a:r>
              <a:rPr lang="pt-BR" dirty="0" smtClean="0"/>
              <a:t> é um conjunto de símbolos. É um conjunto finito de qualquer tipo.</a:t>
            </a:r>
          </a:p>
          <a:p>
            <a:r>
              <a:rPr lang="pt-BR" dirty="0" smtClean="0"/>
              <a:t>Uma </a:t>
            </a:r>
            <a:r>
              <a:rPr lang="pt-BR" b="1" dirty="0" err="1" smtClean="0"/>
              <a:t>string</a:t>
            </a:r>
            <a:r>
              <a:rPr lang="pt-BR" dirty="0" smtClean="0"/>
              <a:t> em um alfabeto é uma sequência finita de símbolos.</a:t>
            </a:r>
          </a:p>
          <a:p>
            <a:pPr lvl="1"/>
            <a:r>
              <a:rPr lang="pt-BR" i="1" dirty="0"/>
              <a:t>m</a:t>
            </a:r>
            <a:r>
              <a:rPr lang="pt-BR" i="1" dirty="0" smtClean="0"/>
              <a:t>elancia</a:t>
            </a:r>
            <a:r>
              <a:rPr lang="pt-BR" dirty="0" smtClean="0"/>
              <a:t> é uma </a:t>
            </a:r>
            <a:r>
              <a:rPr lang="pt-BR" b="1" dirty="0" err="1" smtClean="0"/>
              <a:t>string</a:t>
            </a:r>
            <a:r>
              <a:rPr lang="pt-BR" dirty="0" smtClean="0"/>
              <a:t> do alfabeto </a:t>
            </a:r>
            <a:r>
              <a:rPr lang="pt-BR" dirty="0" err="1" smtClean="0"/>
              <a:t>grego-romano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i="1" dirty="0" smtClean="0"/>
              <a:t>01011100</a:t>
            </a:r>
            <a:r>
              <a:rPr lang="pt-BR" dirty="0" smtClean="0"/>
              <a:t> é uma </a:t>
            </a:r>
            <a:r>
              <a:rPr lang="pt-BR" b="1" dirty="0" err="1" smtClean="0"/>
              <a:t>string</a:t>
            </a:r>
            <a:r>
              <a:rPr lang="pt-BR" dirty="0" smtClean="0"/>
              <a:t> do alfabeto binário;</a:t>
            </a:r>
          </a:p>
          <a:p>
            <a:r>
              <a:rPr lang="pt-BR" dirty="0" smtClean="0"/>
              <a:t>Propriedades: concatenação, sufixo, prefixo, inverso..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Alfabetos e Linguagens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Estrela de </a:t>
            </a:r>
            <a:r>
              <a:rPr lang="pt-BR" b="1" dirty="0" err="1" smtClean="0"/>
              <a:t>Kleene</a:t>
            </a:r>
            <a:r>
              <a:rPr lang="pt-BR" dirty="0" smtClean="0"/>
              <a:t>: Denotada por L* é o conjunto de todas as </a:t>
            </a:r>
            <a:r>
              <a:rPr lang="pt-BR" i="1" dirty="0" err="1" smtClean="0"/>
              <a:t>strings</a:t>
            </a:r>
            <a:r>
              <a:rPr lang="pt-BR" dirty="0" smtClean="0"/>
              <a:t> obtidas pela concatenação de zero ou mais </a:t>
            </a:r>
            <a:r>
              <a:rPr lang="pt-BR" i="1" dirty="0" err="1" smtClean="0"/>
              <a:t>strings</a:t>
            </a:r>
            <a:r>
              <a:rPr lang="pt-BR" dirty="0" smtClean="0"/>
              <a:t> de L.</a:t>
            </a:r>
          </a:p>
          <a:p>
            <a:pPr lvl="1"/>
            <a:r>
              <a:rPr lang="pt-BR" dirty="0" smtClean="0"/>
              <a:t>Se L={01,0,100}, então 01001100000 pertence a L*</a:t>
            </a:r>
          </a:p>
          <a:p>
            <a:r>
              <a:rPr lang="pt-BR" b="1" dirty="0" smtClean="0"/>
              <a:t>Linguagem</a:t>
            </a:r>
            <a:r>
              <a:rPr lang="pt-BR" dirty="0" smtClean="0"/>
              <a:t>: Conjunto de todas as </a:t>
            </a:r>
            <a:r>
              <a:rPr lang="pt-BR" dirty="0" err="1" smtClean="0"/>
              <a:t>strings</a:t>
            </a:r>
            <a:r>
              <a:rPr lang="pt-BR" dirty="0" smtClean="0"/>
              <a:t> sobre um alfabeto.</a:t>
            </a:r>
          </a:p>
        </p:txBody>
      </p:sp>
    </p:spTree>
    <p:extLst>
      <p:ext uri="{BB962C8B-B14F-4D97-AF65-F5344CB8AC3E}">
        <p14:creationId xmlns:p14="http://schemas.microsoft.com/office/powerpoint/2010/main" val="6632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Alfabetos e Linguagens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89" y="2324100"/>
            <a:ext cx="6768279" cy="261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0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Expressão regular</a:t>
            </a:r>
            <a:r>
              <a:rPr lang="pt-BR" dirty="0" smtClean="0"/>
              <a:t>: Descreve uma linguagem finita ou infinita de elementos exclusivamente por meio de símbolos únicos e *. Todas as linguagens regulares sobre um alfabeto podem ser descritas por expressões regulares.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5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Formalismos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Reconhecedores</a:t>
            </a:r>
          </a:p>
          <a:p>
            <a:pPr lvl="1"/>
            <a:r>
              <a:rPr lang="pt-BR" dirty="0" smtClean="0"/>
              <a:t>Recebe uma palavra e retorna um valor para dizer se ela é ou não da linguagem</a:t>
            </a:r>
          </a:p>
          <a:p>
            <a:r>
              <a:rPr lang="pt-BR" dirty="0" smtClean="0"/>
              <a:t>Geradores</a:t>
            </a:r>
          </a:p>
          <a:p>
            <a:pPr lvl="1"/>
            <a:r>
              <a:rPr lang="pt-BR" dirty="0" smtClean="0"/>
              <a:t>Define um conjunto de regras que podem ser combinadas para gerar palavras</a:t>
            </a:r>
          </a:p>
          <a:p>
            <a:r>
              <a:rPr lang="pt-BR" dirty="0" smtClean="0"/>
              <a:t>Denotacional</a:t>
            </a:r>
          </a:p>
          <a:p>
            <a:pPr lvl="1"/>
            <a:r>
              <a:rPr lang="pt-BR" dirty="0" smtClean="0"/>
              <a:t>Uma expressão que denota de modo geral as palavras da linguagem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6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Chomsky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40" y="1771650"/>
            <a:ext cx="6537236" cy="403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0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Autômato Finito Determinístico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Considere uma máquina capaz de ler símbolo e avançar para o próximo se o símbolo lido for válido.</a:t>
            </a:r>
          </a:p>
          <a:p>
            <a:r>
              <a:rPr lang="pt-BR" dirty="0" smtClean="0"/>
              <a:t>Ele tem uma unidade de processamento, recebe como entrada uma cadeia que lhe é fornecida em uma fita de entrada e não produz nenhuma saída real, exceto a indicação de aceitação da entrada.</a:t>
            </a:r>
          </a:p>
          <a:p>
            <a:r>
              <a:rPr lang="pt-BR" dirty="0" smtClean="0"/>
              <a:t>Em outras palavras, é um dispositivo de reconhecimento de linguagens.</a:t>
            </a:r>
          </a:p>
          <a:p>
            <a:r>
              <a:rPr lang="pt-BR" dirty="0" smtClean="0"/>
              <a:t>Baseada no conceito de máquinas de estados finitos.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0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Autômato Finito Determinístico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716256" cy="424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2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 de estados finitos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finito de estados</a:t>
            </a:r>
          </a:p>
          <a:p>
            <a:pPr lvl="1"/>
            <a:r>
              <a:rPr lang="pt-BR" dirty="0" smtClean="0"/>
              <a:t>Tem um estado inicial</a:t>
            </a:r>
          </a:p>
          <a:p>
            <a:r>
              <a:rPr lang="pt-BR" dirty="0" smtClean="0"/>
              <a:t>Mudança de estados</a:t>
            </a:r>
          </a:p>
          <a:p>
            <a:pPr lvl="1"/>
            <a:r>
              <a:rPr lang="pt-BR" dirty="0" smtClean="0"/>
              <a:t>Depende do estado atual e de certa entrada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1"/>
            <a:ext cx="4536504" cy="195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193719"/>
            <a:ext cx="23050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94" y="1556792"/>
            <a:ext cx="29527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0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determinar se uma </a:t>
            </a:r>
            <a:r>
              <a:rPr lang="pt-BR" i="1" dirty="0" err="1" smtClean="0"/>
              <a:t>substring</a:t>
            </a:r>
            <a:r>
              <a:rPr lang="pt-BR" i="1" dirty="0" smtClean="0"/>
              <a:t> </a:t>
            </a:r>
            <a:r>
              <a:rPr lang="pt-BR" dirty="0" smtClean="0"/>
              <a:t>aparece num determinado texto;</a:t>
            </a:r>
          </a:p>
          <a:p>
            <a:r>
              <a:rPr lang="pt-BR" dirty="0" smtClean="0"/>
              <a:t>Como determinar se uma expressão foi formada corretamente</a:t>
            </a:r>
          </a:p>
          <a:p>
            <a:pPr marL="457200" lvl="1" indent="0">
              <a:buNone/>
            </a:pPr>
            <a:r>
              <a:rPr lang="pt-BR" dirty="0" smtClean="0"/>
              <a:t>(5+1) – 8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argc</a:t>
            </a:r>
            <a:r>
              <a:rPr lang="pt-BR" dirty="0" smtClean="0"/>
              <a:t>, char* </a:t>
            </a:r>
            <a:r>
              <a:rPr lang="pt-BR" dirty="0" err="1" smtClean="0"/>
              <a:t>argv</a:t>
            </a:r>
            <a:r>
              <a:rPr lang="pt-BR" dirty="0" smtClean="0"/>
              <a:t>){ </a:t>
            </a:r>
            <a:r>
              <a:rPr lang="pt-BR" dirty="0" err="1" smtClean="0"/>
              <a:t>return</a:t>
            </a:r>
            <a:r>
              <a:rPr lang="pt-BR" dirty="0" smtClean="0"/>
              <a:t> 0; }</a:t>
            </a:r>
          </a:p>
          <a:p>
            <a:pPr marL="514350" indent="-457200"/>
            <a:r>
              <a:rPr lang="pt-BR" dirty="0" smtClean="0"/>
              <a:t>Como procurar por uma </a:t>
            </a:r>
            <a:r>
              <a:rPr lang="pt-BR" i="1" dirty="0" err="1" smtClean="0"/>
              <a:t>substring</a:t>
            </a:r>
            <a:r>
              <a:rPr lang="pt-BR" dirty="0" smtClean="0"/>
              <a:t> em arquivos de texto no computador;</a:t>
            </a:r>
          </a:p>
        </p:txBody>
      </p:sp>
    </p:spTree>
    <p:extLst>
      <p:ext uri="{BB962C8B-B14F-4D97-AF65-F5344CB8AC3E}">
        <p14:creationId xmlns:p14="http://schemas.microsoft.com/office/powerpoint/2010/main" val="29282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– Definição Formal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85180" cy="44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– Representação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8672"/>
            <a:ext cx="6588857" cy="455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1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– Representação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0" y="1844824"/>
            <a:ext cx="8337794" cy="317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– Exemplo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4" y="1988840"/>
            <a:ext cx="7964607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- 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AFD nunca entra em loop infinito</a:t>
            </a:r>
          </a:p>
          <a:p>
            <a:r>
              <a:rPr lang="pt-BR" dirty="0" smtClean="0"/>
              <a:t>Novos símbolos da entrada são lidos a cada aplicação da função programa, o processo de reconhecimento de qualquer cadeia </a:t>
            </a:r>
            <a:r>
              <a:rPr lang="pt-BR" dirty="0" err="1" smtClean="0"/>
              <a:t>pára</a:t>
            </a:r>
            <a:r>
              <a:rPr lang="pt-BR" dirty="0" smtClean="0"/>
              <a:t> de duas maneiras: </a:t>
            </a:r>
            <a:r>
              <a:rPr lang="pt-BR" b="1" dirty="0" smtClean="0"/>
              <a:t>aceitando</a:t>
            </a:r>
            <a:r>
              <a:rPr lang="pt-BR" dirty="0" smtClean="0"/>
              <a:t> ou </a:t>
            </a:r>
            <a:r>
              <a:rPr lang="pt-BR" b="1" dirty="0" smtClean="0"/>
              <a:t>rejeitando</a:t>
            </a:r>
            <a:r>
              <a:rPr lang="pt-BR" dirty="0" smtClean="0"/>
              <a:t> uma entrada.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Autômatos Finitos Não-Determinísticos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 o não-determinismo aos autômatos finitos.</a:t>
            </a:r>
          </a:p>
          <a:p>
            <a:pPr lvl="1"/>
            <a:r>
              <a:rPr lang="pt-BR" dirty="0" smtClean="0"/>
              <a:t>Capacidade de mudar de estado de forma apenas parcialmente determinada pelo estado corrente e pelo símbolo de entrada.</a:t>
            </a:r>
          </a:p>
          <a:p>
            <a:pPr lvl="1"/>
            <a:r>
              <a:rPr lang="pt-BR" dirty="0" smtClean="0"/>
              <a:t>Podemos ter zero, uma ou mais transições de estado com o mesmo símbolo de entrada.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5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AFD </a:t>
            </a:r>
            <a:r>
              <a:rPr lang="pt-BR" dirty="0" err="1" smtClean="0"/>
              <a:t>vs</a:t>
            </a:r>
            <a:r>
              <a:rPr lang="pt-BR" dirty="0" smtClean="0"/>
              <a:t> AFND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Determinístico</a:t>
            </a:r>
          </a:p>
          <a:p>
            <a:pPr lvl="1"/>
            <a:r>
              <a:rPr lang="pt-BR" dirty="0" smtClean="0"/>
              <a:t>Transições bem definidas</a:t>
            </a:r>
          </a:p>
          <a:p>
            <a:pPr lvl="1"/>
            <a:r>
              <a:rPr lang="pt-BR" dirty="0" smtClean="0"/>
              <a:t>Função de transição leva a um único estado</a:t>
            </a:r>
          </a:p>
          <a:p>
            <a:pPr lvl="1"/>
            <a:r>
              <a:rPr lang="pt-BR" dirty="0" smtClean="0"/>
              <a:t>Sequência de estados é única para cada palavra</a:t>
            </a:r>
          </a:p>
          <a:p>
            <a:r>
              <a:rPr lang="pt-BR" dirty="0" smtClean="0"/>
              <a:t>Não-determinístico</a:t>
            </a:r>
          </a:p>
          <a:p>
            <a:pPr lvl="1"/>
            <a:r>
              <a:rPr lang="pt-BR" dirty="0" smtClean="0"/>
              <a:t>Transições ambíguas</a:t>
            </a:r>
          </a:p>
          <a:p>
            <a:pPr lvl="1"/>
            <a:r>
              <a:rPr lang="pt-BR" dirty="0" smtClean="0"/>
              <a:t>Função de transição leva a vários estados alternativos</a:t>
            </a:r>
          </a:p>
          <a:p>
            <a:pPr lvl="1"/>
            <a:r>
              <a:rPr lang="pt-BR" dirty="0" smtClean="0"/>
              <a:t>Várias sequência possíveis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Autômatos Finitos Não Determinísticos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2169208"/>
            <a:ext cx="3688432" cy="154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4" y="3824193"/>
            <a:ext cx="7834346" cy="149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2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AFND – Definição Formal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sequência de entrada </a:t>
            </a:r>
            <a:r>
              <a:rPr lang="pt-BR" dirty="0" err="1" smtClean="0"/>
              <a:t>a,b,c</a:t>
            </a:r>
            <a:r>
              <a:rPr lang="pt-BR" dirty="0" smtClean="0"/>
              <a:t>...d é aceita por um AFND se existe uma sequência de transições, correspondendo a sequencia de entrada, que leva do estado inicial a algum dos estados finais.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496944" cy="257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2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Equivalência AFND/AFD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85230"/>
            <a:ext cx="8280920" cy="383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Conjunto: É uma coleção de objetos.</a:t>
            </a:r>
          </a:p>
          <a:p>
            <a:pPr lvl="1"/>
            <a:r>
              <a:rPr lang="pt-BR" dirty="0" smtClean="0"/>
              <a:t>L1={</a:t>
            </a:r>
            <a:r>
              <a:rPr lang="pt-BR" dirty="0" err="1" smtClean="0"/>
              <a:t>ab,c,d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L2={vermelho, azul, vermelho} = {vermelho, azul}</a:t>
            </a:r>
          </a:p>
          <a:p>
            <a:pPr lvl="1"/>
            <a:r>
              <a:rPr lang="pt-BR" dirty="0" smtClean="0"/>
              <a:t>L3={3,2,1} = {1,3,2}</a:t>
            </a:r>
          </a:p>
          <a:p>
            <a:r>
              <a:rPr lang="pt-BR" dirty="0" smtClean="0"/>
              <a:t>Quantos elementos temos em L4: </a:t>
            </a:r>
          </a:p>
          <a:p>
            <a:pPr lvl="1"/>
            <a:r>
              <a:rPr lang="pt-BR" dirty="0" smtClean="0"/>
              <a:t>L4= {azul, 4, {preto, #}}</a:t>
            </a:r>
          </a:p>
          <a:p>
            <a:r>
              <a:rPr lang="pt-BR" dirty="0" smtClean="0"/>
              <a:t>Operações entre conjuntos: União, Intersecção e Diferença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0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Expressões Regulares</a:t>
            </a:r>
          </a:p>
          <a:p>
            <a:r>
              <a:rPr lang="pt-BR" dirty="0" smtClean="0"/>
              <a:t>Transformações</a:t>
            </a:r>
          </a:p>
          <a:p>
            <a:pPr lvl="1"/>
            <a:r>
              <a:rPr lang="pt-BR" dirty="0" smtClean="0"/>
              <a:t>AFD -&gt; AFND</a:t>
            </a:r>
          </a:p>
          <a:p>
            <a:pPr lvl="1"/>
            <a:r>
              <a:rPr lang="pt-BR" dirty="0" smtClean="0"/>
              <a:t>AFND -&gt; AFD</a:t>
            </a:r>
          </a:p>
          <a:p>
            <a:pPr lvl="1"/>
            <a:r>
              <a:rPr lang="pt-BR" dirty="0" smtClean="0"/>
              <a:t>AFND -&gt; AFD -&gt; ER</a:t>
            </a:r>
          </a:p>
          <a:p>
            <a:pPr lvl="1"/>
            <a:r>
              <a:rPr lang="pt-BR" dirty="0" smtClean="0"/>
              <a:t>ER -&gt; AFND -&gt; AFD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4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Propriedades dos Conjuntos</a:t>
            </a:r>
          </a:p>
          <a:p>
            <a:pPr lvl="1"/>
            <a:r>
              <a:rPr lang="pt-BR" dirty="0" err="1" smtClean="0"/>
              <a:t>Idempotência</a:t>
            </a:r>
            <a:r>
              <a:rPr lang="pt-BR" dirty="0" smtClean="0"/>
              <a:t>: A U A = A</a:t>
            </a:r>
          </a:p>
          <a:p>
            <a:pPr lvl="1"/>
            <a:r>
              <a:rPr lang="pt-BR" dirty="0" smtClean="0"/>
              <a:t>Comutatividade: A U B =  B U A</a:t>
            </a:r>
          </a:p>
          <a:p>
            <a:pPr lvl="1"/>
            <a:r>
              <a:rPr lang="pt-BR" dirty="0" smtClean="0"/>
              <a:t>Associatividade: (A U B) U C = A U (B U C)</a:t>
            </a:r>
          </a:p>
          <a:p>
            <a:pPr lvl="1"/>
            <a:r>
              <a:rPr lang="pt-BR" dirty="0" smtClean="0"/>
              <a:t>Distributividade</a:t>
            </a:r>
          </a:p>
          <a:p>
            <a:pPr lvl="1"/>
            <a:r>
              <a:rPr lang="pt-BR" dirty="0" smtClean="0"/>
              <a:t>Absorção</a:t>
            </a:r>
          </a:p>
          <a:p>
            <a:pPr lvl="1"/>
            <a:r>
              <a:rPr lang="pt-BR" dirty="0" smtClean="0"/>
              <a:t>Leis de </a:t>
            </a:r>
            <a:r>
              <a:rPr lang="pt-BR" dirty="0" err="1" smtClean="0"/>
              <a:t>DeMorgan</a:t>
            </a:r>
            <a:r>
              <a:rPr lang="pt-BR" dirty="0" smtClean="0"/>
              <a:t>: A – (B U C) = (A - B) U (A - C)</a:t>
            </a:r>
          </a:p>
        </p:txBody>
      </p:sp>
    </p:spTree>
    <p:extLst>
      <p:ext uri="{BB962C8B-B14F-4D97-AF65-F5344CB8AC3E}">
        <p14:creationId xmlns:p14="http://schemas.microsoft.com/office/powerpoint/2010/main" val="25229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Conjuntos das Partes:</a:t>
            </a:r>
          </a:p>
          <a:p>
            <a:pPr lvl="1"/>
            <a:r>
              <a:rPr lang="pt-BR" dirty="0" smtClean="0"/>
              <a:t>2 {</a:t>
            </a:r>
            <a:r>
              <a:rPr lang="pt-BR" dirty="0" err="1" smtClean="0"/>
              <a:t>c,d</a:t>
            </a:r>
            <a:r>
              <a:rPr lang="pt-BR" dirty="0" smtClean="0"/>
              <a:t>} = {{</a:t>
            </a:r>
            <a:r>
              <a:rPr lang="pt-BR" dirty="0" err="1" smtClean="0"/>
              <a:t>c,d</a:t>
            </a:r>
            <a:r>
              <a:rPr lang="pt-BR" dirty="0" smtClean="0"/>
              <a:t>},{c},{d},vazio}</a:t>
            </a:r>
          </a:p>
          <a:p>
            <a:r>
              <a:rPr lang="pt-BR" dirty="0" smtClean="0"/>
              <a:t>Conjunto de todos os subconjuntos:</a:t>
            </a:r>
          </a:p>
          <a:p>
            <a:pPr lvl="1"/>
            <a:r>
              <a:rPr lang="pt-BR" dirty="0" smtClean="0"/>
              <a:t>U{{</a:t>
            </a:r>
            <a:r>
              <a:rPr lang="pt-BR" dirty="0" err="1" smtClean="0"/>
              <a:t>a,b</a:t>
            </a:r>
            <a:r>
              <a:rPr lang="pt-BR" dirty="0" smtClean="0"/>
              <a:t>},{</a:t>
            </a:r>
            <a:r>
              <a:rPr lang="pt-BR" dirty="0" err="1" smtClean="0"/>
              <a:t>b,c</a:t>
            </a:r>
            <a:r>
              <a:rPr lang="pt-BR" dirty="0" smtClean="0"/>
              <a:t>},{</a:t>
            </a:r>
            <a:r>
              <a:rPr lang="pt-BR" dirty="0" err="1" smtClean="0"/>
              <a:t>c,d</a:t>
            </a:r>
            <a:r>
              <a:rPr lang="pt-BR" dirty="0" smtClean="0"/>
              <a:t>}} = {</a:t>
            </a:r>
            <a:r>
              <a:rPr lang="pt-BR" dirty="0" err="1" smtClean="0"/>
              <a:t>a,b,c,d</a:t>
            </a:r>
            <a:r>
              <a:rPr lang="pt-BR" dirty="0" smtClean="0"/>
              <a:t>}</a:t>
            </a:r>
          </a:p>
          <a:p>
            <a:r>
              <a:rPr lang="pt-BR" dirty="0" smtClean="0"/>
              <a:t>Partição de um conjunto:</a:t>
            </a:r>
          </a:p>
          <a:p>
            <a:pPr lvl="1"/>
            <a:r>
              <a:rPr lang="pt-BR" dirty="0" smtClean="0"/>
              <a:t>{{</a:t>
            </a:r>
            <a:r>
              <a:rPr lang="pt-BR" dirty="0" err="1" smtClean="0"/>
              <a:t>a,b</a:t>
            </a:r>
            <a:r>
              <a:rPr lang="pt-BR" dirty="0" smtClean="0"/>
              <a:t>},{c},{d}} =&gt; {</a:t>
            </a:r>
            <a:r>
              <a:rPr lang="pt-BR" dirty="0" err="1" smtClean="0"/>
              <a:t>a,b,c,d</a:t>
            </a:r>
            <a:r>
              <a:rPr lang="pt-BR" dirty="0" smtClean="0"/>
              <a:t>}    válido</a:t>
            </a:r>
            <a:endParaRPr lang="pt-BR" dirty="0" smtClean="0"/>
          </a:p>
          <a:p>
            <a:pPr lvl="1"/>
            <a:r>
              <a:rPr lang="pt-BR" dirty="0" smtClean="0"/>
              <a:t>{{</a:t>
            </a:r>
            <a:r>
              <a:rPr lang="pt-BR" dirty="0" err="1" smtClean="0"/>
              <a:t>a,b</a:t>
            </a:r>
            <a:r>
              <a:rPr lang="pt-BR" dirty="0" smtClean="0"/>
              <a:t>},{c},{d}} =&gt; {{</a:t>
            </a:r>
            <a:r>
              <a:rPr lang="pt-BR" dirty="0" err="1" smtClean="0"/>
              <a:t>b,c</a:t>
            </a:r>
            <a:r>
              <a:rPr lang="pt-BR" dirty="0"/>
              <a:t>}</a:t>
            </a:r>
            <a:r>
              <a:rPr lang="pt-BR" dirty="0" smtClean="0"/>
              <a:t>,d</a:t>
            </a:r>
            <a:r>
              <a:rPr lang="pt-BR" dirty="0" smtClean="0"/>
              <a:t>}     inválido</a:t>
            </a:r>
            <a:endParaRPr lang="pt-BR" dirty="0" smtClean="0"/>
          </a:p>
          <a:p>
            <a:r>
              <a:rPr lang="pt-BR" dirty="0" smtClean="0"/>
              <a:t>Relação: Um conjunto com uma restrição unária, binária ou terciária.</a:t>
            </a:r>
          </a:p>
          <a:p>
            <a:r>
              <a:rPr lang="pt-BR" dirty="0" smtClean="0"/>
              <a:t>Função: injetora, </a:t>
            </a:r>
            <a:r>
              <a:rPr lang="pt-BR" dirty="0" err="1" smtClean="0"/>
              <a:t>sobrejetora</a:t>
            </a:r>
            <a:r>
              <a:rPr lang="pt-BR" dirty="0"/>
              <a:t> </a:t>
            </a:r>
            <a:r>
              <a:rPr lang="pt-BR" dirty="0" smtClean="0"/>
              <a:t>e bijetora</a:t>
            </a:r>
          </a:p>
        </p:txBody>
      </p:sp>
    </p:spTree>
    <p:extLst>
      <p:ext uri="{BB962C8B-B14F-4D97-AF65-F5344CB8AC3E}">
        <p14:creationId xmlns:p14="http://schemas.microsoft.com/office/powerpoint/2010/main" val="20313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Grafos dirigidos: composto por arcos e vértices.</a:t>
            </a:r>
          </a:p>
          <a:p>
            <a:pPr lvl="1"/>
            <a:r>
              <a:rPr lang="pt-BR" dirty="0" smtClean="0"/>
              <a:t>G = {(1,1),(1,2),(1,3),(2,4),(3,2)}</a:t>
            </a:r>
          </a:p>
          <a:p>
            <a:pPr lvl="1"/>
            <a:endParaRPr lang="pt-BR" dirty="0"/>
          </a:p>
          <a:p>
            <a:r>
              <a:rPr lang="pt-BR" dirty="0" smtClean="0"/>
              <a:t>Relação reflexiva (laços): (</a:t>
            </a:r>
            <a:r>
              <a:rPr lang="pt-BR" dirty="0" err="1" smtClean="0"/>
              <a:t>n,n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Relação simétrica (círculos): </a:t>
            </a:r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a,b</a:t>
            </a:r>
            <a:r>
              <a:rPr lang="pt-BR" dirty="0" smtClean="0"/>
              <a:t>) (</a:t>
            </a:r>
            <a:r>
              <a:rPr lang="pt-BR" dirty="0" err="1" smtClean="0"/>
              <a:t>b,a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Relação </a:t>
            </a:r>
            <a:r>
              <a:rPr lang="pt-BR" dirty="0" err="1" smtClean="0"/>
              <a:t>anti-simétrica</a:t>
            </a:r>
            <a:endParaRPr lang="pt-BR" dirty="0"/>
          </a:p>
        </p:txBody>
      </p:sp>
      <p:pic>
        <p:nvPicPr>
          <p:cNvPr id="1026" name="Picture 2" descr="http://blogs.ua.es/matematicadiscrecion/files/2010/11/dirig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76872"/>
            <a:ext cx="15621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59" y="4329100"/>
            <a:ext cx="2232248" cy="18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Relação de Equivalência: Simétrica e reflexiva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Caminho e comprimento de um caminho:</a:t>
            </a:r>
          </a:p>
          <a:p>
            <a:pPr lvl="1"/>
            <a:r>
              <a:rPr lang="pt-BR" dirty="0" smtClean="0"/>
              <a:t>(a, ..., d) = (</a:t>
            </a:r>
            <a:r>
              <a:rPr lang="pt-BR" dirty="0" err="1" smtClean="0"/>
              <a:t>a,b,c,d</a:t>
            </a:r>
            <a:r>
              <a:rPr lang="pt-BR" dirty="0" smtClean="0"/>
              <a:t>)</a:t>
            </a: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comp</a:t>
            </a:r>
            <a:r>
              <a:rPr lang="pt-BR" dirty="0" smtClean="0"/>
              <a:t>=4</a:t>
            </a:r>
          </a:p>
          <a:p>
            <a:r>
              <a:rPr lang="pt-BR" dirty="0" smtClean="0"/>
              <a:t>Conjuntos finitos, infinitos e </a:t>
            </a:r>
            <a:r>
              <a:rPr lang="pt-BR" dirty="0" err="1" smtClean="0"/>
              <a:t>equinumerosos</a:t>
            </a:r>
            <a:r>
              <a:rPr lang="pt-B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915842" cy="18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3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Prova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Indução Matemática</a:t>
            </a:r>
          </a:p>
          <a:p>
            <a:r>
              <a:rPr lang="pt-BR" dirty="0" smtClean="0"/>
              <a:t>Dedução Matemática</a:t>
            </a:r>
          </a:p>
          <a:p>
            <a:r>
              <a:rPr lang="pt-BR" dirty="0" smtClean="0"/>
              <a:t>Abdução Matemática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Dada uma </a:t>
            </a:r>
            <a:r>
              <a:rPr lang="pt-BR" b="1" dirty="0" smtClean="0"/>
              <a:t>premissa</a:t>
            </a:r>
            <a:r>
              <a:rPr lang="pt-BR" dirty="0" smtClean="0"/>
              <a:t>, uma </a:t>
            </a:r>
            <a:r>
              <a:rPr lang="pt-BR" b="1" dirty="0" smtClean="0"/>
              <a:t>conclusão</a:t>
            </a:r>
            <a:r>
              <a:rPr lang="pt-BR" dirty="0" smtClean="0"/>
              <a:t> e uma regra segundo a qual a </a:t>
            </a:r>
            <a:r>
              <a:rPr lang="pt-BR" b="1" dirty="0" smtClean="0"/>
              <a:t>premissa</a:t>
            </a:r>
            <a:r>
              <a:rPr lang="pt-BR" dirty="0" smtClean="0"/>
              <a:t> </a:t>
            </a:r>
            <a:r>
              <a:rPr lang="pt-BR" i="1" dirty="0" smtClean="0"/>
              <a:t>implica</a:t>
            </a:r>
            <a:r>
              <a:rPr lang="pt-BR" dirty="0" smtClean="0"/>
              <a:t> na </a:t>
            </a:r>
            <a:r>
              <a:rPr lang="pt-BR" b="1" dirty="0" smtClean="0"/>
              <a:t>conclusão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99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Prova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Dedução </a:t>
            </a:r>
            <a:r>
              <a:rPr lang="pt-BR" sz="2800" dirty="0" smtClean="0"/>
              <a:t>corresponde </a:t>
            </a:r>
            <a:r>
              <a:rPr lang="pt-BR" sz="2800" dirty="0"/>
              <a:t>a determinar a </a:t>
            </a:r>
            <a:r>
              <a:rPr lang="pt-BR" sz="2800" b="1" i="1" dirty="0"/>
              <a:t>conclusão</a:t>
            </a:r>
            <a:r>
              <a:rPr lang="pt-BR" sz="2800" dirty="0"/>
              <a:t>. Utiliza-se da </a:t>
            </a:r>
            <a:r>
              <a:rPr lang="pt-BR" sz="2800" b="1" i="1" dirty="0"/>
              <a:t>regra</a:t>
            </a:r>
            <a:r>
              <a:rPr lang="pt-BR" sz="2800" dirty="0"/>
              <a:t> e sua </a:t>
            </a:r>
            <a:r>
              <a:rPr lang="pt-BR" sz="2800" b="1" i="1" dirty="0"/>
              <a:t>premissa</a:t>
            </a:r>
            <a:r>
              <a:rPr lang="pt-BR" sz="2800" dirty="0"/>
              <a:t> para chegar a uma </a:t>
            </a:r>
            <a:r>
              <a:rPr lang="pt-BR" sz="2800" b="1" i="1" dirty="0"/>
              <a:t>conclusão</a:t>
            </a:r>
            <a:r>
              <a:rPr lang="pt-BR" sz="2800" dirty="0"/>
              <a:t>. </a:t>
            </a:r>
            <a:endParaRPr lang="pt-BR" sz="2800" dirty="0" smtClean="0"/>
          </a:p>
          <a:p>
            <a:pPr marL="457200" lvl="1" indent="0">
              <a:buNone/>
            </a:pPr>
            <a:r>
              <a:rPr lang="pt-BR" sz="2000" dirty="0" smtClean="0"/>
              <a:t>"</a:t>
            </a:r>
            <a:r>
              <a:rPr lang="pt-BR" sz="2000" dirty="0"/>
              <a:t>Quando chove, a grama fica molhada. Choveu hoje. Portanto, a grama está molhada</a:t>
            </a:r>
            <a:r>
              <a:rPr lang="pt-BR" sz="2000" dirty="0" smtClean="0"/>
              <a:t>.“</a:t>
            </a:r>
          </a:p>
          <a:p>
            <a:r>
              <a:rPr lang="pt-BR" sz="2800" b="1" dirty="0" smtClean="0"/>
              <a:t>Indução</a:t>
            </a:r>
            <a:r>
              <a:rPr lang="pt-BR" sz="2800" dirty="0" smtClean="0"/>
              <a:t> </a:t>
            </a:r>
            <a:r>
              <a:rPr lang="pt-BR" sz="2800" dirty="0"/>
              <a:t> é determinar a </a:t>
            </a:r>
            <a:r>
              <a:rPr lang="pt-BR" sz="2800" b="1" i="1" dirty="0"/>
              <a:t>regra</a:t>
            </a:r>
            <a:r>
              <a:rPr lang="pt-BR" sz="2800" dirty="0"/>
              <a:t>. É aprender a </a:t>
            </a:r>
            <a:r>
              <a:rPr lang="pt-BR" sz="2800" b="1" i="1" dirty="0"/>
              <a:t>regra</a:t>
            </a:r>
            <a:r>
              <a:rPr lang="pt-BR" sz="2800" dirty="0"/>
              <a:t> a partir de diversos exemplos de </a:t>
            </a:r>
            <a:r>
              <a:rPr lang="pt-BR" sz="2800" dirty="0" smtClean="0"/>
              <a:t>como a</a:t>
            </a:r>
            <a:r>
              <a:rPr lang="pt-BR" sz="2800" dirty="0"/>
              <a:t> </a:t>
            </a:r>
            <a:r>
              <a:rPr lang="pt-BR" sz="2800" b="1" i="1" dirty="0"/>
              <a:t>conclusão</a:t>
            </a:r>
            <a:r>
              <a:rPr lang="pt-BR" sz="2800" dirty="0"/>
              <a:t> segue da </a:t>
            </a:r>
            <a:r>
              <a:rPr lang="pt-BR" sz="2800" i="1" dirty="0"/>
              <a:t>premissa</a:t>
            </a:r>
            <a:r>
              <a:rPr lang="pt-BR" sz="2800" dirty="0"/>
              <a:t>. </a:t>
            </a:r>
          </a:p>
          <a:p>
            <a:pPr marL="457200" lvl="1" indent="0">
              <a:buNone/>
            </a:pPr>
            <a:r>
              <a:rPr lang="pt-BR" sz="2000" dirty="0" smtClean="0"/>
              <a:t>"</a:t>
            </a:r>
            <a:r>
              <a:rPr lang="pt-BR" sz="2000" dirty="0"/>
              <a:t>A grama ficou molhada todas as vezes em que choveu. Então, se chover amanhã, a grama ficará molhada."</a:t>
            </a:r>
          </a:p>
        </p:txBody>
      </p:sp>
    </p:spTree>
    <p:extLst>
      <p:ext uri="{BB962C8B-B14F-4D97-AF65-F5344CB8AC3E}">
        <p14:creationId xmlns:p14="http://schemas.microsoft.com/office/powerpoint/2010/main" val="17271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900</Words>
  <Application>Microsoft Office PowerPoint</Application>
  <PresentationFormat>Apresentação na tela (4:3)</PresentationFormat>
  <Paragraphs>132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Autômatos Finitos Determinísticos e Autômatos Finitos Não-Determinísticos</vt:lpstr>
      <vt:lpstr>Motivação</vt:lpstr>
      <vt:lpstr>Definições Iniciais</vt:lpstr>
      <vt:lpstr>Definições Iniciais</vt:lpstr>
      <vt:lpstr>Definições Iniciais</vt:lpstr>
      <vt:lpstr>Definições Iniciais</vt:lpstr>
      <vt:lpstr>Definições Iniciais</vt:lpstr>
      <vt:lpstr>Técnicas de Prova</vt:lpstr>
      <vt:lpstr>Técnicas de Prova</vt:lpstr>
      <vt:lpstr>Técnicas de Prova</vt:lpstr>
      <vt:lpstr>Alfabetos e Linguagens</vt:lpstr>
      <vt:lpstr>Alfabetos e Linguagens</vt:lpstr>
      <vt:lpstr>Alfabetos e Linguagens</vt:lpstr>
      <vt:lpstr>Expressões Regulares</vt:lpstr>
      <vt:lpstr>Tipos de Formalismos</vt:lpstr>
      <vt:lpstr>Hierarquia de Chomsky</vt:lpstr>
      <vt:lpstr>Autômato Finito Determinístico</vt:lpstr>
      <vt:lpstr>Autômato Finito Determinístico</vt:lpstr>
      <vt:lpstr>Máquinas de estados finitos</vt:lpstr>
      <vt:lpstr>AFD – Definição Formal</vt:lpstr>
      <vt:lpstr>AFD – Representação Gráfica</vt:lpstr>
      <vt:lpstr>AFD – Representação Gráfica</vt:lpstr>
      <vt:lpstr>AFD – Exemplo Funcionamento</vt:lpstr>
      <vt:lpstr>AFD - Propriedades</vt:lpstr>
      <vt:lpstr>Autômatos Finitos Não-Determinísticos</vt:lpstr>
      <vt:lpstr>AFD vs AFND</vt:lpstr>
      <vt:lpstr>Autômatos Finitos Não Determinísticos</vt:lpstr>
      <vt:lpstr>AFND – Definição Formal</vt:lpstr>
      <vt:lpstr>Equivalência AFND/AFD</vt:lpstr>
      <vt:lpstr>Próxima Aula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Autômatos Finitos Determinísticos e Autômatos Finitos Não-Determinísticos</dc:title>
  <dc:creator>carlos</dc:creator>
  <cp:lastModifiedBy>carlos</cp:lastModifiedBy>
  <cp:revision>15</cp:revision>
  <dcterms:created xsi:type="dcterms:W3CDTF">2014-03-10T19:15:13Z</dcterms:created>
  <dcterms:modified xsi:type="dcterms:W3CDTF">2014-03-11T01:00:43Z</dcterms:modified>
</cp:coreProperties>
</file>