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Aula%20FG\PERIL(2008)C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pt-BR"/>
              <a:t>Histograma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Freqüência</c:v>
          </c:tx>
          <c:invertIfNegative val="0"/>
          <c:cat>
            <c:strRef>
              <c:f>Histograma!$C$2:$C$27</c:f>
              <c:strCache>
                <c:ptCount val="26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1</c:v>
                </c:pt>
                <c:pt idx="5">
                  <c:v>12</c:v>
                </c:pt>
                <c:pt idx="6">
                  <c:v>Mais</c:v>
                </c:pt>
                <c:pt idx="7">
                  <c:v>5</c:v>
                </c:pt>
                <c:pt idx="8">
                  <c:v>6</c:v>
                </c:pt>
                <c:pt idx="9">
                  <c:v>10</c:v>
                </c:pt>
                <c:pt idx="10">
                  <c:v>24</c:v>
                </c:pt>
                <c:pt idx="11">
                  <c:v>16</c:v>
                </c:pt>
                <c:pt idx="12">
                  <c:v>20</c:v>
                </c:pt>
                <c:pt idx="13">
                  <c:v>25</c:v>
                </c:pt>
                <c:pt idx="14">
                  <c:v>7</c:v>
                </c:pt>
                <c:pt idx="15">
                  <c:v>13</c:v>
                </c:pt>
                <c:pt idx="16">
                  <c:v>18</c:v>
                </c:pt>
                <c:pt idx="17">
                  <c:v>9</c:v>
                </c:pt>
                <c:pt idx="18">
                  <c:v>15</c:v>
                </c:pt>
                <c:pt idx="19">
                  <c:v>11</c:v>
                </c:pt>
                <c:pt idx="20">
                  <c:v>17</c:v>
                </c:pt>
                <c:pt idx="21">
                  <c:v>22</c:v>
                </c:pt>
                <c:pt idx="22">
                  <c:v>14</c:v>
                </c:pt>
                <c:pt idx="23">
                  <c:v>19</c:v>
                </c:pt>
                <c:pt idx="24">
                  <c:v>21</c:v>
                </c:pt>
                <c:pt idx="25">
                  <c:v>23</c:v>
                </c:pt>
              </c:strCache>
            </c:strRef>
          </c:cat>
          <c:val>
            <c:numRef>
              <c:f>Histograma!$D$2:$D$27</c:f>
              <c:numCache>
                <c:formatCode>Geral</c:formatCode>
                <c:ptCount val="26"/>
                <c:pt idx="0">
                  <c:v>135</c:v>
                </c:pt>
                <c:pt idx="1">
                  <c:v>101</c:v>
                </c:pt>
                <c:pt idx="2">
                  <c:v>73</c:v>
                </c:pt>
                <c:pt idx="3">
                  <c:v>69</c:v>
                </c:pt>
                <c:pt idx="4">
                  <c:v>58</c:v>
                </c:pt>
                <c:pt idx="5">
                  <c:v>39</c:v>
                </c:pt>
                <c:pt idx="6">
                  <c:v>36</c:v>
                </c:pt>
                <c:pt idx="7">
                  <c:v>32</c:v>
                </c:pt>
                <c:pt idx="8">
                  <c:v>30</c:v>
                </c:pt>
                <c:pt idx="9">
                  <c:v>14</c:v>
                </c:pt>
                <c:pt idx="10">
                  <c:v>12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501056"/>
        <c:axId val="107502976"/>
      </c:barChart>
      <c:catAx>
        <c:axId val="107501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pt-BR"/>
                  <a:t>Bloco</a:t>
                </a:r>
              </a:p>
            </c:rich>
          </c:tx>
          <c:layout/>
          <c:overlay val="0"/>
        </c:title>
        <c:numFmt formatCode="G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07502976"/>
        <c:crosses val="autoZero"/>
        <c:auto val="1"/>
        <c:lblAlgn val="ctr"/>
        <c:lblOffset val="100"/>
        <c:noMultiLvlLbl val="0"/>
      </c:catAx>
      <c:valAx>
        <c:axId val="1075029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pt-BR"/>
                  <a:t>Freqüência</a:t>
                </a:r>
              </a:p>
            </c:rich>
          </c:tx>
          <c:layout/>
          <c:overlay val="0"/>
        </c:title>
        <c:numFmt formatCode="G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075010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0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3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4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6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9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05EC-B244-4576-B7E2-A0F0B50046A2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54B8-E423-498E-98F7-5F56DBF1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 aplicada ao Gerenciamento de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</a:t>
            </a:r>
            <a:r>
              <a:rPr lang="pt-BR" dirty="0" err="1" smtClean="0"/>
              <a:t>Timoteo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473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/>
              <a:t>P</a:t>
            </a:r>
            <a:r>
              <a:rPr lang="en-US" dirty="0" smtClean="0"/>
              <a:t>areto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Pareto analysis provides the mechanism to control and direct effort by fact, not by emotion. It </a:t>
            </a:r>
            <a:r>
              <a:rPr lang="en-US" dirty="0" smtClean="0"/>
              <a:t>helps to </a:t>
            </a:r>
            <a:r>
              <a:rPr lang="en-US" dirty="0"/>
              <a:t>clearly establish top priorities and to identify both profitable and unprofitable targets.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3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Simulação</a:t>
            </a:r>
            <a:r>
              <a:rPr lang="en-US" dirty="0" smtClean="0"/>
              <a:t> de Monte Carlo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59" y="1600200"/>
            <a:ext cx="46932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97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Tempo e Custo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Estimativa Análoga</a:t>
            </a:r>
          </a:p>
          <a:p>
            <a:pPr lvl="1"/>
            <a:r>
              <a:rPr lang="pt-BR" dirty="0"/>
              <a:t>A estimativa análoga usa parâmetros tais como duração, orçamento, tamanho, peso </a:t>
            </a:r>
            <a:r>
              <a:rPr lang="pt-BR" dirty="0" smtClean="0"/>
              <a:t>e complexidade </a:t>
            </a:r>
            <a:r>
              <a:rPr lang="pt-BR" dirty="0"/>
              <a:t>de um projeto anterior similar como base para a estimativa dos </a:t>
            </a:r>
            <a:r>
              <a:rPr lang="pt-BR" dirty="0" smtClean="0"/>
              <a:t>mesmos parâmetros </a:t>
            </a:r>
            <a:r>
              <a:rPr lang="pt-BR" dirty="0"/>
              <a:t>ou medidas para um projeto futuro. Quando usada para estimar durações, </a:t>
            </a:r>
            <a:r>
              <a:rPr lang="pt-BR" dirty="0" smtClean="0"/>
              <a:t>esta técnica </a:t>
            </a:r>
            <a:r>
              <a:rPr lang="pt-BR" dirty="0"/>
              <a:t>conta com a </a:t>
            </a:r>
            <a:r>
              <a:rPr lang="pt-BR" dirty="0" smtClean="0"/>
              <a:t>duração/custo </a:t>
            </a:r>
            <a:r>
              <a:rPr lang="pt-BR" dirty="0"/>
              <a:t>real de projetos semelhantes anteriores como base para se </a:t>
            </a:r>
            <a:r>
              <a:rPr lang="pt-BR" dirty="0" smtClean="0"/>
              <a:t>estimar a </a:t>
            </a:r>
            <a:r>
              <a:rPr lang="pt-BR" dirty="0"/>
              <a:t>duração do projeto atual.</a:t>
            </a:r>
          </a:p>
        </p:txBody>
      </p:sp>
    </p:spTree>
    <p:extLst>
      <p:ext uri="{BB962C8B-B14F-4D97-AF65-F5344CB8AC3E}">
        <p14:creationId xmlns:p14="http://schemas.microsoft.com/office/powerpoint/2010/main" val="355792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Tempo e Custo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Estimativa de Três Pontos</a:t>
            </a:r>
          </a:p>
          <a:p>
            <a:pPr lvl="1"/>
            <a:r>
              <a:rPr lang="pt-BR" dirty="0"/>
              <a:t>A precisão das estimativas de duração da atividade pode ser aperfeiçoada considerando-se </a:t>
            </a:r>
            <a:r>
              <a:rPr lang="pt-BR" dirty="0" smtClean="0"/>
              <a:t>as incertezas </a:t>
            </a:r>
            <a:r>
              <a:rPr lang="pt-BR" dirty="0"/>
              <a:t>das estimativas e riscos. Este conceito se originou com a Técnica de Revisão </a:t>
            </a:r>
            <a:r>
              <a:rPr lang="pt-BR" dirty="0" smtClean="0"/>
              <a:t>e Avaliação </a:t>
            </a:r>
            <a:r>
              <a:rPr lang="pt-BR" dirty="0"/>
              <a:t>de Programa (PERT). PERT usa três estimativas para definir uma faixa </a:t>
            </a:r>
            <a:r>
              <a:rPr lang="pt-BR" dirty="0" smtClean="0"/>
              <a:t>aproximada para </a:t>
            </a:r>
            <a:r>
              <a:rPr lang="pt-BR" dirty="0"/>
              <a:t>a </a:t>
            </a:r>
            <a:r>
              <a:rPr lang="pt-BR" dirty="0" smtClean="0"/>
              <a:t>duração/custo </a:t>
            </a:r>
            <a:r>
              <a:rPr lang="pt-BR" dirty="0"/>
              <a:t>de uma atividade:</a:t>
            </a:r>
          </a:p>
        </p:txBody>
      </p:sp>
    </p:spTree>
    <p:extLst>
      <p:ext uri="{BB962C8B-B14F-4D97-AF65-F5344CB8AC3E}">
        <p14:creationId xmlns:p14="http://schemas.microsoft.com/office/powerpoint/2010/main" val="40152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Mais provável </a:t>
            </a:r>
            <a:r>
              <a:rPr lang="pt-BR" b="1" dirty="0" smtClean="0"/>
              <a:t>(M</a:t>
            </a:r>
            <a:r>
              <a:rPr lang="pt-BR" b="1" dirty="0"/>
              <a:t>). </a:t>
            </a:r>
            <a:r>
              <a:rPr lang="pt-BR" dirty="0" smtClean="0"/>
              <a:t>A/O duração/custo </a:t>
            </a:r>
            <a:r>
              <a:rPr lang="pt-BR" dirty="0"/>
              <a:t>da atividade, dados os prováveis recursos a </a:t>
            </a:r>
            <a:r>
              <a:rPr lang="pt-BR" dirty="0" smtClean="0"/>
              <a:t>serem designados</a:t>
            </a:r>
            <a:r>
              <a:rPr lang="pt-BR" dirty="0"/>
              <a:t>, sua produtividade, expectativas realistas de disponibilidade para executar </a:t>
            </a:r>
            <a:r>
              <a:rPr lang="pt-BR" dirty="0" smtClean="0"/>
              <a:t>a atividade</a:t>
            </a:r>
            <a:r>
              <a:rPr lang="pt-BR" dirty="0"/>
              <a:t>, dependências de outros participantes e interrupções</a:t>
            </a:r>
            <a:r>
              <a:rPr lang="pt-BR" dirty="0" smtClean="0"/>
              <a:t>.</a:t>
            </a:r>
          </a:p>
          <a:p>
            <a:r>
              <a:rPr lang="pt-BR" b="1" dirty="0"/>
              <a:t>Otimista </a:t>
            </a:r>
            <a:r>
              <a:rPr lang="pt-BR" b="1" dirty="0" smtClean="0"/>
              <a:t>(O</a:t>
            </a:r>
            <a:r>
              <a:rPr lang="pt-BR" b="1" dirty="0"/>
              <a:t>). </a:t>
            </a:r>
            <a:r>
              <a:rPr lang="pt-BR" dirty="0" smtClean="0"/>
              <a:t>A/O duração/custo </a:t>
            </a:r>
            <a:r>
              <a:rPr lang="pt-BR" dirty="0"/>
              <a:t>da atividade é baseada na análise do melhor cenário para </a:t>
            </a:r>
            <a:r>
              <a:rPr lang="pt-BR" dirty="0" smtClean="0"/>
              <a:t>a atividade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01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Pessimista (</a:t>
            </a:r>
            <a:r>
              <a:rPr lang="pt-BR" b="1" dirty="0" err="1"/>
              <a:t>tP</a:t>
            </a:r>
            <a:r>
              <a:rPr lang="pt-BR" b="1" dirty="0"/>
              <a:t>). </a:t>
            </a:r>
            <a:r>
              <a:rPr lang="pt-BR" dirty="0"/>
              <a:t>A duração da atividade é baseada na análise do pior cenário para </a:t>
            </a:r>
            <a:r>
              <a:rPr lang="pt-BR" dirty="0" smtClean="0"/>
              <a:t>a atividade</a:t>
            </a:r>
            <a:r>
              <a:rPr lang="pt-B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3538116" cy="13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275856" y="3789040"/>
            <a:ext cx="2808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68" y="4505672"/>
            <a:ext cx="4517212" cy="8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Estimativa da duração das atividades do Caminho Crítico do Cronograma do Projeto é:</a:t>
            </a:r>
          </a:p>
          <a:p>
            <a:pPr lvl="1"/>
            <a:r>
              <a:rPr lang="pt-BR" dirty="0" smtClean="0"/>
              <a:t>Média + (Desvio Padrão * 0.9)  -&gt; 1 Sigma</a:t>
            </a:r>
          </a:p>
          <a:p>
            <a:pPr lvl="1"/>
            <a:r>
              <a:rPr lang="pt-BR" dirty="0" smtClean="0"/>
              <a:t>Média + (Desvio Padrão * 1.2) -&gt; 3 Sigmas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3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00290"/>
              </p:ext>
            </p:extLst>
          </p:nvPr>
        </p:nvGraphicFramePr>
        <p:xfrm>
          <a:off x="323528" y="1844824"/>
          <a:ext cx="8712968" cy="357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7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histogram is a bar chart. It is designed to show: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 distribution or spread of data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the numbers of times various measurement values occur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groups of values so patterns of variation are easily identifiable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the average as well as variability of a data 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20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784"/>
            <a:ext cx="72009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98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309</Words>
  <Application>Microsoft Office PowerPoint</Application>
  <PresentationFormat>Apresentação na tela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Estatística aplicada ao Gerenciamento de Projetos</vt:lpstr>
      <vt:lpstr>Gerenciamento de Tempo e Custo</vt:lpstr>
      <vt:lpstr>Gerenciamento de Tempo e Custo</vt:lpstr>
      <vt:lpstr>Apresentação do PowerPoint</vt:lpstr>
      <vt:lpstr>Apresentação do PowerPoint</vt:lpstr>
      <vt:lpstr>Apresentação do PowerPoint</vt:lpstr>
      <vt:lpstr>Histograma</vt:lpstr>
      <vt:lpstr>Histograma</vt:lpstr>
      <vt:lpstr>Histograma</vt:lpstr>
      <vt:lpstr>Análise de Pareto</vt:lpstr>
      <vt:lpstr>Simulação de Monte Carlo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aplicada ao Gerenciamento de Projetos</dc:title>
  <dc:creator>carlos</dc:creator>
  <cp:lastModifiedBy>carlos</cp:lastModifiedBy>
  <cp:revision>3</cp:revision>
  <dcterms:created xsi:type="dcterms:W3CDTF">2014-09-13T11:26:36Z</dcterms:created>
  <dcterms:modified xsi:type="dcterms:W3CDTF">2014-09-13T11:51:46Z</dcterms:modified>
</cp:coreProperties>
</file>