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9" r:id="rId5"/>
    <p:sldId id="262" r:id="rId6"/>
    <p:sldId id="263" r:id="rId7"/>
    <p:sldId id="277" r:id="rId8"/>
    <p:sldId id="267" r:id="rId9"/>
    <p:sldId id="268" r:id="rId10"/>
    <p:sldId id="273" r:id="rId11"/>
    <p:sldId id="274" r:id="rId12"/>
    <p:sldId id="275" r:id="rId13"/>
    <p:sldId id="276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18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1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0B60-90E6-4BCD-832D-573AB4571973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Evaluating Artificial Neural Networks and Traditional Approaches for</a:t>
            </a:r>
            <a:br>
              <a:rPr lang="en-US" sz="3600" dirty="0"/>
            </a:br>
            <a:r>
              <a:rPr lang="en-US" sz="3600" dirty="0"/>
              <a:t>Risk Analysis in Software Project </a:t>
            </a:r>
            <a:r>
              <a:rPr lang="en-US" sz="3600" dirty="0" smtClean="0"/>
              <a:t>Management 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A case study with PERIL dataset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Carlos H. M. S. </a:t>
            </a:r>
            <a:r>
              <a:rPr lang="pt-BR" dirty="0" err="1" smtClean="0"/>
              <a:t>Timoteo</a:t>
            </a:r>
            <a:r>
              <a:rPr lang="pt-BR" dirty="0" smtClean="0"/>
              <a:t>, </a:t>
            </a:r>
            <a:r>
              <a:rPr lang="pt-BR" dirty="0" err="1"/>
              <a:t>Meuser</a:t>
            </a:r>
            <a:r>
              <a:rPr lang="pt-BR" dirty="0"/>
              <a:t> J. S. </a:t>
            </a:r>
            <a:r>
              <a:rPr lang="pt-BR" dirty="0" err="1" smtClean="0"/>
              <a:t>Valenca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Sergio M. M. </a:t>
            </a:r>
            <a:r>
              <a:rPr lang="pt-BR" dirty="0" smtClean="0"/>
              <a:t>Fernandes</a:t>
            </a:r>
            <a:endParaRPr lang="pt-BR" dirty="0"/>
          </a:p>
          <a:p>
            <a:r>
              <a:rPr lang="en-US" dirty="0" smtClean="0"/>
              <a:t>Computer </a:t>
            </a:r>
            <a:r>
              <a:rPr lang="en-US" dirty="0"/>
              <a:t>Engineering </a:t>
            </a:r>
            <a:r>
              <a:rPr lang="en-US" dirty="0" smtClean="0"/>
              <a:t>Department </a:t>
            </a:r>
            <a:r>
              <a:rPr lang="en-US" dirty="0"/>
              <a:t>University of </a:t>
            </a:r>
            <a:r>
              <a:rPr lang="en-US" dirty="0" smtClean="0"/>
              <a:t>Pernambuco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2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55883"/>
            <a:ext cx="5544616" cy="539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3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595563"/>
            <a:ext cx="4924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8019"/>
            <a:ext cx="6168727" cy="54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11387"/>
            <a:ext cx="6482130" cy="538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MLP </a:t>
            </a:r>
            <a:r>
              <a:rPr lang="pt-BR" dirty="0" err="1" smtClean="0"/>
              <a:t>had</a:t>
            </a:r>
            <a:r>
              <a:rPr lang="pt-BR" dirty="0" smtClean="0"/>
              <a:t> </a:t>
            </a:r>
            <a:r>
              <a:rPr lang="pt-BR" dirty="0" err="1" smtClean="0"/>
              <a:t>minor</a:t>
            </a:r>
            <a:r>
              <a:rPr lang="pt-BR" dirty="0" smtClean="0"/>
              <a:t> standard </a:t>
            </a:r>
            <a:r>
              <a:rPr lang="pt-BR" dirty="0" err="1" smtClean="0"/>
              <a:t>deviation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,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a </a:t>
            </a:r>
            <a:r>
              <a:rPr lang="pt-BR" dirty="0" err="1" smtClean="0"/>
              <a:t>promissory</a:t>
            </a:r>
            <a:r>
              <a:rPr lang="pt-BR" dirty="0" smtClean="0"/>
              <a:t> </a:t>
            </a:r>
            <a:r>
              <a:rPr lang="pt-BR" dirty="0" err="1" smtClean="0"/>
              <a:t>technique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SVM </a:t>
            </a:r>
            <a:r>
              <a:rPr lang="pt-BR" dirty="0" err="1" smtClean="0"/>
              <a:t>had</a:t>
            </a:r>
            <a:r>
              <a:rPr lang="pt-BR" dirty="0" smtClean="0"/>
              <a:t> </a:t>
            </a:r>
            <a:r>
              <a:rPr lang="pt-BR" dirty="0" err="1" smtClean="0"/>
              <a:t>minor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outcomes</a:t>
            </a:r>
            <a:r>
              <a:rPr lang="pt-BR" dirty="0" smtClean="0"/>
              <a:t>,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a more </a:t>
            </a:r>
            <a:r>
              <a:rPr lang="pt-BR" dirty="0" err="1" smtClean="0"/>
              <a:t>accurate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9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MLP </a:t>
            </a:r>
            <a:r>
              <a:rPr lang="pt-BR" dirty="0" err="1" smtClean="0"/>
              <a:t>had</a:t>
            </a:r>
            <a:r>
              <a:rPr lang="pt-BR" dirty="0" smtClean="0"/>
              <a:t> </a:t>
            </a:r>
            <a:r>
              <a:rPr lang="pt-BR" dirty="0" err="1" smtClean="0"/>
              <a:t>minor</a:t>
            </a:r>
            <a:r>
              <a:rPr lang="pt-BR" dirty="0" smtClean="0"/>
              <a:t> standard </a:t>
            </a:r>
            <a:r>
              <a:rPr lang="pt-BR" dirty="0" err="1" smtClean="0"/>
              <a:t>deviation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,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a </a:t>
            </a:r>
            <a:r>
              <a:rPr lang="pt-BR" dirty="0" err="1" smtClean="0"/>
              <a:t>promissory</a:t>
            </a:r>
            <a:r>
              <a:rPr lang="pt-BR" dirty="0" smtClean="0"/>
              <a:t> </a:t>
            </a:r>
            <a:r>
              <a:rPr lang="pt-BR" dirty="0" err="1" smtClean="0"/>
              <a:t>technique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SVM </a:t>
            </a:r>
            <a:r>
              <a:rPr lang="pt-BR" dirty="0" err="1" smtClean="0"/>
              <a:t>had</a:t>
            </a:r>
            <a:r>
              <a:rPr lang="pt-BR" dirty="0" smtClean="0"/>
              <a:t> </a:t>
            </a:r>
            <a:r>
              <a:rPr lang="pt-BR" dirty="0" err="1" smtClean="0"/>
              <a:t>minor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outcomes</a:t>
            </a:r>
            <a:r>
              <a:rPr lang="pt-BR" dirty="0" smtClean="0"/>
              <a:t>,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a more </a:t>
            </a:r>
            <a:r>
              <a:rPr lang="pt-BR" dirty="0" err="1" smtClean="0"/>
              <a:t>accurate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9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Awesome</a:t>
            </a:r>
            <a:r>
              <a:rPr lang="pt-BR" dirty="0" smtClean="0"/>
              <a:t>! </a:t>
            </a:r>
            <a:r>
              <a:rPr lang="pt-BR" dirty="0" err="1" smtClean="0"/>
              <a:t>But</a:t>
            </a:r>
            <a:r>
              <a:rPr lang="pt-BR" dirty="0" smtClean="0"/>
              <a:t>, </a:t>
            </a:r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 smtClean="0"/>
              <a:t>people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use ANN approaches in real </a:t>
            </a:r>
            <a:r>
              <a:rPr lang="pt-BR" dirty="0" err="1" smtClean="0"/>
              <a:t>projects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risk</a:t>
            </a:r>
            <a:r>
              <a:rPr lang="pt-BR" dirty="0" smtClean="0"/>
              <a:t> </a:t>
            </a:r>
            <a:r>
              <a:rPr lang="pt-BR" dirty="0" err="1" smtClean="0"/>
              <a:t>impact</a:t>
            </a:r>
            <a:r>
              <a:rPr lang="pt-BR" dirty="0" smtClean="0"/>
              <a:t> </a:t>
            </a:r>
            <a:r>
              <a:rPr lang="pt-BR" dirty="0" err="1" smtClean="0"/>
              <a:t>estimate</a:t>
            </a:r>
            <a:r>
              <a:rPr lang="pt-BR" dirty="0" smtClean="0"/>
              <a:t>?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Do </a:t>
            </a:r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risk</a:t>
            </a:r>
            <a:r>
              <a:rPr lang="pt-BR" dirty="0" smtClean="0"/>
              <a:t> management?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Works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Analyze</a:t>
            </a:r>
            <a:r>
              <a:rPr lang="pt-BR" dirty="0" smtClean="0"/>
              <a:t> </a:t>
            </a:r>
            <a:r>
              <a:rPr lang="pt-BR" dirty="0" err="1" smtClean="0"/>
              <a:t>another</a:t>
            </a:r>
            <a:r>
              <a:rPr lang="pt-BR" dirty="0" smtClean="0"/>
              <a:t> ANN 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Compare </a:t>
            </a:r>
            <a:r>
              <a:rPr lang="pt-BR" dirty="0" err="1" smtClean="0"/>
              <a:t>selected</a:t>
            </a:r>
            <a:r>
              <a:rPr lang="pt-BR" dirty="0" smtClean="0"/>
              <a:t> ANN 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PERT, Monte Carlo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, </a:t>
            </a:r>
            <a:r>
              <a:rPr lang="pt-BR" dirty="0" err="1" smtClean="0"/>
              <a:t>Neuro-Fuzzy</a:t>
            </a:r>
            <a:r>
              <a:rPr lang="pt-BR" dirty="0" smtClean="0"/>
              <a:t> </a:t>
            </a:r>
            <a:r>
              <a:rPr lang="pt-BR" dirty="0" err="1" smtClean="0"/>
              <a:t>Models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Perform</a:t>
            </a:r>
            <a:r>
              <a:rPr lang="pt-BR" dirty="0" smtClean="0"/>
              <a:t> a case </a:t>
            </a:r>
            <a:r>
              <a:rPr lang="pt-BR" dirty="0" err="1" smtClean="0"/>
              <a:t>study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company</a:t>
            </a:r>
            <a:r>
              <a:rPr lang="pt-BR" dirty="0" smtClean="0"/>
              <a:t> </a:t>
            </a:r>
            <a:r>
              <a:rPr lang="pt-BR" dirty="0" err="1" smtClean="0"/>
              <a:t>risk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validate</a:t>
            </a:r>
            <a:r>
              <a:rPr lang="pt-BR" dirty="0" smtClean="0"/>
              <a:t> </a:t>
            </a:r>
            <a:r>
              <a:rPr lang="pt-BR" dirty="0" err="1" smtClean="0"/>
              <a:t>findings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5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low-insurance.org/top/wp-content/uploads/2010/06/preparedm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441315"/>
            <a:ext cx="9289032" cy="74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Risk</a:t>
            </a:r>
            <a:r>
              <a:rPr lang="pt-BR" dirty="0" smtClean="0"/>
              <a:t>... </a:t>
            </a:r>
            <a:r>
              <a:rPr lang="pt-BR" dirty="0" err="1" smtClean="0"/>
              <a:t>What</a:t>
            </a:r>
            <a:r>
              <a:rPr lang="pt-BR" dirty="0" smtClean="0"/>
              <a:t>? </a:t>
            </a:r>
            <a:r>
              <a:rPr lang="pt-BR" dirty="0" err="1"/>
              <a:t>Why</a:t>
            </a:r>
            <a:r>
              <a:rPr lang="pt-BR" dirty="0"/>
              <a:t>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Motivation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/>
              <a:t>software development projects end in failure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25% are </a:t>
            </a:r>
            <a:r>
              <a:rPr lang="en-US" dirty="0"/>
              <a:t>canceled outright and </a:t>
            </a:r>
            <a:r>
              <a:rPr lang="en-US" dirty="0" smtClean="0"/>
              <a:t>as many </a:t>
            </a:r>
            <a:r>
              <a:rPr lang="en-US" dirty="0"/>
              <a:t>as </a:t>
            </a:r>
            <a:r>
              <a:rPr lang="en-US" dirty="0" smtClean="0"/>
              <a:t>80% run over </a:t>
            </a:r>
            <a:r>
              <a:rPr lang="en-US" dirty="0"/>
              <a:t>their budget, exceeding it by </a:t>
            </a:r>
            <a:r>
              <a:rPr lang="en-US" dirty="0" smtClean="0"/>
              <a:t>50% </a:t>
            </a:r>
            <a:r>
              <a:rPr lang="en-US" dirty="0"/>
              <a:t>in average.</a:t>
            </a:r>
          </a:p>
          <a:p>
            <a:r>
              <a:rPr lang="en-US" dirty="0"/>
              <a:t>Industry surveys suggest that only </a:t>
            </a:r>
            <a:r>
              <a:rPr lang="en-US" dirty="0" smtClean="0"/>
              <a:t>1/4 of </a:t>
            </a:r>
            <a:r>
              <a:rPr lang="en-US" dirty="0"/>
              <a:t>software projects succeed outright, and billions </a:t>
            </a:r>
            <a:r>
              <a:rPr lang="en-US" dirty="0" smtClean="0"/>
              <a:t>of dollars </a:t>
            </a:r>
            <a:r>
              <a:rPr lang="en-US" dirty="0"/>
              <a:t>are lost </a:t>
            </a:r>
            <a:r>
              <a:rPr lang="en-US" dirty="0" smtClean="0"/>
              <a:t>annually.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5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</a:t>
            </a:r>
            <a:r>
              <a:rPr lang="pt-BR" dirty="0" err="1" smtClean="0"/>
              <a:t>Risk</a:t>
            </a:r>
            <a:r>
              <a:rPr lang="pt-BR" dirty="0"/>
              <a:t> </a:t>
            </a:r>
            <a:r>
              <a:rPr lang="pt-BR" dirty="0" smtClean="0"/>
              <a:t>Management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098" name="Picture 2" descr="http://ts8richardson.files.wordpress.com/2013/03/project_management_goals_and_approach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69429" r="58134" b="2055"/>
          <a:stretch/>
        </p:blipFill>
        <p:spPr bwMode="auto">
          <a:xfrm>
            <a:off x="2070388" y="1628800"/>
            <a:ext cx="4733860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PERIL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Kendrick (Kendrick, 2003) have </a:t>
            </a:r>
            <a:r>
              <a:rPr lang="en-US" dirty="0" smtClean="0"/>
              <a:t>collected 649 anonymous </a:t>
            </a:r>
            <a:r>
              <a:rPr lang="en-US" dirty="0"/>
              <a:t>risk </a:t>
            </a:r>
            <a:r>
              <a:rPr lang="en-US" dirty="0" smtClean="0"/>
              <a:t>registers from project </a:t>
            </a:r>
            <a:r>
              <a:rPr lang="en-US" dirty="0"/>
              <a:t>leaders dealing </a:t>
            </a:r>
            <a:r>
              <a:rPr lang="en-US" dirty="0" smtClean="0"/>
              <a:t>with </a:t>
            </a:r>
            <a:r>
              <a:rPr lang="pt-BR" dirty="0" err="1" smtClean="0"/>
              <a:t>their</a:t>
            </a:r>
            <a:r>
              <a:rPr lang="pt-BR" dirty="0" smtClean="0"/>
              <a:t> </a:t>
            </a:r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 smtClean="0"/>
              <a:t>problems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en-US" dirty="0" smtClean="0"/>
              <a:t>Categorized as </a:t>
            </a:r>
            <a:r>
              <a:rPr lang="en-US" dirty="0"/>
              <a:t>scope, </a:t>
            </a:r>
            <a:r>
              <a:rPr lang="en-US" dirty="0" smtClean="0"/>
              <a:t>schedule and resource and subclasses.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06" y="2132856"/>
            <a:ext cx="490459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Preprocessing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Binarization</a:t>
            </a:r>
            <a:r>
              <a:rPr lang="pt-BR" dirty="0" smtClean="0"/>
              <a:t>, </a:t>
            </a:r>
            <a:r>
              <a:rPr lang="pt-BR" dirty="0" err="1" smtClean="0"/>
              <a:t>normalization</a:t>
            </a:r>
            <a:r>
              <a:rPr lang="pt-BR" dirty="0" smtClean="0"/>
              <a:t>, </a:t>
            </a:r>
            <a:r>
              <a:rPr lang="pt-BR" dirty="0" err="1"/>
              <a:t>s</a:t>
            </a:r>
            <a:r>
              <a:rPr lang="pt-BR" dirty="0" err="1" smtClean="0"/>
              <a:t>election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, </a:t>
            </a:r>
            <a:r>
              <a:rPr lang="pt-BR" dirty="0" err="1" smtClean="0"/>
              <a:t>split-sample</a:t>
            </a:r>
            <a:r>
              <a:rPr lang="pt-BR" dirty="0" smtClean="0"/>
              <a:t>                                    </a:t>
            </a:r>
            <a:r>
              <a:rPr lang="pt-BR" dirty="0" err="1" smtClean="0"/>
              <a:t>cross-validation</a:t>
            </a:r>
            <a:r>
              <a:rPr lang="pt-BR" dirty="0" smtClean="0"/>
              <a:t>                                                </a:t>
            </a:r>
            <a:r>
              <a:rPr lang="pt-BR" dirty="0" err="1" smtClean="0"/>
              <a:t>method</a:t>
            </a:r>
            <a:r>
              <a:rPr lang="pt-BR" dirty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30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Experiment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Setting standard </a:t>
            </a:r>
            <a:r>
              <a:rPr lang="pt-BR" dirty="0" err="1" smtClean="0"/>
              <a:t>method</a:t>
            </a:r>
            <a:r>
              <a:rPr lang="pt-BR" dirty="0" smtClean="0"/>
              <a:t>: MLRM </a:t>
            </a:r>
            <a:r>
              <a:rPr lang="pt-BR" dirty="0" err="1" smtClean="0"/>
              <a:t>or</a:t>
            </a:r>
            <a:r>
              <a:rPr lang="pt-BR" dirty="0" smtClean="0"/>
              <a:t> RTM;</a:t>
            </a:r>
          </a:p>
          <a:p>
            <a:endParaRPr lang="pt-BR" dirty="0" smtClean="0"/>
          </a:p>
          <a:p>
            <a:r>
              <a:rPr lang="pt-BR" dirty="0" smtClean="0"/>
              <a:t>Compare MLRM, MCS,MLP </a:t>
            </a:r>
            <a:r>
              <a:rPr lang="pt-BR" dirty="0" err="1" smtClean="0"/>
              <a:t>and</a:t>
            </a:r>
            <a:r>
              <a:rPr lang="pt-BR" dirty="0" smtClean="0"/>
              <a:t> SVM;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Experiment</a:t>
            </a:r>
            <a:r>
              <a:rPr lang="pt-BR" dirty="0" smtClean="0"/>
              <a:t> Setup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3470"/>
            <a:ext cx="4724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64" y="2810996"/>
            <a:ext cx="2667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4957"/>
            <a:ext cx="65627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288</Words>
  <Application>Microsoft Office PowerPoint</Application>
  <PresentationFormat>Apresentação na tela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Evaluating Artificial Neural Networks and Traditional Approaches for Risk Analysis in Software Project Management - A case study with PERIL dataset</vt:lpstr>
      <vt:lpstr>Risk... What? Why?</vt:lpstr>
      <vt:lpstr>Motivation</vt:lpstr>
      <vt:lpstr>Project Risk Management</vt:lpstr>
      <vt:lpstr>PERIL Dataset</vt:lpstr>
      <vt:lpstr>Data Preprocessing</vt:lpstr>
      <vt:lpstr>Experiment</vt:lpstr>
      <vt:lpstr>Experiment Setup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Awesome! But, why people do not use ANN approaches in real projects to risk impact estimate?  Do they need risk management?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Artificial Neural Networks and Traditional Approaches for Risk Analysis in Software Project Management - A case study with PERIL dataset</dc:title>
  <dc:creator>carlos</dc:creator>
  <cp:lastModifiedBy>carlos</cp:lastModifiedBy>
  <cp:revision>16</cp:revision>
  <dcterms:created xsi:type="dcterms:W3CDTF">2014-04-23T17:20:21Z</dcterms:created>
  <dcterms:modified xsi:type="dcterms:W3CDTF">2014-09-13T10:58:24Z</dcterms:modified>
</cp:coreProperties>
</file>