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83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77" r:id="rId19"/>
    <p:sldId id="278" r:id="rId20"/>
    <p:sldId id="280" r:id="rId21"/>
    <p:sldId id="281" r:id="rId22"/>
    <p:sldId id="286" r:id="rId23"/>
    <p:sldId id="285" r:id="rId24"/>
    <p:sldId id="284" r:id="rId25"/>
    <p:sldId id="287" r:id="rId26"/>
    <p:sldId id="288" r:id="rId27"/>
    <p:sldId id="289" r:id="rId28"/>
    <p:sldId id="290" r:id="rId29"/>
    <p:sldId id="307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274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3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3" autoAdjust="0"/>
    <p:restoredTop sz="94660"/>
  </p:normalViewPr>
  <p:slideViewPr>
    <p:cSldViewPr>
      <p:cViewPr varScale="1">
        <p:scale>
          <a:sx n="68" d="100"/>
          <a:sy n="68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9861D-5060-4E80-B94A-D1E171041090}" type="datetimeFigureOut">
              <a:rPr lang="pt-BR" smtClean="0"/>
              <a:pPr/>
              <a:t>18/05/2010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A2051A-471E-477F-866C-DDF176E8A42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9861D-5060-4E80-B94A-D1E171041090}" type="datetimeFigureOut">
              <a:rPr lang="pt-BR" smtClean="0"/>
              <a:pPr/>
              <a:t>18/05/2010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A2051A-471E-477F-866C-DDF176E8A4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9861D-5060-4E80-B94A-D1E171041090}" type="datetimeFigureOut">
              <a:rPr lang="pt-BR" smtClean="0"/>
              <a:pPr/>
              <a:t>18/05/2010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A2051A-471E-477F-866C-DDF176E8A4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9861D-5060-4E80-B94A-D1E171041090}" type="datetimeFigureOut">
              <a:rPr lang="pt-BR" smtClean="0"/>
              <a:pPr/>
              <a:t>18/05/2010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A2051A-471E-477F-866C-DDF176E8A4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9861D-5060-4E80-B94A-D1E171041090}" type="datetimeFigureOut">
              <a:rPr lang="pt-BR" smtClean="0"/>
              <a:pPr/>
              <a:t>18/05/2010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A2051A-471E-477F-866C-DDF176E8A42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9861D-5060-4E80-B94A-D1E171041090}" type="datetimeFigureOut">
              <a:rPr lang="pt-BR" smtClean="0"/>
              <a:pPr/>
              <a:t>18/05/2010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A2051A-471E-477F-866C-DDF176E8A4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9861D-5060-4E80-B94A-D1E171041090}" type="datetimeFigureOut">
              <a:rPr lang="pt-BR" smtClean="0"/>
              <a:pPr/>
              <a:t>18/05/2010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A2051A-471E-477F-866C-DDF176E8A4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9861D-5060-4E80-B94A-D1E171041090}" type="datetimeFigureOut">
              <a:rPr lang="pt-BR" smtClean="0"/>
              <a:pPr/>
              <a:t>18/05/2010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A2051A-471E-477F-866C-DDF176E8A4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9861D-5060-4E80-B94A-D1E171041090}" type="datetimeFigureOut">
              <a:rPr lang="pt-BR" smtClean="0"/>
              <a:pPr/>
              <a:t>18/05/2010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A2051A-471E-477F-866C-DDF176E8A42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9861D-5060-4E80-B94A-D1E171041090}" type="datetimeFigureOut">
              <a:rPr lang="pt-BR" smtClean="0"/>
              <a:pPr/>
              <a:t>18/05/2010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A2051A-471E-477F-866C-DDF176E8A4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9861D-5060-4E80-B94A-D1E171041090}" type="datetimeFigureOut">
              <a:rPr lang="pt-BR" smtClean="0"/>
              <a:pPr/>
              <a:t>18/05/2010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A2051A-471E-477F-866C-DDF176E8A42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BC9861D-5060-4E80-B94A-D1E171041090}" type="datetimeFigureOut">
              <a:rPr lang="pt-BR" smtClean="0"/>
              <a:pPr/>
              <a:t>18/05/2010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FA2051A-471E-477F-866C-DDF176E8A42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Maturidade em Gerenciamento de Projetos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2976" y="4000504"/>
            <a:ext cx="7478078" cy="2500306"/>
          </a:xfrm>
        </p:spPr>
        <p:txBody>
          <a:bodyPr>
            <a:normAutofit/>
          </a:bodyPr>
          <a:lstStyle/>
          <a:p>
            <a:r>
              <a:rPr lang="pt-BR" dirty="0" smtClean="0"/>
              <a:t>Equipe:</a:t>
            </a:r>
          </a:p>
          <a:p>
            <a:r>
              <a:rPr lang="pt-BR" dirty="0" smtClean="0"/>
              <a:t> 	Carlos Henrique</a:t>
            </a:r>
          </a:p>
          <a:p>
            <a:r>
              <a:rPr lang="pt-BR" dirty="0" smtClean="0"/>
              <a:t>	Diego Araújo</a:t>
            </a:r>
          </a:p>
          <a:p>
            <a:r>
              <a:rPr lang="pt-BR" dirty="0" smtClean="0"/>
              <a:t>	Elliackin Figueiredo</a:t>
            </a:r>
          </a:p>
          <a:p>
            <a:r>
              <a:rPr lang="pt-BR" dirty="0" smtClean="0"/>
              <a:t>	Rafael </a:t>
            </a:r>
            <a:r>
              <a:rPr lang="pt-BR" dirty="0" err="1" smtClean="0"/>
              <a:t>Praxedes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28" y="274638"/>
            <a:ext cx="7504960" cy="1296974"/>
          </a:xfrm>
        </p:spPr>
        <p:txBody>
          <a:bodyPr>
            <a:normAutofit fontScale="90000"/>
          </a:bodyPr>
          <a:lstStyle/>
          <a:p>
            <a:pPr lvl="0"/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O que é Maturidade?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Dicionário Aurélio:</a:t>
            </a:r>
          </a:p>
          <a:p>
            <a:pPr lvl="1" algn="just"/>
            <a:r>
              <a:rPr lang="pt-BR" dirty="0" smtClean="0"/>
              <a:t>Estado em que se está plenamente desenvolvido; </a:t>
            </a:r>
          </a:p>
          <a:p>
            <a:pPr lvl="1" algn="just"/>
            <a:r>
              <a:rPr lang="pt-BR" dirty="0" smtClean="0"/>
              <a:t>época desse desenvolvimento;  </a:t>
            </a:r>
          </a:p>
          <a:p>
            <a:pPr lvl="1" algn="just"/>
            <a:r>
              <a:rPr lang="pt-BR" dirty="0" smtClean="0"/>
              <a:t>perfeição;  excelência, primor.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28" y="274638"/>
            <a:ext cx="7504960" cy="1296974"/>
          </a:xfrm>
        </p:spPr>
        <p:txBody>
          <a:bodyPr>
            <a:normAutofit fontScale="90000"/>
          </a:bodyPr>
          <a:lstStyle/>
          <a:p>
            <a:pPr lvl="0"/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O que é Maturidade em GP?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Darci Prado:</a:t>
            </a:r>
          </a:p>
          <a:p>
            <a:pPr lvl="1" algn="just"/>
            <a:r>
              <a:rPr lang="pt-BR" dirty="0" smtClean="0"/>
              <a:t>Maturidade em gerenciamento de projetos é uma forma de avaliar quão hábil uma organização está em gerenciar seus projetos.  </a:t>
            </a:r>
          </a:p>
          <a:p>
            <a:pPr algn="just"/>
            <a:r>
              <a:rPr lang="pt-BR" dirty="0" smtClean="0"/>
              <a:t>Harold Kerzner: </a:t>
            </a:r>
          </a:p>
          <a:p>
            <a:pPr lvl="1" algn="just"/>
            <a:r>
              <a:rPr lang="pt-BR" dirty="0" smtClean="0"/>
              <a:t>“</a:t>
            </a:r>
            <a:r>
              <a:rPr lang="pt-BR" i="1" dirty="0" smtClean="0"/>
              <a:t>Maturidade é o desenvolvimento de sistemas e processos que são por natureza repetitivos e garantem uma alta probabilidade de que cada um deles seja um sucesso. Entretanto, processos e sistemas repetitivos não são, por si só, garantia de sucesso. Apenas aumentam a sua probabilidade”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que Maturidade?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Maturidade em GP é um assunto relativamente novo, mas que já ocupa um lugar de destaque na área de gerenciamento de projetos.</a:t>
            </a:r>
          </a:p>
          <a:p>
            <a:pPr algn="just"/>
            <a:r>
              <a:rPr lang="pt-BR" dirty="0" smtClean="0"/>
              <a:t>Mas por que tanto interesse?</a:t>
            </a:r>
          </a:p>
          <a:p>
            <a:pPr algn="just"/>
            <a:r>
              <a:rPr lang="pt-BR" b="1" dirty="0" smtClean="0"/>
              <a:t>Relação entre amadurecimento e sucesso.</a:t>
            </a:r>
            <a:endParaRPr lang="pt-BR" dirty="0" smtClean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que Maturidade?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mais previsíveis</a:t>
            </a:r>
          </a:p>
          <a:p>
            <a:r>
              <a:rPr lang="pt-BR" dirty="0" smtClean="0"/>
              <a:t>Possibilita um gasto menor em GP.</a:t>
            </a:r>
          </a:p>
          <a:p>
            <a:r>
              <a:rPr lang="pt-BR" dirty="0" smtClean="0"/>
              <a:t>Redução significativa no tempo necessário para a  conclusão dos projetos.</a:t>
            </a:r>
          </a:p>
          <a:p>
            <a:r>
              <a:rPr lang="pt-BR" dirty="0" smtClean="0"/>
              <a:t>Cria uma hierarquia entre as organizações.</a:t>
            </a:r>
          </a:p>
          <a:p>
            <a:pPr lvl="1"/>
            <a:r>
              <a:rPr lang="pt-BR" dirty="0" smtClean="0"/>
              <a:t>Empresas podem se tornar Benchmark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Maturidade e Sucesso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A literatura apresenta que maturidade e sucesso estão inteiramente relacionados.</a:t>
            </a:r>
          </a:p>
          <a:p>
            <a:r>
              <a:rPr lang="pt-BR" sz="2000" dirty="0" smtClean="0"/>
              <a:t>O que é sucesso?</a:t>
            </a:r>
          </a:p>
          <a:p>
            <a:pPr lvl="2"/>
            <a:r>
              <a:rPr lang="pt-BR" sz="1600" dirty="0" smtClean="0"/>
              <a:t>Custo, tempo, escopo e qualidade</a:t>
            </a:r>
          </a:p>
          <a:p>
            <a:pPr lvl="2"/>
            <a:r>
              <a:rPr lang="pt-BR" sz="1600" dirty="0" smtClean="0"/>
              <a:t>Onde entra o cliente nesta história?</a:t>
            </a:r>
          </a:p>
          <a:p>
            <a:pPr lvl="3"/>
            <a:r>
              <a:rPr lang="pt-BR" sz="1600" dirty="0" smtClean="0"/>
              <a:t>satisfação do cliente e sua visão de como o projeto foi entregue. 	</a:t>
            </a:r>
          </a:p>
          <a:p>
            <a:r>
              <a:rPr lang="pt-BR" sz="2000" dirty="0" smtClean="0"/>
              <a:t>Para Shenhar o sucesso significa coisas diferentes para pessoas diferentes.</a:t>
            </a:r>
            <a:endParaRPr lang="pt-BR" sz="20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3786190"/>
            <a:ext cx="3071834" cy="2496606"/>
          </a:xfrm>
          <a:prstGeom prst="rect">
            <a:avLst/>
          </a:prstGeom>
          <a:solidFill>
            <a:srgbClr val="FCE4BE"/>
          </a:solidFill>
          <a:ln w="12700">
            <a:noFill/>
            <a:miter lim="800000"/>
            <a:headEnd/>
            <a:tailEnd/>
          </a:ln>
        </p:spPr>
      </p:pic>
      <p:sp>
        <p:nvSpPr>
          <p:cNvPr id="8" name="CaixaDeTexto 4"/>
          <p:cNvSpPr txBox="1">
            <a:spLocks noChangeArrowheads="1"/>
          </p:cNvSpPr>
          <p:nvPr/>
        </p:nvSpPr>
        <p:spPr bwMode="auto">
          <a:xfrm>
            <a:off x="1142976" y="6286520"/>
            <a:ext cx="7143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latin typeface="Calibri" pitchFamily="34" charset="0"/>
              </a:rPr>
              <a:t>Fonte: Stevens, S. N. </a:t>
            </a:r>
            <a:r>
              <a:rPr lang="pt-BR" dirty="0" err="1">
                <a:latin typeface="Calibri" pitchFamily="34" charset="0"/>
              </a:rPr>
              <a:t>Procedings</a:t>
            </a:r>
            <a:r>
              <a:rPr lang="pt-BR" dirty="0">
                <a:latin typeface="Calibri" pitchFamily="34" charset="0"/>
              </a:rPr>
              <a:t> </a:t>
            </a:r>
            <a:r>
              <a:rPr lang="pt-BR" dirty="0" err="1">
                <a:latin typeface="Calibri" pitchFamily="34" charset="0"/>
              </a:rPr>
              <a:t>of</a:t>
            </a:r>
            <a:r>
              <a:rPr lang="pt-BR" dirty="0">
                <a:latin typeface="Calibri" pitchFamily="34" charset="0"/>
              </a:rPr>
              <a:t> </a:t>
            </a:r>
            <a:r>
              <a:rPr lang="pt-BR" dirty="0" err="1">
                <a:latin typeface="Calibri" pitchFamily="34" charset="0"/>
              </a:rPr>
              <a:t>the</a:t>
            </a:r>
            <a:r>
              <a:rPr lang="pt-BR" dirty="0">
                <a:latin typeface="Calibri" pitchFamily="34" charset="0"/>
              </a:rPr>
              <a:t> 29th Anual PMI </a:t>
            </a:r>
            <a:r>
              <a:rPr lang="pt-BR" dirty="0" err="1">
                <a:latin typeface="Calibri" pitchFamily="34" charset="0"/>
              </a:rPr>
              <a:t>Congress</a:t>
            </a:r>
            <a:r>
              <a:rPr lang="pt-BR" dirty="0">
                <a:latin typeface="Calibri" pitchFamily="34" charset="0"/>
              </a:rPr>
              <a:t> - 1999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Maturidade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Para o PMI modelo de maturidade é um framework conceitual, constituído de partes que definem a maturidade na gestão de projetos.</a:t>
            </a:r>
          </a:p>
          <a:p>
            <a:pPr algn="just"/>
            <a:r>
              <a:rPr lang="pt-BR" dirty="0" smtClean="0"/>
              <a:t>Segundo Darci Prado:</a:t>
            </a:r>
          </a:p>
          <a:p>
            <a:pPr lvl="1" algn="just"/>
            <a:r>
              <a:rPr lang="pt-BR" dirty="0" smtClean="0"/>
              <a:t>Um instrumento capaz de quantificar numericamente a habilidade da gestão de projetos de uma organização.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Maturidade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Visão hierárquica e crescente:</a:t>
            </a:r>
          </a:p>
          <a:p>
            <a:pPr lvl="1" algn="just"/>
            <a:r>
              <a:rPr lang="pt-BR" dirty="0" smtClean="0"/>
              <a:t>Premissa de que as organizações, pessoas e setores evoluem em direção a uma maturidade mais avançada.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CMMI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Segundo </a:t>
            </a:r>
            <a:r>
              <a:rPr lang="pt-BR" dirty="0" err="1" smtClean="0"/>
              <a:t>Tiinside</a:t>
            </a:r>
            <a:r>
              <a:rPr lang="pt-BR" dirty="0" smtClean="0"/>
              <a:t>, o CMMI não é uma técnica, não é um método, não é uma descrição de processos e também não é uma ferramenta, sendo, portanto, um modelo de qualidade.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28" y="214290"/>
            <a:ext cx="7498080" cy="1143000"/>
          </a:xfrm>
        </p:spPr>
        <p:txBody>
          <a:bodyPr/>
          <a:lstStyle/>
          <a:p>
            <a:r>
              <a:rPr lang="pt-BR" dirty="0" smtClean="0"/>
              <a:t>KPMMM</a:t>
            </a:r>
            <a:endParaRPr lang="pt-BR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55731" y="1928802"/>
            <a:ext cx="5726202" cy="39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3286116" y="1357298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Proposto por Harold Kerzner 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MMGP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O modelo MMGP – Modelo de Maturidade em Gestão de Projetos- é um modelo de maturidade brasileiro criado por Darci Prado cuja  principal característica é a simplicidade e facilidade de uso.</a:t>
            </a:r>
          </a:p>
          <a:p>
            <a:pPr algn="just">
              <a:buNone/>
            </a:pPr>
            <a:endParaRPr lang="pt-BR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92" y="214290"/>
            <a:ext cx="1519238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3714752"/>
            <a:ext cx="1890722" cy="1890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4071934" y="457200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Darci Prado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Maturidade em GP</a:t>
            </a:r>
          </a:p>
          <a:p>
            <a:r>
              <a:rPr lang="pt-BR" dirty="0" smtClean="0"/>
              <a:t>Modelo de Maturidade</a:t>
            </a:r>
          </a:p>
          <a:p>
            <a:r>
              <a:rPr lang="pt-BR" dirty="0" smtClean="0"/>
              <a:t>Alguns Modelos de Maturidade</a:t>
            </a:r>
          </a:p>
          <a:p>
            <a:r>
              <a:rPr lang="pt-BR" dirty="0" smtClean="0"/>
              <a:t>MMGP</a:t>
            </a:r>
          </a:p>
          <a:p>
            <a:r>
              <a:rPr lang="pt-BR" dirty="0" smtClean="0"/>
              <a:t>Estudo de caso</a:t>
            </a:r>
          </a:p>
          <a:p>
            <a:r>
              <a:rPr lang="pt-BR" dirty="0" smtClean="0"/>
              <a:t>Conclusão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do MMGP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0"/>
            <a:ext cx="1519238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643182"/>
            <a:ext cx="8467268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1071538" y="1428736"/>
            <a:ext cx="5500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pt-BR" sz="2400" dirty="0" smtClean="0"/>
              <a:t>Avaliação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400" dirty="0" smtClean="0"/>
              <a:t>Setorial (lançada em 2002)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400" dirty="0" smtClean="0"/>
              <a:t>Corporativa (lançada em 2004)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715008" y="1857364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Contempla: Processos, Pessoas, Tecnologias e Estratégias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/>
              <a:t>As Dimensões da Maturidade</a:t>
            </a:r>
            <a:endParaRPr lang="pt-BR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0"/>
            <a:ext cx="1519238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1428728" y="2143116"/>
            <a:ext cx="6779730" cy="4105284"/>
          </a:xfrm>
        </p:spPr>
        <p:txBody>
          <a:bodyPr/>
          <a:lstStyle/>
          <a:p>
            <a:r>
              <a:rPr lang="pt-BR" b="1" dirty="0" smtClean="0"/>
              <a:t>Competência técnica</a:t>
            </a:r>
          </a:p>
          <a:p>
            <a:pPr lvl="1"/>
            <a:r>
              <a:rPr lang="pt-BR" dirty="0" smtClean="0"/>
              <a:t>Avalia o conhecimento e experiência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643314"/>
            <a:ext cx="2064633" cy="266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3143248"/>
            <a:ext cx="2071702" cy="225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9322" y="3929066"/>
            <a:ext cx="3109649" cy="179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48" y="5715016"/>
            <a:ext cx="19669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6000760" y="350043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GQT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58016" y="600076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IPMA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000232" y="1428736"/>
            <a:ext cx="6515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007033"/>
                </a:solidFill>
              </a:rPr>
              <a:t>Dimensões afetam o sucesso dos projetos e seu alinhamento</a:t>
            </a:r>
          </a:p>
          <a:p>
            <a:r>
              <a:rPr lang="pt-BR" sz="2000" dirty="0" smtClean="0">
                <a:solidFill>
                  <a:srgbClr val="007033"/>
                </a:solidFill>
              </a:rPr>
              <a:t>com os negócios da organização.</a:t>
            </a:r>
            <a:endParaRPr lang="pt-BR" sz="2000" dirty="0">
              <a:solidFill>
                <a:srgbClr val="007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/>
              <a:t>As Dimensões da Maturidade</a:t>
            </a:r>
            <a:endParaRPr lang="pt-BR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0"/>
            <a:ext cx="1519238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1428728" y="2143116"/>
            <a:ext cx="7500990" cy="3857652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Uso Prático de Metodologia</a:t>
            </a:r>
          </a:p>
          <a:p>
            <a:pPr lvl="1"/>
            <a:r>
              <a:rPr lang="pt-BR" sz="2000" b="1" dirty="0" smtClean="0"/>
              <a:t>Metodologia única</a:t>
            </a:r>
          </a:p>
          <a:p>
            <a:pPr lvl="1"/>
            <a:r>
              <a:rPr lang="pt-BR" sz="2000" b="1" dirty="0" smtClean="0"/>
              <a:t>Reutilizar termos de outras áreas</a:t>
            </a:r>
          </a:p>
          <a:p>
            <a:pPr lvl="1"/>
            <a:r>
              <a:rPr lang="pt-BR" sz="2000" b="1" dirty="0" smtClean="0"/>
              <a:t>Terminologia Comum</a:t>
            </a:r>
          </a:p>
          <a:p>
            <a:r>
              <a:rPr lang="pt-BR" sz="2400" b="1" dirty="0" smtClean="0"/>
              <a:t>Informatização</a:t>
            </a:r>
          </a:p>
          <a:p>
            <a:pPr lvl="1"/>
            <a:r>
              <a:rPr lang="pt-BR" sz="2000" b="1" dirty="0" smtClean="0"/>
              <a:t>Aspectos da metodologia devem ser informatizados</a:t>
            </a:r>
          </a:p>
          <a:p>
            <a:r>
              <a:rPr lang="pt-BR" sz="2400" b="1" dirty="0" smtClean="0"/>
              <a:t>Estrutura Organizacional</a:t>
            </a:r>
          </a:p>
          <a:p>
            <a:pPr lvl="1"/>
            <a:r>
              <a:rPr lang="pt-BR" sz="2000" b="1" dirty="0" smtClean="0"/>
              <a:t>Maximizar resultados e minimizar conflitos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/>
              <a:t>As Dimensões da Maturidade</a:t>
            </a:r>
            <a:endParaRPr lang="pt-BR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0"/>
            <a:ext cx="1519238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1428728" y="2143116"/>
            <a:ext cx="7500990" cy="3857652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Alinhamento com os Negócios da Organização</a:t>
            </a:r>
          </a:p>
          <a:p>
            <a:pPr lvl="1"/>
            <a:r>
              <a:rPr lang="pt-BR" sz="2000" b="1" dirty="0" smtClean="0"/>
              <a:t>Projetos no portfólio não estão alinhados com o negócio</a:t>
            </a:r>
          </a:p>
          <a:p>
            <a:r>
              <a:rPr lang="pt-BR" sz="2400" b="1" dirty="0" smtClean="0"/>
              <a:t>Competências Comportamentais e Contextuais</a:t>
            </a:r>
          </a:p>
          <a:p>
            <a:pPr lvl="1"/>
            <a:r>
              <a:rPr lang="pt-BR" sz="2000" b="1" dirty="0" smtClean="0"/>
              <a:t>Relações humanas</a:t>
            </a:r>
          </a:p>
          <a:p>
            <a:pPr lvl="1"/>
            <a:r>
              <a:rPr lang="pt-BR" sz="2000" b="1" dirty="0" smtClean="0"/>
              <a:t> Pessoas motivadas</a:t>
            </a:r>
          </a:p>
          <a:p>
            <a:pPr lvl="1"/>
            <a:r>
              <a:rPr lang="pt-BR" sz="2000" b="1" dirty="0" smtClean="0"/>
              <a:t>Conhecer a organização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Os Níveis de Maturidade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Nível 1: Inicial ou Ad </a:t>
            </a:r>
            <a:r>
              <a:rPr lang="pt-BR" dirty="0" err="1" smtClean="0"/>
              <a:t>hoc</a:t>
            </a:r>
            <a:endParaRPr lang="pt-BR" dirty="0" smtClean="0"/>
          </a:p>
          <a:p>
            <a:pPr lvl="1"/>
            <a:r>
              <a:rPr lang="pt-BR" dirty="0" smtClean="0"/>
              <a:t>No princípio era o Caos</a:t>
            </a:r>
          </a:p>
          <a:p>
            <a:pPr lvl="4"/>
            <a:r>
              <a:rPr lang="pt-BR" dirty="0" smtClean="0"/>
              <a:t>Conhecimento não uniforme</a:t>
            </a:r>
          </a:p>
          <a:p>
            <a:pPr lvl="4"/>
            <a:r>
              <a:rPr lang="pt-BR" dirty="0" smtClean="0"/>
              <a:t>Inexistência de metodologia</a:t>
            </a:r>
          </a:p>
          <a:p>
            <a:pPr lvl="4"/>
            <a:r>
              <a:rPr lang="pt-BR" dirty="0" smtClean="0"/>
              <a:t>Conflitos e improdutividade</a:t>
            </a:r>
          </a:p>
          <a:p>
            <a:pPr lvl="4"/>
            <a:r>
              <a:rPr lang="pt-BR" dirty="0" smtClean="0"/>
              <a:t>Estrutura Organizacional ineficiente</a:t>
            </a:r>
          </a:p>
          <a:p>
            <a:pPr lvl="4"/>
            <a:r>
              <a:rPr lang="pt-BR" dirty="0" smtClean="0"/>
              <a:t>Não alinhamento com os negócios da empresa.</a:t>
            </a:r>
          </a:p>
          <a:p>
            <a:pPr lvl="4"/>
            <a:r>
              <a:rPr lang="pt-BR" dirty="0" smtClean="0"/>
              <a:t>Iniciativas individuais  e boa vontade</a:t>
            </a:r>
          </a:p>
          <a:p>
            <a:pPr lvl="4"/>
            <a:r>
              <a:rPr lang="pt-BR" dirty="0" smtClean="0"/>
              <a:t>Sucesso é sinônimo de sorte</a:t>
            </a:r>
          </a:p>
          <a:p>
            <a:pPr lvl="1"/>
            <a:r>
              <a:rPr lang="pt-BR" dirty="0" smtClean="0"/>
              <a:t>Conseqüências:  </a:t>
            </a:r>
          </a:p>
          <a:p>
            <a:pPr lvl="2"/>
            <a:r>
              <a:rPr lang="pt-BR" dirty="0" smtClean="0"/>
              <a:t>Atrasos,  custos altos, insatisfação e mudanças de escopo</a:t>
            </a:r>
          </a:p>
          <a:p>
            <a:pPr lvl="3"/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1643050"/>
            <a:ext cx="1519238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Os Níveis de Maturidade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Nível 2: Conhecido</a:t>
            </a:r>
          </a:p>
          <a:p>
            <a:pPr lvl="1"/>
            <a:r>
              <a:rPr lang="pt-BR" dirty="0" smtClean="0"/>
              <a:t>Consciência da incompetência</a:t>
            </a:r>
          </a:p>
          <a:p>
            <a:pPr lvl="4"/>
            <a:r>
              <a:rPr lang="pt-BR" dirty="0" smtClean="0"/>
              <a:t>Tentativa de criar uma linguagem comum</a:t>
            </a:r>
          </a:p>
          <a:p>
            <a:pPr lvl="5"/>
            <a:r>
              <a:rPr lang="pt-BR" dirty="0" smtClean="0"/>
              <a:t>Estar alinhada com tendências mundiais</a:t>
            </a:r>
          </a:p>
          <a:p>
            <a:pPr lvl="5"/>
            <a:r>
              <a:rPr lang="pt-BR" dirty="0" smtClean="0"/>
              <a:t>Ser adequada a tipo de empresa </a:t>
            </a:r>
          </a:p>
          <a:p>
            <a:pPr lvl="5"/>
            <a:r>
              <a:rPr lang="pt-BR" dirty="0" smtClean="0"/>
              <a:t>Respeitar a cultura gerencial existente</a:t>
            </a:r>
          </a:p>
          <a:p>
            <a:pPr lvl="4"/>
            <a:r>
              <a:rPr lang="pt-BR" dirty="0" smtClean="0"/>
              <a:t>Treinamento Básico</a:t>
            </a:r>
          </a:p>
          <a:p>
            <a:pPr lvl="4">
              <a:buNone/>
            </a:pPr>
            <a:endParaRPr lang="pt-BR" dirty="0" smtClean="0"/>
          </a:p>
          <a:p>
            <a:pPr lvl="1"/>
            <a:r>
              <a:rPr lang="pt-BR" dirty="0" smtClean="0"/>
              <a:t>Conseqüências:  </a:t>
            </a:r>
          </a:p>
          <a:p>
            <a:pPr lvl="2"/>
            <a:r>
              <a:rPr lang="pt-BR" dirty="0" smtClean="0"/>
              <a:t>Existe uma linguagem comum</a:t>
            </a:r>
          </a:p>
          <a:p>
            <a:pPr lvl="2"/>
            <a:r>
              <a:rPr lang="pt-BR" dirty="0" smtClean="0"/>
              <a:t>Mesmo problemas que o Nível 1</a:t>
            </a:r>
          </a:p>
          <a:p>
            <a:pPr lvl="2"/>
            <a:r>
              <a:rPr lang="pt-BR" dirty="0" smtClean="0"/>
              <a:t>Alta administração não percebe os benefícios</a:t>
            </a:r>
          </a:p>
          <a:p>
            <a:pPr lvl="3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929322" y="3857628"/>
            <a:ext cx="2786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4"/>
                </a:solidFill>
              </a:rPr>
              <a:t>Início da criação de uma nova cultura </a:t>
            </a:r>
            <a:endParaRPr lang="pt-BR" sz="2400" dirty="0">
              <a:solidFill>
                <a:schemeClr val="accent4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57298"/>
            <a:ext cx="1519238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Os Níveis de Maturidade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Nível 3: Padronizado</a:t>
            </a:r>
          </a:p>
          <a:p>
            <a:pPr lvl="1"/>
            <a:r>
              <a:rPr lang="pt-BR" dirty="0" smtClean="0"/>
              <a:t>Botando ordem na casa</a:t>
            </a:r>
          </a:p>
          <a:p>
            <a:pPr lvl="4"/>
            <a:r>
              <a:rPr lang="pt-BR" dirty="0" smtClean="0"/>
              <a:t>Modelo de GP padronizado</a:t>
            </a:r>
          </a:p>
          <a:p>
            <a:pPr lvl="5"/>
            <a:r>
              <a:rPr lang="pt-BR" dirty="0" smtClean="0"/>
              <a:t>Necessário treinamento</a:t>
            </a:r>
          </a:p>
          <a:p>
            <a:pPr lvl="4"/>
            <a:r>
              <a:rPr lang="pt-BR" dirty="0" smtClean="0"/>
              <a:t>Metodologia única</a:t>
            </a:r>
          </a:p>
          <a:p>
            <a:pPr lvl="4"/>
            <a:r>
              <a:rPr lang="pt-BR" dirty="0" smtClean="0"/>
              <a:t>Liderança: EGP</a:t>
            </a:r>
          </a:p>
          <a:p>
            <a:pPr lvl="5"/>
            <a:r>
              <a:rPr lang="pt-BR" dirty="0" smtClean="0"/>
              <a:t>Apoio da Alta Adm</a:t>
            </a:r>
          </a:p>
          <a:p>
            <a:pPr lvl="4"/>
            <a:r>
              <a:rPr lang="pt-BR" dirty="0" smtClean="0"/>
              <a:t>Informatização: SGP</a:t>
            </a:r>
          </a:p>
          <a:p>
            <a:pPr lvl="4">
              <a:buNone/>
            </a:pPr>
            <a:endParaRPr lang="pt-BR" i="1" dirty="0" smtClean="0"/>
          </a:p>
          <a:p>
            <a:pPr lvl="1"/>
            <a:r>
              <a:rPr lang="pt-BR" i="1" dirty="0" smtClean="0"/>
              <a:t>Conseqüências:  </a:t>
            </a:r>
          </a:p>
          <a:p>
            <a:pPr lvl="2"/>
            <a:r>
              <a:rPr lang="pt-BR" sz="2200" dirty="0" smtClean="0"/>
              <a:t>Maior previsibilidade</a:t>
            </a:r>
            <a:endParaRPr lang="pt-BR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7157" y="3286124"/>
            <a:ext cx="3806843" cy="286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1285860"/>
            <a:ext cx="1519238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Os Níveis de Maturidade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Nível 4: Gerenciado</a:t>
            </a:r>
          </a:p>
          <a:p>
            <a:pPr lvl="1"/>
            <a:r>
              <a:rPr lang="pt-BR" dirty="0" smtClean="0"/>
              <a:t>Consolidando o conhecimento</a:t>
            </a:r>
          </a:p>
          <a:p>
            <a:pPr lvl="4"/>
            <a:r>
              <a:rPr lang="pt-BR" dirty="0" smtClean="0"/>
              <a:t>Áreas de Interface sem travas</a:t>
            </a:r>
          </a:p>
          <a:p>
            <a:pPr lvl="4"/>
            <a:r>
              <a:rPr lang="pt-BR" dirty="0" smtClean="0"/>
              <a:t>Cultura disseminada</a:t>
            </a:r>
          </a:p>
          <a:p>
            <a:pPr lvl="4"/>
            <a:r>
              <a:rPr lang="pt-BR" dirty="0" smtClean="0"/>
              <a:t>Benchmarking</a:t>
            </a:r>
          </a:p>
          <a:p>
            <a:pPr lvl="4"/>
            <a:r>
              <a:rPr lang="pt-BR" dirty="0" smtClean="0"/>
              <a:t>Resultados em um DB</a:t>
            </a:r>
          </a:p>
          <a:p>
            <a:pPr lvl="4"/>
            <a:r>
              <a:rPr lang="pt-BR" dirty="0" smtClean="0"/>
              <a:t>GP treinado em:</a:t>
            </a:r>
          </a:p>
          <a:p>
            <a:pPr lvl="5"/>
            <a:r>
              <a:rPr lang="pt-BR" dirty="0" smtClean="0"/>
              <a:t>Gerenciamento de Pessoas</a:t>
            </a:r>
          </a:p>
          <a:p>
            <a:pPr lvl="5"/>
            <a:r>
              <a:rPr lang="pt-BR" dirty="0" smtClean="0"/>
              <a:t>Negociações</a:t>
            </a:r>
          </a:p>
          <a:p>
            <a:pPr lvl="4">
              <a:buNone/>
            </a:pPr>
            <a:endParaRPr lang="pt-BR" dirty="0" smtClean="0"/>
          </a:p>
          <a:p>
            <a:pPr lvl="1"/>
            <a:r>
              <a:rPr lang="pt-BR" dirty="0" smtClean="0"/>
              <a:t>Conseqüências:  </a:t>
            </a:r>
          </a:p>
          <a:p>
            <a:pPr lvl="2"/>
            <a:r>
              <a:rPr lang="pt-BR" dirty="0" smtClean="0"/>
              <a:t>Ânsia por desafios</a:t>
            </a:r>
          </a:p>
          <a:p>
            <a:pPr lvl="2"/>
            <a:r>
              <a:rPr lang="pt-BR" dirty="0" smtClean="0"/>
              <a:t>Incremento no nível de sucesso</a:t>
            </a:r>
          </a:p>
          <a:p>
            <a:pPr lvl="3"/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785926"/>
            <a:ext cx="1519238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Os Níveis de Maturidade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Nível 5: Otimizado</a:t>
            </a:r>
          </a:p>
          <a:p>
            <a:pPr lvl="1"/>
            <a:r>
              <a:rPr lang="pt-BR" dirty="0" smtClean="0"/>
              <a:t>Sabedoria</a:t>
            </a:r>
          </a:p>
          <a:p>
            <a:pPr lvl="4"/>
            <a:r>
              <a:rPr lang="pt-BR" dirty="0" smtClean="0"/>
              <a:t>Uma </a:t>
            </a:r>
            <a:r>
              <a:rPr lang="pt-BR" dirty="0" smtClean="0"/>
              <a:t>linguagem comum</a:t>
            </a:r>
          </a:p>
          <a:p>
            <a:pPr lvl="4"/>
            <a:r>
              <a:rPr lang="pt-BR" dirty="0" smtClean="0"/>
              <a:t>Banco de dados usado constantemente</a:t>
            </a:r>
          </a:p>
          <a:p>
            <a:pPr lvl="5"/>
            <a:r>
              <a:rPr lang="pt-BR" dirty="0" smtClean="0"/>
              <a:t>Lições aprendidas e boas práticas</a:t>
            </a:r>
          </a:p>
          <a:p>
            <a:pPr lvl="4"/>
            <a:r>
              <a:rPr lang="pt-BR" dirty="0" smtClean="0"/>
              <a:t>Tudo funciona plenamente</a:t>
            </a:r>
          </a:p>
          <a:p>
            <a:pPr lvl="5"/>
            <a:r>
              <a:rPr lang="pt-BR" dirty="0" smtClean="0"/>
              <a:t>Estrutura organizacional</a:t>
            </a:r>
          </a:p>
          <a:p>
            <a:pPr lvl="5"/>
            <a:r>
              <a:rPr lang="pt-BR" dirty="0" smtClean="0"/>
              <a:t>Metodologia</a:t>
            </a:r>
          </a:p>
          <a:p>
            <a:pPr lvl="5"/>
            <a:r>
              <a:rPr lang="pt-BR" dirty="0" smtClean="0"/>
              <a:t>Informatização</a:t>
            </a:r>
          </a:p>
          <a:p>
            <a:pPr lvl="5"/>
            <a:r>
              <a:rPr lang="pt-BR" dirty="0" smtClean="0"/>
              <a:t>Relacionamentos humanos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Conseqüências:  </a:t>
            </a:r>
          </a:p>
          <a:p>
            <a:pPr lvl="2"/>
            <a:r>
              <a:rPr lang="pt-BR" dirty="0" smtClean="0"/>
              <a:t>Empresa vista como Benchmarking</a:t>
            </a:r>
          </a:p>
          <a:p>
            <a:pPr lvl="2"/>
            <a:r>
              <a:rPr lang="pt-BR" dirty="0" smtClean="0"/>
              <a:t>Disposição para assumir novos desafios</a:t>
            </a:r>
          </a:p>
          <a:p>
            <a:pPr lvl="2"/>
            <a:r>
              <a:rPr lang="pt-BR" dirty="0" smtClean="0"/>
              <a:t>Alto Índice de sucesso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1357298"/>
            <a:ext cx="1519238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 smtClean="0"/>
              <a:t>Os modelos aqui apresentados constituem-se em um valioso instrumento para o nivelamento da experiência corporativa às melhores práticas. </a:t>
            </a:r>
          </a:p>
          <a:p>
            <a:pPr algn="just"/>
            <a:r>
              <a:rPr lang="pt-BR" dirty="0" smtClean="0"/>
              <a:t>Vários modelos existentes possuem suas peculiaridades e formas de implantação: </a:t>
            </a:r>
          </a:p>
          <a:p>
            <a:pPr lvl="1" algn="just"/>
            <a:r>
              <a:rPr lang="pt-BR" dirty="0" smtClean="0"/>
              <a:t>Depende do tipo, tamanho, faturamento das organizações</a:t>
            </a:r>
          </a:p>
          <a:p>
            <a:pPr algn="just"/>
            <a:r>
              <a:rPr lang="pt-BR" dirty="0" smtClean="0"/>
              <a:t>Os modelos tratam a evolução da maturidade como estágios de crescimento .</a:t>
            </a:r>
          </a:p>
          <a:p>
            <a:pPr algn="just"/>
            <a:r>
              <a:rPr lang="pt-BR" dirty="0" smtClean="0"/>
              <a:t>As organizações devem utilizar os conceitos e modelos de maturidade para aumentar seus índices de sucesso.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Darci Prado:</a:t>
            </a:r>
          </a:p>
          <a:p>
            <a:pPr lvl="1"/>
            <a:r>
              <a:rPr lang="pt-BR" dirty="0" smtClean="0"/>
              <a:t>O mundo hoje depende de projetos!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Estudo de Caso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Inove Informática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t-BR" dirty="0" smtClean="0"/>
              <a:t>Setor: CDS (</a:t>
            </a:r>
            <a:r>
              <a:rPr lang="pt-BR" dirty="0" err="1" smtClean="0"/>
              <a:t>Custom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 </a:t>
            </a:r>
            <a:r>
              <a:rPr lang="pt-BR" dirty="0" err="1" smtClean="0"/>
              <a:t>Solutions</a:t>
            </a:r>
            <a:r>
              <a:rPr lang="pt-BR" dirty="0" smtClean="0"/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Aplicado questionário para avaliação do nível de maturidade setorial do MMGP - Darci Prado.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Objetivo do Modelo: Aplicar Plano de Crescimento para o nível 5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t-BR" dirty="0" smtClean="0"/>
              <a:t>Alto índice de sucesso, produtividade e satisfação.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t-BR" dirty="0" smtClean="0"/>
              <a:t>Baixo Estresse.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Estudo de Caso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14563" y="1500188"/>
            <a:ext cx="5072062" cy="4143375"/>
          </a:xfrm>
          <a:noFill/>
        </p:spPr>
      </p:pic>
      <p:sp>
        <p:nvSpPr>
          <p:cNvPr id="4100" name="CaixaDeTexto 4"/>
          <p:cNvSpPr txBox="1">
            <a:spLocks noChangeArrowheads="1"/>
          </p:cNvSpPr>
          <p:nvPr/>
        </p:nvSpPr>
        <p:spPr bwMode="auto">
          <a:xfrm>
            <a:off x="1214438" y="5857875"/>
            <a:ext cx="7143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latin typeface="Calibri" pitchFamily="34" charset="0"/>
              </a:rPr>
              <a:t>Fonte: Stevens, S. N. </a:t>
            </a:r>
            <a:r>
              <a:rPr lang="pt-BR" dirty="0" err="1">
                <a:latin typeface="Calibri" pitchFamily="34" charset="0"/>
              </a:rPr>
              <a:t>Procedings</a:t>
            </a:r>
            <a:r>
              <a:rPr lang="pt-BR" dirty="0">
                <a:latin typeface="Calibri" pitchFamily="34" charset="0"/>
              </a:rPr>
              <a:t> </a:t>
            </a:r>
            <a:r>
              <a:rPr lang="pt-BR" dirty="0" err="1">
                <a:latin typeface="Calibri" pitchFamily="34" charset="0"/>
              </a:rPr>
              <a:t>of</a:t>
            </a:r>
            <a:r>
              <a:rPr lang="pt-BR" dirty="0">
                <a:latin typeface="Calibri" pitchFamily="34" charset="0"/>
              </a:rPr>
              <a:t> </a:t>
            </a:r>
            <a:r>
              <a:rPr lang="pt-BR" dirty="0" err="1">
                <a:latin typeface="Calibri" pitchFamily="34" charset="0"/>
              </a:rPr>
              <a:t>the</a:t>
            </a:r>
            <a:r>
              <a:rPr lang="pt-BR" dirty="0">
                <a:latin typeface="Calibri" pitchFamily="34" charset="0"/>
              </a:rPr>
              <a:t> 29th Anual PMI </a:t>
            </a:r>
            <a:r>
              <a:rPr lang="pt-BR" dirty="0" err="1">
                <a:latin typeface="Calibri" pitchFamily="34" charset="0"/>
              </a:rPr>
              <a:t>Congress</a:t>
            </a:r>
            <a:r>
              <a:rPr lang="pt-BR" dirty="0">
                <a:latin typeface="Calibri" pitchFamily="34" charset="0"/>
              </a:rPr>
              <a:t> - 1999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357313"/>
            <a:ext cx="8501062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CaixaDeTexto 4"/>
          <p:cNvSpPr txBox="1">
            <a:spLocks noChangeArrowheads="1"/>
          </p:cNvSpPr>
          <p:nvPr/>
        </p:nvSpPr>
        <p:spPr bwMode="auto">
          <a:xfrm>
            <a:off x="500063" y="5643563"/>
            <a:ext cx="8143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>
                <a:latin typeface="Calibri" pitchFamily="34" charset="0"/>
              </a:rPr>
              <a:t>Percentual de organizações por nível de maturidade e por tipo de atividade (Nota: Mfg=Manufatura, Information=Informação, Finance=Finanças, Prof. Svcs=Serviços científicos e técnicos). Adaptado de Pennypacker, 2002.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857884" y="100010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 Mundo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Estudo de Caso</a:t>
            </a:r>
          </a:p>
        </p:txBody>
      </p:sp>
      <p:sp>
        <p:nvSpPr>
          <p:cNvPr id="6147" name="CaixaDeTexto 4"/>
          <p:cNvSpPr txBox="1">
            <a:spLocks noChangeArrowheads="1"/>
          </p:cNvSpPr>
          <p:nvPr/>
        </p:nvSpPr>
        <p:spPr bwMode="auto">
          <a:xfrm>
            <a:off x="1143000" y="1357313"/>
            <a:ext cx="7072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>
                <a:latin typeface="Calibri" pitchFamily="34" charset="0"/>
              </a:rPr>
              <a:t>Avaliação de Empresas Brasileiras de TI- MMGP</a:t>
            </a: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" y="1857375"/>
            <a:ext cx="8553450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Estudo de Caso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Segundo o Maturity Research, em 2006 a média das empresas privadas brasileiras era de 2,45.</a:t>
            </a:r>
          </a:p>
          <a:p>
            <a:pPr lvl="1"/>
            <a:r>
              <a:rPr lang="pt-BR" smtClean="0"/>
              <a:t>Empresas em direção ao nível 3 e têm pouca experiência nos níveis 4 e 5.</a:t>
            </a:r>
          </a:p>
          <a:p>
            <a:r>
              <a:rPr lang="pt-BR" smtClean="0"/>
              <a:t>Para empresas de TI como a Inove, a média de 42 empresas (maioria de MG e SP) era de 2,21.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Estudo de Caso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1490663"/>
            <a:ext cx="6929437" cy="536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Estudo de Caso</a:t>
            </a:r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188" y="1571625"/>
            <a:ext cx="8429625" cy="48577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Estudo de Caso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pt-BR" smtClean="0"/>
              <a:t>Causas de fracasso de projetos:</a:t>
            </a:r>
          </a:p>
          <a:p>
            <a:r>
              <a:rPr lang="pt-BR" smtClean="0"/>
              <a:t>Nível 1</a:t>
            </a:r>
          </a:p>
          <a:p>
            <a:pPr lvl="1"/>
            <a:r>
              <a:rPr lang="pt-BR" smtClean="0"/>
              <a:t>Mudança de escopo: 50%</a:t>
            </a:r>
          </a:p>
          <a:p>
            <a:pPr lvl="1"/>
            <a:r>
              <a:rPr lang="pt-BR" smtClean="0"/>
              <a:t>Precariedade de método, ferramentas e técnicas de GP: 50%</a:t>
            </a:r>
          </a:p>
          <a:p>
            <a:pPr lvl="1"/>
            <a:r>
              <a:rPr lang="pt-BR" smtClean="0"/>
              <a:t>Comprometimento inadequado ou insuficiente das áreas usuárias envolvidas: 42%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Estudo de Caso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Nível 2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t-BR" dirty="0" smtClean="0"/>
              <a:t>Mudança de escopo: 83%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t-BR" dirty="0" smtClean="0"/>
              <a:t>Prazos inexeqüíveis: 65%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t-BR" dirty="0" smtClean="0"/>
              <a:t>Comprometimento inadequado ou insuficiente das áreas usuárias envolvidas: 30%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Nível 3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t-BR" dirty="0" smtClean="0"/>
              <a:t>Mudança de escopo: 78%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t-BR" dirty="0" smtClean="0"/>
              <a:t>Comprometimento inadequado ou insuficiente das áreas usuárias envolvidas: 56%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t-BR" dirty="0" smtClean="0"/>
              <a:t>Estudo de viabilidade incorreto ou incompleto: 44%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t-BR" dirty="0" smtClean="0"/>
              <a:t>Prazos inexeqüíveis: 44%</a:t>
            </a:r>
          </a:p>
          <a:p>
            <a:pPr lvl="1" fontAlgn="auto">
              <a:spcAft>
                <a:spcPts val="0"/>
              </a:spcAft>
              <a:defRPr/>
            </a:pPr>
            <a:endParaRPr lang="pt-BR" dirty="0" smtClean="0"/>
          </a:p>
          <a:p>
            <a:pPr lvl="1" fontAlgn="auto">
              <a:spcAft>
                <a:spcPts val="0"/>
              </a:spcAft>
              <a:defRPr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Avaliação do Questionário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28813" y="1438275"/>
            <a:ext cx="5673725" cy="52054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Projeto?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4414" y="1447800"/>
            <a:ext cx="7719274" cy="4481530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 smtClean="0"/>
              <a:t>O PMBOK diz que um projeto é um esforço temporário empreendido para criar um produto, serviço ou resultado exclusivo.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Projetos podem demandar de baixos até altos investimentos, podem envolver uma única pessoa ou milhares de pessoas e pode durar alguns dias ou vários anos [</a:t>
            </a:r>
            <a:r>
              <a:rPr lang="pt-BR" dirty="0" err="1" smtClean="0"/>
              <a:t>Dinsmore</a:t>
            </a:r>
            <a:r>
              <a:rPr lang="pt-BR" dirty="0" smtClean="0"/>
              <a:t> e Cavalieri2003]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Avaliação do Questionário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25" y="2214563"/>
            <a:ext cx="1958975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785926"/>
            <a:ext cx="4421187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88"/>
            <a:ext cx="91440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Melhorias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643063"/>
            <a:ext cx="8229600" cy="42862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Sugestões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4313" y="1857375"/>
            <a:ext cx="8715375" cy="41433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4438" y="1831975"/>
            <a:ext cx="6732587" cy="4525963"/>
          </a:xfrm>
          <a:noFill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8" y="1046163"/>
            <a:ext cx="6472237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5" y="571500"/>
            <a:ext cx="8001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Projetos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2976" y="1285860"/>
            <a:ext cx="7715304" cy="3786214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Para o PMI, o gerenciamento de projetos é a aplicação de conhecimentos, habilidades, ferramentas e técnicas para projetar atividades que visem atingir os requisitos do projeto </a:t>
            </a:r>
          </a:p>
          <a:p>
            <a:pPr algn="just"/>
            <a:r>
              <a:rPr lang="pt-BR" sz="2400" dirty="0" smtClean="0"/>
              <a:t>Gerenciar projetos de forma eficiente é um dos grandes desafios do executivo dos tempos modernos [</a:t>
            </a:r>
            <a:r>
              <a:rPr lang="pt-BR" sz="2400" dirty="0" err="1" smtClean="0"/>
              <a:t>Kerzner</a:t>
            </a:r>
            <a:r>
              <a:rPr lang="pt-BR" sz="2400" dirty="0" smtClean="0"/>
              <a:t> 2001].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3759805"/>
            <a:ext cx="2214578" cy="28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Projetos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O gerente de projeto é, principalmente, o profissional responsável por balancear os três compromissos críticos a que todo projeto está exposto.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643182"/>
            <a:ext cx="461480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Projetos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Atividade complexa e onerosa.</a:t>
            </a:r>
          </a:p>
          <a:p>
            <a:r>
              <a:rPr lang="pt-BR" dirty="0" smtClean="0"/>
              <a:t>Essencial para o sucesso dos projetos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3429000"/>
            <a:ext cx="40386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2976" y="1447800"/>
            <a:ext cx="7790712" cy="4910158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Casos de insucesso na execução de projetos.</a:t>
            </a:r>
          </a:p>
          <a:p>
            <a:r>
              <a:rPr lang="pt-BR" sz="2400" dirty="0" err="1" smtClean="0"/>
              <a:t>Chaos</a:t>
            </a:r>
            <a:r>
              <a:rPr lang="pt-BR" sz="2400" dirty="0" smtClean="0"/>
              <a:t> </a:t>
            </a:r>
            <a:r>
              <a:rPr lang="pt-BR" sz="2400" dirty="0" err="1" smtClean="0"/>
              <a:t>Report</a:t>
            </a:r>
            <a:r>
              <a:rPr lang="pt-BR" sz="2400" dirty="0" smtClean="0"/>
              <a:t> 2009 :</a:t>
            </a:r>
          </a:p>
          <a:p>
            <a:pPr lvl="1" algn="just"/>
            <a:r>
              <a:rPr lang="pt-BR" sz="2400" dirty="0" smtClean="0"/>
              <a:t>35% dos projetos de </a:t>
            </a:r>
            <a:r>
              <a:rPr lang="pt-BR" sz="2400" i="1" dirty="0" smtClean="0"/>
              <a:t>software </a:t>
            </a:r>
            <a:r>
              <a:rPr lang="pt-BR" sz="2400" dirty="0" smtClean="0"/>
              <a:t>terminam com sucesso.</a:t>
            </a:r>
          </a:p>
          <a:p>
            <a:pPr lvl="1" algn="just"/>
            <a:r>
              <a:rPr lang="pt-BR" sz="2400" dirty="0" smtClean="0"/>
              <a:t>44% estão atrasados e ultrapassaram o orçamento previsto e entregam projetos com menos recursos ou funções requeridas.</a:t>
            </a:r>
          </a:p>
          <a:p>
            <a:pPr lvl="1" algn="just"/>
            <a:r>
              <a:rPr lang="pt-BR" sz="2400" dirty="0" smtClean="0"/>
              <a:t>24% são cancelados antes mesmo da conclusão ou foram entregues e nunca foram usados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Maturidade em gerenciamento de projetos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28" y="274638"/>
            <a:ext cx="7504960" cy="1296974"/>
          </a:xfrm>
        </p:spPr>
        <p:txBody>
          <a:bodyPr>
            <a:normAutofit fontScale="90000"/>
          </a:bodyPr>
          <a:lstStyle/>
          <a:p>
            <a:pPr lvl="0"/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Maturidade em Gerenciamento de Projetos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De acordo com Darci Prado: </a:t>
            </a:r>
          </a:p>
          <a:p>
            <a:pPr lvl="1" algn="just"/>
            <a:r>
              <a:rPr lang="pt-BR" dirty="0" smtClean="0"/>
              <a:t>As organizações necessitam amadurecer na </a:t>
            </a:r>
            <a:r>
              <a:rPr lang="pt-BR" b="1" dirty="0" smtClean="0"/>
              <a:t>arte e na ciência de gestão de projetos</a:t>
            </a:r>
          </a:p>
          <a:p>
            <a:pPr algn="just"/>
            <a:r>
              <a:rPr lang="pt-BR" dirty="0" smtClean="0"/>
              <a:t>Harold Kerzner diz: </a:t>
            </a:r>
          </a:p>
          <a:p>
            <a:pPr lvl="2" algn="just"/>
            <a:r>
              <a:rPr lang="pt-BR" dirty="0" smtClean="0"/>
              <a:t>“Considerando o fato de que as organizações podem ser enxergadas como um conjunto de projetos , temos que o gerenciamento de projetos permeia toda a organização e que a evolução da maturidade é necessária”.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1002</TotalTime>
  <Words>1415</Words>
  <Application>Microsoft Office PowerPoint</Application>
  <PresentationFormat>Apresentação na tela (4:3)</PresentationFormat>
  <Paragraphs>228</Paragraphs>
  <Slides>45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Solstício</vt:lpstr>
      <vt:lpstr>Maturidade em Gerenciamento de Projetos</vt:lpstr>
      <vt:lpstr>Roteiro</vt:lpstr>
      <vt:lpstr>Introdução</vt:lpstr>
      <vt:lpstr>O que é um Projeto?</vt:lpstr>
      <vt:lpstr>Gerenciamento de Projetos</vt:lpstr>
      <vt:lpstr>Gerenciamento de Projetos</vt:lpstr>
      <vt:lpstr>Gerenciamento de Projetos</vt:lpstr>
      <vt:lpstr>Motivação</vt:lpstr>
      <vt:lpstr> Maturidade em Gerenciamento de Projetos </vt:lpstr>
      <vt:lpstr> O que é Maturidade? </vt:lpstr>
      <vt:lpstr> O que é Maturidade em GP? </vt:lpstr>
      <vt:lpstr>Para que Maturidade?</vt:lpstr>
      <vt:lpstr>Para que Maturidade?</vt:lpstr>
      <vt:lpstr>Maturidade e Sucesso</vt:lpstr>
      <vt:lpstr>Modelo de Maturidade</vt:lpstr>
      <vt:lpstr>Modelo de Maturidade</vt:lpstr>
      <vt:lpstr>CMMI</vt:lpstr>
      <vt:lpstr>KPMMM</vt:lpstr>
      <vt:lpstr>MMGP</vt:lpstr>
      <vt:lpstr>Características do MMGP</vt:lpstr>
      <vt:lpstr>As Dimensões da Maturidade</vt:lpstr>
      <vt:lpstr>As Dimensões da Maturidade</vt:lpstr>
      <vt:lpstr>As Dimensões da Maturidade</vt:lpstr>
      <vt:lpstr>Os Níveis de Maturidade</vt:lpstr>
      <vt:lpstr>Os Níveis de Maturidade</vt:lpstr>
      <vt:lpstr>Os Níveis de Maturidade</vt:lpstr>
      <vt:lpstr>Os Níveis de Maturidade</vt:lpstr>
      <vt:lpstr>Os Níveis de Maturidade</vt:lpstr>
      <vt:lpstr>Conclusão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Avaliação do Questionário</vt:lpstr>
      <vt:lpstr>Avaliação do Questionário</vt:lpstr>
      <vt:lpstr>Slide 41</vt:lpstr>
      <vt:lpstr>Melhorias</vt:lpstr>
      <vt:lpstr>Sugestões</vt:lpstr>
      <vt:lpstr>Slide 44</vt:lpstr>
      <vt:lpstr>Perguntas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Maturidade em Gerenciamento de Projetos</dc:title>
  <dc:creator>Elliackin</dc:creator>
  <cp:lastModifiedBy>Carlos</cp:lastModifiedBy>
  <cp:revision>135</cp:revision>
  <dcterms:created xsi:type="dcterms:W3CDTF">2010-05-17T02:40:16Z</dcterms:created>
  <dcterms:modified xsi:type="dcterms:W3CDTF">2010-05-18T11:53:41Z</dcterms:modified>
</cp:coreProperties>
</file>