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58" r:id="rId4"/>
    <p:sldId id="291" r:id="rId5"/>
    <p:sldId id="260" r:id="rId6"/>
    <p:sldId id="287" r:id="rId7"/>
    <p:sldId id="259" r:id="rId8"/>
    <p:sldId id="288" r:id="rId9"/>
    <p:sldId id="289" r:id="rId10"/>
    <p:sldId id="263" r:id="rId11"/>
    <p:sldId id="282" r:id="rId12"/>
    <p:sldId id="261" r:id="rId13"/>
    <p:sldId id="265" r:id="rId14"/>
    <p:sldId id="281" r:id="rId15"/>
    <p:sldId id="266" r:id="rId16"/>
    <p:sldId id="267" r:id="rId17"/>
    <p:sldId id="269" r:id="rId18"/>
    <p:sldId id="293" r:id="rId19"/>
    <p:sldId id="294" r:id="rId20"/>
    <p:sldId id="295" r:id="rId21"/>
    <p:sldId id="270" r:id="rId22"/>
    <p:sldId id="273" r:id="rId23"/>
    <p:sldId id="275" r:id="rId24"/>
    <p:sldId id="300" r:id="rId25"/>
    <p:sldId id="298" r:id="rId26"/>
    <p:sldId id="299" r:id="rId27"/>
    <p:sldId id="296" r:id="rId28"/>
    <p:sldId id="297" r:id="rId29"/>
    <p:sldId id="290" r:id="rId30"/>
    <p:sldId id="286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7" autoAdjust="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D8C68-4673-4E0B-834D-BBB4916FF6A6}" type="datetimeFigureOut">
              <a:rPr lang="pt-BR" smtClean="0"/>
              <a:pPr/>
              <a:t>14/3/2009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8DD87-1F23-4064-BB89-FF500D2FFE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8DD87-1F23-4064-BB89-FF500D2FFED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</a:t>
            </a:r>
            <a:r>
              <a:rPr lang="pt-BR" baseline="0" dirty="0" smtClean="0"/>
              <a:t> sobre tais situações.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8DD87-1F23-4064-BB89-FF500D2FFEDA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</a:t>
            </a:r>
            <a:r>
              <a:rPr lang="pt-BR" baseline="0" dirty="0" smtClean="0"/>
              <a:t> sobre tais situações.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8DD87-1F23-4064-BB89-FF500D2FFEDA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</a:t>
            </a:r>
            <a:r>
              <a:rPr lang="pt-BR" baseline="0" dirty="0" smtClean="0"/>
              <a:t> sobre tais situações.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8DD87-1F23-4064-BB89-FF500D2FFEDA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</a:t>
            </a:r>
            <a:r>
              <a:rPr lang="pt-BR" baseline="0" dirty="0" smtClean="0"/>
              <a:t> sobre tais situações.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8DD87-1F23-4064-BB89-FF500D2FFEDA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</a:t>
            </a:r>
            <a:r>
              <a:rPr lang="pt-BR" smtClean="0"/>
              <a:t>é</a:t>
            </a:r>
            <a:r>
              <a:rPr lang="pt-BR" baseline="0" smtClean="0"/>
              <a:t> heurística???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8DD87-1F23-4064-BB89-FF500D2FFEDA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1044B5-A914-4136-ACB4-279CEBF527AB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A845E0-5CF4-456B-8DD3-72A2B888FA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6D9905-AB5F-4376-9D85-D5221F88346C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A845E0-5CF4-456B-8DD3-72A2B888FA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346ED8-F9E9-4B80-929C-A23FBC93CE90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A845E0-5CF4-456B-8DD3-72A2B888FA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3976AB-AA4B-403D-A71E-7166B4C1320F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A845E0-5CF4-456B-8DD3-72A2B888FA3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ACD178-AAA4-417B-9341-E090D2AFD6DB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A845E0-5CF4-456B-8DD3-72A2B888FA3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5E0F29-6B95-4E83-A93F-5E2824A53A44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A845E0-5CF4-456B-8DD3-72A2B888FA3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BED118-F3CD-470E-8AE3-2B78F42F6EC4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A845E0-5CF4-456B-8DD3-72A2B888FA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AF1ED8-D585-4D5C-B51A-2306C9609AC8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A845E0-5CF4-456B-8DD3-72A2B888FA3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7663E-A47A-4D5D-B21B-8D17140853B0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A845E0-5CF4-456B-8DD3-72A2B888FA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FB4731D-0F8D-4615-B90B-630D80CC6EC8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A845E0-5CF4-456B-8DD3-72A2B888FA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A5EE4B-01F9-42BD-8D72-5319B1C51A30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A845E0-5CF4-456B-8DD3-72A2B888FA3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807155D-7F5C-46B4-8E76-A6B322213C08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A845E0-5CF4-456B-8DD3-72A2B888FA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cristianos.com/wp-content/uploads/2007/10/hombre-indeciso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jpeg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hyperlink" Target="http://mesquita.blog.br/wp-content/uploads/2008/05/bl-pl-tecnologia-microsoft-interface-new-windows.jpg" TargetMode="Externa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mesquita.blog.br/wp-content/uploads/2008/05/bl-pl-tecnologia-microsoft-interface-new-windows.jp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Especialistas</a:t>
            </a:r>
            <a:br>
              <a:rPr lang="pt-BR" dirty="0" smtClean="0"/>
            </a:br>
            <a:r>
              <a:rPr lang="pt-BR" dirty="0" smtClean="0"/>
              <a:t>(SE)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Antônio Igor</a:t>
            </a:r>
          </a:p>
          <a:p>
            <a:r>
              <a:rPr lang="pt-BR" dirty="0" smtClean="0"/>
              <a:t>Tarcísio Pontes</a:t>
            </a:r>
            <a:endParaRPr lang="pt-BR" dirty="0"/>
          </a:p>
        </p:txBody>
      </p:sp>
      <p:pic>
        <p:nvPicPr>
          <p:cNvPr id="32772" name="Picture 4" descr="Universidade de Pernambuc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57166"/>
            <a:ext cx="2071702" cy="12448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4" descr="http://sensocentrismo.files.wordpress.com/2007/12/mente-compu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0958" y="285728"/>
            <a:ext cx="1214446" cy="1451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thoughtsdigest.com/wp-content/uploads/2007/08/decis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3071834"/>
            <a:ext cx="2538555" cy="3714752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972072"/>
          </a:xfrm>
        </p:spPr>
        <p:txBody>
          <a:bodyPr>
            <a:normAutofit/>
          </a:bodyPr>
          <a:lstStyle/>
          <a:p>
            <a:r>
              <a:rPr lang="pt-BR" dirty="0" smtClean="0"/>
              <a:t>Úteis de 2 formas</a:t>
            </a:r>
          </a:p>
          <a:p>
            <a:pPr lvl="1"/>
            <a:r>
              <a:rPr lang="pt-BR" dirty="0" smtClean="0"/>
              <a:t>Apoio a decisão</a:t>
            </a:r>
          </a:p>
          <a:p>
            <a:pPr lvl="2"/>
            <a:r>
              <a:rPr lang="pt-BR" dirty="0" smtClean="0"/>
              <a:t>Ajuda o “tomador de decisão” a lembrar-se de tópicos ou opções.</a:t>
            </a:r>
          </a:p>
          <a:p>
            <a:pPr lvl="1"/>
            <a:r>
              <a:rPr lang="pt-BR" dirty="0" smtClean="0"/>
              <a:t>Tomada de decisão</a:t>
            </a:r>
          </a:p>
          <a:p>
            <a:pPr lvl="2"/>
            <a:r>
              <a:rPr lang="pt-BR" dirty="0" smtClean="0"/>
              <a:t>Toma decisão no lugar </a:t>
            </a:r>
          </a:p>
          <a:p>
            <a:pPr lvl="2">
              <a:buNone/>
            </a:pPr>
            <a:r>
              <a:rPr lang="pt-BR" dirty="0" smtClean="0"/>
              <a:t>de uma pessoa (uso </a:t>
            </a:r>
          </a:p>
          <a:p>
            <a:pPr lvl="2">
              <a:buNone/>
            </a:pPr>
            <a:r>
              <a:rPr lang="pt-BR" dirty="0" smtClean="0"/>
              <a:t>mais comum)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7B0D-30C9-438A-9365-B834B4FABF1A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/>
          <a:lstStyle/>
          <a:p>
            <a:r>
              <a:rPr lang="pt-BR" dirty="0" smtClean="0"/>
              <a:t>Nada substitui  olhar clínico!</a:t>
            </a:r>
          </a:p>
          <a:p>
            <a:pPr lvl="1"/>
            <a:r>
              <a:rPr lang="pt-BR" dirty="0" smtClean="0"/>
              <a:t>Sintomas</a:t>
            </a:r>
          </a:p>
          <a:p>
            <a:pPr lvl="2"/>
            <a:r>
              <a:rPr lang="pt-BR" dirty="0" smtClean="0"/>
              <a:t>Acidose metabólica alta.</a:t>
            </a:r>
          </a:p>
          <a:p>
            <a:pPr lvl="2"/>
            <a:r>
              <a:rPr lang="pt-BR" dirty="0" err="1" smtClean="0"/>
              <a:t>Lactato</a:t>
            </a:r>
            <a:r>
              <a:rPr lang="pt-BR" dirty="0" smtClean="0"/>
              <a:t> elevado.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Conclusão</a:t>
            </a:r>
          </a:p>
          <a:p>
            <a:pPr lvl="2"/>
            <a:r>
              <a:rPr lang="pt-BR" dirty="0" smtClean="0"/>
              <a:t>Paciente em Choque!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Ao ver o paciente viu-se </a:t>
            </a:r>
          </a:p>
          <a:p>
            <a:pPr lvl="1">
              <a:buNone/>
            </a:pPr>
            <a:r>
              <a:rPr lang="pt-BR" dirty="0" smtClean="0"/>
              <a:t>que ele NÃO estava em </a:t>
            </a:r>
          </a:p>
          <a:p>
            <a:pPr lvl="1">
              <a:buNone/>
            </a:pPr>
            <a:r>
              <a:rPr lang="pt-BR" dirty="0" smtClean="0"/>
              <a:t>choque 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SE: pode substituir qualquer especialista ?</a:t>
            </a:r>
            <a:endParaRPr lang="pt-BR" dirty="0"/>
          </a:p>
        </p:txBody>
      </p:sp>
      <p:pic>
        <p:nvPicPr>
          <p:cNvPr id="43010" name="Picture 2" descr="semsaida_www.blogzinho.co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552720"/>
            <a:ext cx="2862353" cy="2805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1113-719B-4829-B3CA-B9EDEB691F85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Captar o conhecimento de um especialista .</a:t>
            </a:r>
          </a:p>
          <a:p>
            <a:r>
              <a:rPr lang="pt-BR" dirty="0" smtClean="0"/>
              <a:t>Representar este conhecimento em uma base.</a:t>
            </a:r>
          </a:p>
          <a:p>
            <a:r>
              <a:rPr lang="pt-BR" dirty="0" smtClean="0"/>
              <a:t>Transmitir conhecimento para o usuário</a:t>
            </a:r>
          </a:p>
          <a:p>
            <a:pPr lvl="1"/>
            <a:r>
              <a:rPr lang="pt-BR" dirty="0" smtClean="0"/>
              <a:t>Permitir obter respostas a perguntas relacionadas a base.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pic>
        <p:nvPicPr>
          <p:cNvPr id="19458" name="Picture 2" descr="Ver imagem em tamanho grande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2596" y="3786190"/>
            <a:ext cx="3363916" cy="2178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F2A7-0131-49F3-AF1F-8D4D21A99100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Especialistas X Programas convencionais.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857224" y="1785926"/>
          <a:ext cx="7358114" cy="260370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79057"/>
                <a:gridCol w="3679057"/>
              </a:tblGrid>
              <a:tr h="420510">
                <a:tc>
                  <a:txBody>
                    <a:bodyPr/>
                    <a:lstStyle/>
                    <a:p>
                      <a:r>
                        <a:rPr lang="pt-BR" dirty="0" smtClean="0"/>
                        <a:t>Programa  Convencional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Sistema Especialista</a:t>
                      </a:r>
                      <a:endParaRPr lang="pt-BR" dirty="0"/>
                    </a:p>
                  </a:txBody>
                  <a:tcPr/>
                </a:tc>
              </a:tr>
              <a:tr h="725811"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Representação e uso de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dados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Representação</a:t>
                      </a:r>
                      <a:r>
                        <a:rPr lang="pt-BR" baseline="0" dirty="0" smtClean="0"/>
                        <a:t> e uso de conhecimento.</a:t>
                      </a:r>
                      <a:endParaRPr lang="pt-BR" dirty="0"/>
                    </a:p>
                  </a:txBody>
                  <a:tcPr/>
                </a:tc>
              </a:tr>
              <a:tr h="420510">
                <a:tc>
                  <a:txBody>
                    <a:bodyPr/>
                    <a:lstStyle/>
                    <a:p>
                      <a:r>
                        <a:rPr lang="pt-BR" dirty="0" smtClean="0"/>
                        <a:t>Algorítmico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Heurístico</a:t>
                      </a:r>
                      <a:endParaRPr lang="pt-BR" dirty="0"/>
                    </a:p>
                  </a:txBody>
                  <a:tcPr/>
                </a:tc>
              </a:tr>
              <a:tr h="1036873">
                <a:tc>
                  <a:txBody>
                    <a:bodyPr/>
                    <a:lstStyle/>
                    <a:p>
                      <a:r>
                        <a:rPr lang="pt-BR" dirty="0" smtClean="0"/>
                        <a:t>Manipulação efetiva de grandes bases de dados.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Manipulação</a:t>
                      </a:r>
                      <a:r>
                        <a:rPr lang="pt-BR" baseline="0" dirty="0" smtClean="0"/>
                        <a:t> efetiva de grandes bases de conhecimento.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571472" y="4714884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Heurística: </a:t>
            </a:r>
            <a:r>
              <a:rPr lang="pt-BR" sz="2400" dirty="0" smtClean="0"/>
              <a:t>Conjunto de regras e métodos que conduzem à descoberta, à invenção e à resolução de problemas.</a:t>
            </a:r>
            <a:endParaRPr lang="pt-BR" sz="2400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C1C-B1B3-4148-A92C-F4837FE8AEB2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000100" y="1428736"/>
            <a:ext cx="7229475" cy="4875212"/>
            <a:chOff x="1021" y="1083"/>
            <a:chExt cx="4554" cy="3071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021" y="1083"/>
              <a:ext cx="4515" cy="302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122" y="2185"/>
              <a:ext cx="927" cy="481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130" y="2231"/>
              <a:ext cx="932" cy="385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pt-BR" sz="2000" dirty="0">
                  <a:latin typeface="Times New Roman" pitchFamily="18" charset="0"/>
                </a:rPr>
                <a:t>Base de</a:t>
              </a:r>
            </a:p>
            <a:p>
              <a:pPr algn="ctr" eaLnBrk="0" hangingPunct="0"/>
              <a:r>
                <a:rPr lang="pt-BR" sz="2000" dirty="0">
                  <a:latin typeface="Times New Roman" pitchFamily="18" charset="0"/>
                </a:rPr>
                <a:t>Conhecimento</a:t>
              </a: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2671" y="1201"/>
              <a:ext cx="1056" cy="527"/>
            </a:xfrm>
            <a:prstGeom prst="roundRect">
              <a:avLst>
                <a:gd name="adj" fmla="val 12486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2852" y="1259"/>
              <a:ext cx="760" cy="385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pt-BR" sz="2000" dirty="0">
                  <a:latin typeface="Times New Roman" pitchFamily="18" charset="0"/>
                </a:rPr>
                <a:t>Módulo Explanador</a:t>
              </a:r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2685" y="2138"/>
              <a:ext cx="1053" cy="579"/>
            </a:xfrm>
            <a:prstGeom prst="roundRect">
              <a:avLst>
                <a:gd name="adj" fmla="val 12486"/>
              </a:avLst>
            </a:prstGeom>
            <a:solidFill>
              <a:srgbClr val="CCFFCC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864" y="2189"/>
              <a:ext cx="74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pt-BR" sz="2000" dirty="0">
                  <a:latin typeface="Times New Roman" pitchFamily="18" charset="0"/>
                </a:rPr>
                <a:t>Motor de Inferência</a:t>
              </a:r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2685" y="3076"/>
              <a:ext cx="1062" cy="586"/>
            </a:xfrm>
            <a:prstGeom prst="roundRect">
              <a:avLst>
                <a:gd name="adj" fmla="val 12486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785" y="3098"/>
              <a:ext cx="932" cy="576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pt-BR" sz="2000" dirty="0">
                  <a:latin typeface="Times New Roman" pitchFamily="18" charset="0"/>
                </a:rPr>
                <a:t>Módulo de </a:t>
              </a:r>
            </a:p>
            <a:p>
              <a:pPr algn="ctr" eaLnBrk="0" hangingPunct="0"/>
              <a:r>
                <a:rPr lang="pt-BR" sz="2000" dirty="0">
                  <a:latin typeface="Times New Roman" pitchFamily="18" charset="0"/>
                </a:rPr>
                <a:t>Aquisição de </a:t>
              </a:r>
            </a:p>
            <a:p>
              <a:pPr algn="ctr" eaLnBrk="0" hangingPunct="0"/>
              <a:r>
                <a:rPr lang="pt-BR" sz="2000" dirty="0">
                  <a:latin typeface="Times New Roman" pitchFamily="18" charset="0"/>
                </a:rPr>
                <a:t>Conhecimento</a:t>
              </a:r>
            </a:p>
          </p:txBody>
        </p:sp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4248" y="1998"/>
              <a:ext cx="927" cy="844"/>
            </a:xfrm>
            <a:prstGeom prst="hexagon">
              <a:avLst>
                <a:gd name="adj" fmla="val 27443"/>
                <a:gd name="vf" fmla="val 11547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4441" y="2174"/>
              <a:ext cx="56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endParaRPr lang="pt-BR" sz="2000" dirty="0">
                <a:latin typeface="Times New Roman" pitchFamily="18" charset="0"/>
              </a:endParaRPr>
            </a:p>
            <a:p>
              <a:pPr algn="ctr" eaLnBrk="0" hangingPunct="0"/>
              <a:r>
                <a:rPr lang="pt-BR" sz="2000" dirty="0">
                  <a:latin typeface="Times New Roman" pitchFamily="18" charset="0"/>
                </a:rPr>
                <a:t>Interface</a:t>
              </a: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4468" y="3520"/>
              <a:ext cx="110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pt-BR" sz="2000" b="1">
                  <a:latin typeface="Times New Roman" pitchFamily="18" charset="0"/>
                </a:rPr>
                <a:t>Especialista/</a:t>
              </a:r>
            </a:p>
            <a:p>
              <a:pPr eaLnBrk="0" hangingPunct="0"/>
              <a:r>
                <a:rPr lang="pt-BR" sz="2000" b="1">
                  <a:latin typeface="Times New Roman" pitchFamily="18" charset="0"/>
                </a:rPr>
                <a:t>Engenheiro de</a:t>
              </a:r>
            </a:p>
            <a:p>
              <a:pPr eaLnBrk="0" hangingPunct="0"/>
              <a:r>
                <a:rPr lang="pt-BR" sz="2000" b="1">
                  <a:latin typeface="Times New Roman" pitchFamily="18" charset="0"/>
                </a:rPr>
                <a:t>Conhecimento</a:t>
              </a: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4726" y="1083"/>
              <a:ext cx="6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pt-BR" sz="2000" b="1">
                  <a:latin typeface="Times New Roman" pitchFamily="18" charset="0"/>
                </a:rPr>
                <a:t>Usuário</a:t>
              </a: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5281" y="2959"/>
              <a:ext cx="140" cy="5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 flipV="1">
              <a:off x="5015" y="2739"/>
              <a:ext cx="406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5189" y="1282"/>
              <a:ext cx="23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5015" y="1786"/>
              <a:ext cx="406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749" y="2313"/>
              <a:ext cx="51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3805" y="2489"/>
              <a:ext cx="45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3785" y="1493"/>
              <a:ext cx="9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4711" y="1493"/>
              <a:ext cx="0" cy="4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V="1">
              <a:off x="3785" y="3428"/>
              <a:ext cx="9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V="1">
              <a:off x="4711" y="2842"/>
              <a:ext cx="2" cy="5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1759" y="1493"/>
              <a:ext cx="926" cy="7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1701" y="2724"/>
              <a:ext cx="984" cy="5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 flipV="1">
              <a:off x="2106" y="2431"/>
              <a:ext cx="57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3264" y="1786"/>
              <a:ext cx="3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2" name="Espaço Reservado para Data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B1BF-7787-4E27-BFD5-EC8170FF1581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33" name="Espaço Reservado para Número de Slid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34" name="Espaço Reservado para Rodapé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://www.peritocriminal.com.br/perito_search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286256"/>
            <a:ext cx="1514475" cy="1995490"/>
          </a:xfrm>
          <a:prstGeom prst="rect">
            <a:avLst/>
          </a:prstGeom>
          <a:noFill/>
        </p:spPr>
      </p:pic>
      <p:pic>
        <p:nvPicPr>
          <p:cNvPr id="7174" name="Picture 6" descr="http://www.ldoisj.com/images/servido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4357694"/>
            <a:ext cx="1928826" cy="1928826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428736"/>
            <a:ext cx="8229600" cy="2971807"/>
          </a:xfrm>
        </p:spPr>
        <p:txBody>
          <a:bodyPr>
            <a:normAutofit/>
          </a:bodyPr>
          <a:lstStyle/>
          <a:p>
            <a:r>
              <a:rPr lang="pt-BR" dirty="0" smtClean="0"/>
              <a:t>Módulo de aquisição de conhecimento.</a:t>
            </a:r>
          </a:p>
          <a:p>
            <a:r>
              <a:rPr lang="pt-BR" dirty="0" smtClean="0"/>
              <a:t>Base de conhecimento.</a:t>
            </a:r>
          </a:p>
          <a:p>
            <a:r>
              <a:rPr lang="pt-BR" dirty="0" smtClean="0"/>
              <a:t>Mecanismo de inferência.</a:t>
            </a:r>
          </a:p>
          <a:p>
            <a:r>
              <a:rPr lang="pt-BR" dirty="0" smtClean="0"/>
              <a:t>Interface com o usuário</a:t>
            </a:r>
          </a:p>
          <a:p>
            <a:r>
              <a:rPr lang="pt-BR" dirty="0" smtClean="0"/>
              <a:t>Módulo de explanação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Componentes</a:t>
            </a:r>
            <a:endParaRPr lang="pt-BR" dirty="0"/>
          </a:p>
        </p:txBody>
      </p:sp>
      <p:pic>
        <p:nvPicPr>
          <p:cNvPr id="7170" name="Picture 2" descr="http://www.apcd.org.br/inter-perio/imagens/Foto%20Zé%20Bernarde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4429132"/>
            <a:ext cx="1500198" cy="1927015"/>
          </a:xfrm>
          <a:prstGeom prst="rect">
            <a:avLst/>
          </a:prstGeom>
          <a:noFill/>
        </p:spPr>
      </p:pic>
      <p:sp>
        <p:nvSpPr>
          <p:cNvPr id="6" name="Seta para a direita 5"/>
          <p:cNvSpPr/>
          <p:nvPr/>
        </p:nvSpPr>
        <p:spPr>
          <a:xfrm>
            <a:off x="2000232" y="5214950"/>
            <a:ext cx="71438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4071934" y="5214950"/>
            <a:ext cx="71438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8" name="Picture 10" descr="Microsoft: Nova interface Touch Screen do Windows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86446" y="2214554"/>
            <a:ext cx="2214578" cy="1254928"/>
          </a:xfrm>
          <a:prstGeom prst="rect">
            <a:avLst/>
          </a:prstGeom>
          <a:noFill/>
        </p:spPr>
      </p:pic>
      <p:sp>
        <p:nvSpPr>
          <p:cNvPr id="12" name="Seta para a direita 11"/>
          <p:cNvSpPr/>
          <p:nvPr/>
        </p:nvSpPr>
        <p:spPr>
          <a:xfrm rot="19262610">
            <a:off x="5939722" y="5407754"/>
            <a:ext cx="71438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80" name="Picture 12" descr="http://portalvestibulando.com/loja/images/raciocinio%20l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86578" y="4429132"/>
            <a:ext cx="1973509" cy="1828785"/>
          </a:xfrm>
          <a:prstGeom prst="rect">
            <a:avLst/>
          </a:prstGeom>
          <a:noFill/>
        </p:spPr>
      </p:pic>
      <p:sp>
        <p:nvSpPr>
          <p:cNvPr id="15" name="Seta para a direita 14"/>
          <p:cNvSpPr/>
          <p:nvPr/>
        </p:nvSpPr>
        <p:spPr>
          <a:xfrm rot="14962217">
            <a:off x="6760388" y="3813625"/>
            <a:ext cx="71438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Data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40BD-DF92-4F49-AF29-B88E25EBAAF0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928803"/>
            <a:ext cx="8229600" cy="1285884"/>
          </a:xfrm>
        </p:spPr>
        <p:txBody>
          <a:bodyPr>
            <a:normAutofit/>
          </a:bodyPr>
          <a:lstStyle/>
          <a:p>
            <a:r>
              <a:rPr lang="pt-BR" dirty="0" smtClean="0"/>
              <a:t>Tradução do conhecimento obtido  em regras</a:t>
            </a:r>
          </a:p>
          <a:p>
            <a:r>
              <a:rPr lang="pt-BR" dirty="0" smtClean="0"/>
              <a:t>Normalmente a partir de um especialista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Módulo de aquisição de conhecimento.</a:t>
            </a:r>
          </a:p>
        </p:txBody>
      </p:sp>
      <p:pic>
        <p:nvPicPr>
          <p:cNvPr id="6146" name="Picture 2" descr="http://acr-cavalcante.zip.net/images/conhecimen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3286124"/>
            <a:ext cx="3062133" cy="27256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42910" y="3643314"/>
            <a:ext cx="4857784" cy="17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 ser usado constantemente de forma a aumentar o conhecimento adquirido pelo sistema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10CE-2A18-4D8F-82E5-7CDF12230193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2000264"/>
          </a:xfrm>
        </p:spPr>
        <p:txBody>
          <a:bodyPr>
            <a:normAutofit/>
          </a:bodyPr>
          <a:lstStyle/>
          <a:p>
            <a:r>
              <a:rPr lang="pt-BR" dirty="0" smtClean="0"/>
              <a:t>Conhecimento armazenado na forma de regras.</a:t>
            </a:r>
          </a:p>
          <a:p>
            <a:pPr lvl="1"/>
            <a:r>
              <a:rPr lang="pt-BR" dirty="0" smtClean="0"/>
              <a:t>Geralmente do tipo </a:t>
            </a:r>
            <a:r>
              <a:rPr lang="pt-BR" i="1" dirty="0" err="1" smtClean="0"/>
              <a:t>if-then</a:t>
            </a:r>
            <a:endParaRPr lang="pt-BR" i="1" dirty="0" smtClean="0"/>
          </a:p>
          <a:p>
            <a:pPr lvl="1"/>
            <a:r>
              <a:rPr lang="pt-BR" b="1" dirty="0" smtClean="0"/>
              <a:t>Representação do conhecimento!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de conhecimento.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5C5-9129-41D7-9245-3A3D86D059AC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  <p:pic>
        <p:nvPicPr>
          <p:cNvPr id="30" name="Picture 4" descr="http://sensocentrismo.files.wordpress.com/2007/12/mente-comp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500438"/>
            <a:ext cx="2076286" cy="2480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de conhecimento.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5C5-9129-41D7-9245-3A3D86D059AC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42910" y="342900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Cansaço</a:t>
            </a:r>
            <a:endParaRPr lang="pt-BR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214414" y="292893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Baixo</a:t>
            </a:r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785918" y="400050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Palidez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285984" y="357187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&gt;40 anos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214546" y="264318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Pesado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500298" y="307181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7030A0"/>
                </a:solidFill>
              </a:rPr>
              <a:t>Pressão alta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500034" y="2500306"/>
            <a:ext cx="4000528" cy="2071702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28596" y="2000240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</a:rPr>
              <a:t>Fatos</a:t>
            </a:r>
            <a:endParaRPr lang="pt-BR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857884" y="1928802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</a:rPr>
              <a:t>Regra</a:t>
            </a:r>
            <a:endParaRPr lang="pt-BR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de conhecimento.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5C5-9129-41D7-9245-3A3D86D059AC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42910" y="342900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Cansaço</a:t>
            </a:r>
            <a:endParaRPr lang="pt-BR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214414" y="292893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Baixo</a:t>
            </a:r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785918" y="400050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Palidez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285984" y="357187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&gt;40 anos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929322" y="2928934"/>
            <a:ext cx="1293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Obeso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214546" y="264318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Pesado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500298" y="307181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7030A0"/>
                </a:solidFill>
              </a:rPr>
              <a:t>Pressão alta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500034" y="2500306"/>
            <a:ext cx="4000528" cy="2071702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28596" y="2000240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</a:rPr>
              <a:t>Fatos</a:t>
            </a:r>
            <a:endParaRPr lang="pt-BR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857884" y="1928802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</a:rPr>
              <a:t>Regra</a:t>
            </a:r>
            <a:endParaRPr lang="pt-BR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142976" y="2928934"/>
            <a:ext cx="107157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214546" y="2643182"/>
            <a:ext cx="107157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>
            <a:stCxn id="20" idx="3"/>
            <a:endCxn id="26" idx="1"/>
          </p:cNvCxnSpPr>
          <p:nvPr/>
        </p:nvCxnSpPr>
        <p:spPr>
          <a:xfrm>
            <a:off x="3286116" y="2821777"/>
            <a:ext cx="2643206" cy="3687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7" idx="3"/>
            <a:endCxn id="26" idx="1"/>
          </p:cNvCxnSpPr>
          <p:nvPr/>
        </p:nvCxnSpPr>
        <p:spPr>
          <a:xfrm>
            <a:off x="2214546" y="3107529"/>
            <a:ext cx="3714776" cy="830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Objetivo</a:t>
            </a:r>
          </a:p>
          <a:p>
            <a:r>
              <a:rPr lang="pt-BR" dirty="0" smtClean="0"/>
              <a:t>Sistemas Especialistas X Programas convencionais</a:t>
            </a:r>
          </a:p>
          <a:p>
            <a:r>
              <a:rPr lang="pt-BR" dirty="0" smtClean="0"/>
              <a:t>Arquitetura</a:t>
            </a:r>
          </a:p>
          <a:p>
            <a:r>
              <a:rPr lang="pt-BR" dirty="0" smtClean="0"/>
              <a:t>Principais Componentes</a:t>
            </a:r>
          </a:p>
          <a:p>
            <a:r>
              <a:rPr lang="pt-BR" dirty="0" smtClean="0"/>
              <a:t>Projetos</a:t>
            </a:r>
          </a:p>
          <a:p>
            <a:r>
              <a:rPr lang="pt-BR" dirty="0" smtClean="0"/>
              <a:t>Sugestões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E587-C985-40CB-9FF2-092176752E2B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de conhecimento.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5C5-9129-41D7-9245-3A3D86D059AC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42910" y="342900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Cansaço</a:t>
            </a:r>
            <a:endParaRPr lang="pt-BR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214414" y="292893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Baixo</a:t>
            </a:r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785918" y="400050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Palidez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285984" y="357187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&gt;40 anos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929322" y="2928934"/>
            <a:ext cx="1293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Obeso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214546" y="264318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Pesado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500298" y="307181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7030A0"/>
                </a:solidFill>
              </a:rPr>
              <a:t>Pressão alta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500034" y="2500306"/>
            <a:ext cx="4000528" cy="2071702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28596" y="2000240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</a:rPr>
              <a:t>Fatos</a:t>
            </a:r>
            <a:endParaRPr lang="pt-BR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857884" y="1928802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</a:rPr>
              <a:t>Regra</a:t>
            </a:r>
            <a:endParaRPr lang="pt-BR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000628" y="4526829"/>
            <a:ext cx="35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70C0"/>
                </a:solidFill>
              </a:rPr>
              <a:t>Sujeito a problemas cardíacos</a:t>
            </a:r>
            <a:endParaRPr lang="pt-BR" sz="2400" b="1" dirty="0">
              <a:solidFill>
                <a:srgbClr val="0070C0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5786446" y="2786058"/>
            <a:ext cx="1571636" cy="857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500298" y="3000372"/>
            <a:ext cx="157163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285984" y="3500438"/>
            <a:ext cx="121444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/>
          <p:cNvCxnSpPr>
            <a:stCxn id="28" idx="4"/>
          </p:cNvCxnSpPr>
          <p:nvPr/>
        </p:nvCxnSpPr>
        <p:spPr>
          <a:xfrm rot="5400000">
            <a:off x="6107122" y="4036224"/>
            <a:ext cx="858052" cy="722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30" idx="6"/>
          </p:cNvCxnSpPr>
          <p:nvPr/>
        </p:nvCxnSpPr>
        <p:spPr>
          <a:xfrm>
            <a:off x="4071934" y="3214686"/>
            <a:ext cx="2428892" cy="12858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3500430" y="3786190"/>
            <a:ext cx="3000396" cy="7858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1643042" y="5572140"/>
            <a:ext cx="6909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Regra passou a ser um fato para outra regra!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3857652"/>
          </a:xfrm>
        </p:spPr>
        <p:txBody>
          <a:bodyPr>
            <a:normAutofit/>
          </a:bodyPr>
          <a:lstStyle/>
          <a:p>
            <a:r>
              <a:rPr lang="pt-BR" dirty="0" smtClean="0"/>
              <a:t>Forma de manipular o conhecimento</a:t>
            </a:r>
          </a:p>
          <a:p>
            <a:r>
              <a:rPr lang="pt-BR" dirty="0" smtClean="0"/>
              <a:t>Dois tipos de raciocínio</a:t>
            </a:r>
          </a:p>
          <a:p>
            <a:pPr lvl="1"/>
            <a:r>
              <a:rPr lang="pt-BR" dirty="0" err="1" smtClean="0"/>
              <a:t>Forward</a:t>
            </a:r>
            <a:r>
              <a:rPr lang="pt-BR" dirty="0" smtClean="0"/>
              <a:t> </a:t>
            </a:r>
            <a:r>
              <a:rPr lang="pt-BR" dirty="0" err="1" smtClean="0"/>
              <a:t>Chaining</a:t>
            </a:r>
            <a:r>
              <a:rPr lang="pt-BR" dirty="0" smtClean="0"/>
              <a:t> (Encadeamento para frente)</a:t>
            </a:r>
          </a:p>
          <a:p>
            <a:pPr lvl="2"/>
            <a:r>
              <a:rPr lang="pt-BR" dirty="0" smtClean="0"/>
              <a:t>Dados tais indícios, qual a conclusão?</a:t>
            </a:r>
          </a:p>
          <a:p>
            <a:pPr lvl="2">
              <a:buNone/>
            </a:pPr>
            <a:endParaRPr lang="pt-BR" dirty="0" smtClean="0"/>
          </a:p>
          <a:p>
            <a:pPr lvl="2"/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 lvl="1"/>
            <a:r>
              <a:rPr lang="pt-BR" dirty="0" err="1" smtClean="0"/>
              <a:t>Backward</a:t>
            </a:r>
            <a:r>
              <a:rPr lang="pt-BR" dirty="0" smtClean="0"/>
              <a:t> </a:t>
            </a:r>
            <a:r>
              <a:rPr lang="pt-BR" dirty="0" err="1" smtClean="0"/>
              <a:t>Chaining</a:t>
            </a:r>
            <a:r>
              <a:rPr lang="pt-BR" dirty="0" smtClean="0"/>
              <a:t> (Encadeamento para trás)</a:t>
            </a:r>
          </a:p>
          <a:p>
            <a:pPr lvl="2"/>
            <a:r>
              <a:rPr lang="pt-BR" dirty="0" smtClean="0"/>
              <a:t>Dado uma conclusão, o que pode ter causado ela?</a:t>
            </a:r>
          </a:p>
          <a:p>
            <a:pPr lvl="2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Mecanismo de inferência.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6582-9961-4951-96BD-AE895FE8BBEB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714480" y="3429000"/>
            <a:ext cx="214314" cy="2143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143108" y="3714752"/>
            <a:ext cx="214314" cy="2143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1714480" y="3857628"/>
            <a:ext cx="214314" cy="21431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>
            <a:off x="1500166" y="5500702"/>
            <a:ext cx="428628" cy="5000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13" name="Triângulo isósceles 12"/>
          <p:cNvSpPr/>
          <p:nvPr/>
        </p:nvSpPr>
        <p:spPr>
          <a:xfrm>
            <a:off x="3428992" y="3500438"/>
            <a:ext cx="428628" cy="5000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14" name="Texto explicativo em seta para a direita 13"/>
          <p:cNvSpPr/>
          <p:nvPr/>
        </p:nvSpPr>
        <p:spPr>
          <a:xfrm>
            <a:off x="1571604" y="3286124"/>
            <a:ext cx="1714512" cy="1000132"/>
          </a:xfrm>
          <a:prstGeom prst="rightArrowCallout">
            <a:avLst>
              <a:gd name="adj1" fmla="val 27575"/>
              <a:gd name="adj2" fmla="val 23712"/>
              <a:gd name="adj3" fmla="val 25000"/>
              <a:gd name="adj4" fmla="val 49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>
            <a:off x="2143108" y="5500702"/>
            <a:ext cx="1000132" cy="5000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??????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4.bp.blogspot.com/_-8juLslsUXw/SKRCer_bedI/AAAAAAAABRg/1f53wTWReh0/s400/explicaca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643182"/>
            <a:ext cx="3827006" cy="3214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600201"/>
            <a:ext cx="8229600" cy="1114419"/>
          </a:xfrm>
        </p:spPr>
        <p:txBody>
          <a:bodyPr>
            <a:normAutofit/>
          </a:bodyPr>
          <a:lstStyle/>
          <a:p>
            <a:r>
              <a:rPr lang="pt-BR" dirty="0" smtClean="0"/>
              <a:t>Capaz de descrever a linha de raciocínio empregada no sistema.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de explanação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202E-DFBF-4067-92BC-134C70A388CB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600201"/>
            <a:ext cx="8229600" cy="2971807"/>
          </a:xfrm>
        </p:spPr>
        <p:txBody>
          <a:bodyPr>
            <a:normAutofit/>
          </a:bodyPr>
          <a:lstStyle/>
          <a:p>
            <a:r>
              <a:rPr lang="pt-BR" dirty="0" smtClean="0"/>
              <a:t>Permitir que o usuário converse com o sistema.</a:t>
            </a:r>
          </a:p>
          <a:p>
            <a:r>
              <a:rPr lang="pt-BR" dirty="0" smtClean="0"/>
              <a:t>Contêm mecanismo de aquisição de conhecimento em tempo real.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com o usuário</a:t>
            </a:r>
          </a:p>
        </p:txBody>
      </p:sp>
      <p:pic>
        <p:nvPicPr>
          <p:cNvPr id="7178" name="Picture 10" descr="Microsoft: Nova interface Touch Screen do Window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3857628"/>
            <a:ext cx="3475248" cy="1969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8A11-8DDA-422D-86BC-41B875E2957D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600201"/>
            <a:ext cx="8229600" cy="4472005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Projeto 1: </a:t>
            </a:r>
          </a:p>
          <a:p>
            <a:pPr lvl="1"/>
            <a:r>
              <a:rPr lang="pt-BR" dirty="0" smtClean="0"/>
              <a:t>Sistema Especialista para Aplicação do Composto de Lixo Urbano na Agricultura</a:t>
            </a:r>
          </a:p>
          <a:p>
            <a:endParaRPr lang="pt-BR" dirty="0" smtClean="0"/>
          </a:p>
          <a:p>
            <a:r>
              <a:rPr lang="pt-BR" dirty="0" smtClean="0"/>
              <a:t>Projeto 2:</a:t>
            </a:r>
          </a:p>
          <a:p>
            <a:pPr lvl="1"/>
            <a:r>
              <a:rPr lang="pt-BR" dirty="0" smtClean="0"/>
              <a:t>Um Sistema Especialista para Apoio à Decisão em Exames Ortopédicos de Ombro, Cotovelo e Punho</a:t>
            </a:r>
          </a:p>
          <a:p>
            <a:endParaRPr lang="pt-BR" dirty="0" smtClean="0"/>
          </a:p>
          <a:p>
            <a:r>
              <a:rPr lang="pt-BR" dirty="0" smtClean="0"/>
              <a:t>Nos dois projetos o conhecimento foi extraídos a partir de especialistas e o modelo de inferência foi do tipo </a:t>
            </a:r>
            <a:r>
              <a:rPr lang="pt-BR" dirty="0" err="1" smtClean="0"/>
              <a:t>Forward</a:t>
            </a:r>
            <a:r>
              <a:rPr lang="pt-BR" dirty="0" smtClean="0"/>
              <a:t> </a:t>
            </a:r>
            <a:r>
              <a:rPr lang="pt-BR" dirty="0" err="1" smtClean="0"/>
              <a:t>Chaining</a:t>
            </a:r>
            <a:r>
              <a:rPr lang="pt-BR" dirty="0" smtClean="0"/>
              <a:t>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8A11-8DDA-422D-86BC-41B875E2957D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00435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Suporte ao uso correto do composto de lixo urbano, ou seja, processar todo conhecimento existente em relação aos critérios e normas corretos de sua aplicação ao solo e decidir viabilizando ou não sua utilização.</a:t>
            </a:r>
          </a:p>
          <a:p>
            <a:endParaRPr lang="pt-BR" dirty="0" smtClean="0"/>
          </a:p>
          <a:p>
            <a:r>
              <a:rPr lang="pt-BR" dirty="0" smtClean="0"/>
              <a:t>Se adequado, recomenda-se uma adubação.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401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Projeto 1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2941-A0F4-4545-BD9C-378117F60891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-142892"/>
            <a:ext cx="8472518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Base de conhecimento – exemplo 2.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776212"/>
            <a:ext cx="5214974" cy="5510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66AF-6F5A-471A-8DD9-5FE7CD4BED1B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071546"/>
            <a:ext cx="2952750" cy="923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2214554"/>
            <a:ext cx="3838575" cy="895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r>
              <a:rPr lang="pt-BR" dirty="0" smtClean="0"/>
              <a:t>Sistema Especialista para o exame ortopédico de ombro, cotovelo e punho.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Projeto 2</a:t>
            </a:r>
            <a:endParaRPr lang="pt-B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000372"/>
            <a:ext cx="5545803" cy="46672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929066"/>
            <a:ext cx="5248275" cy="21526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E72F-FAFA-4D08-80F9-69288201C1EA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-71462"/>
            <a:ext cx="84010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Base de conhecimento – exemplo 1.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822405"/>
            <a:ext cx="4143404" cy="5464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4DB9-4310-4C01-9E1E-06D2749AC56A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600201"/>
            <a:ext cx="8229600" cy="3543311"/>
          </a:xfrm>
        </p:spPr>
        <p:txBody>
          <a:bodyPr>
            <a:normAutofit/>
          </a:bodyPr>
          <a:lstStyle/>
          <a:p>
            <a:r>
              <a:rPr lang="pt-BR" dirty="0" smtClean="0"/>
              <a:t>SE para manutenção de computadores</a:t>
            </a:r>
          </a:p>
          <a:p>
            <a:r>
              <a:rPr lang="pt-BR" dirty="0" smtClean="0"/>
              <a:t>SE para diagnóstico de um grupo de doenças</a:t>
            </a:r>
          </a:p>
          <a:p>
            <a:r>
              <a:rPr lang="pt-BR" dirty="0" smtClean="0"/>
              <a:t>SE para manutenção de carros</a:t>
            </a:r>
          </a:p>
          <a:p>
            <a:r>
              <a:rPr lang="pt-BR" dirty="0" smtClean="0"/>
              <a:t>SE que possa a auxiliar ou substituir qualquer especialista. </a:t>
            </a:r>
          </a:p>
          <a:p>
            <a:endParaRPr lang="pt-BR" dirty="0" smtClean="0"/>
          </a:p>
          <a:p>
            <a:r>
              <a:rPr lang="pt-BR" b="1" dirty="0" smtClean="0"/>
              <a:t>SE de algo que você sabe!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Sugestões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83CE-572D-4946-93EA-088C669EC89C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90350"/>
          </a:xfrm>
        </p:spPr>
        <p:txBody>
          <a:bodyPr/>
          <a:lstStyle/>
          <a:p>
            <a:r>
              <a:rPr lang="pt-BR" dirty="0" smtClean="0"/>
              <a:t>Falta de especialistas!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204E-BF84-4C38-8B7E-362140E357F2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  <p:pic>
        <p:nvPicPr>
          <p:cNvPr id="33794" name="Picture 2" descr="http://g1.globo.com/Noticias/Rio/foto/0,,14355255-EX,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071810"/>
            <a:ext cx="2786082" cy="1744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796" name="Picture 4" descr="http://www.inc-neuro.com.br/imagem/microcirurgia-200706221225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2500306"/>
            <a:ext cx="2000231" cy="3000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798" name="Picture 6" descr="http://www.institutopadrereus.com/imagens/produtos/grandes/mmc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4" y="2500306"/>
            <a:ext cx="1714512" cy="1714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3108" y="5286388"/>
            <a:ext cx="3328982" cy="1143000"/>
          </a:xfrm>
        </p:spPr>
        <p:txBody>
          <a:bodyPr>
            <a:normAutofit fontScale="90000"/>
          </a:bodyPr>
          <a:lstStyle/>
          <a:p>
            <a:r>
              <a:rPr lang="pt-BR" sz="6000" dirty="0" smtClean="0"/>
              <a:t>Dúvidas?</a:t>
            </a:r>
          </a:p>
        </p:txBody>
      </p:sp>
      <p:pic>
        <p:nvPicPr>
          <p:cNvPr id="21506" name="Picture 2" descr="http://luzdaline.files.wordpress.com/2008/12/duvida2_jp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714620"/>
            <a:ext cx="2952750" cy="3476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508" name="Picture 4" descr="http://lh3.google.com/marcosricardo.braga/R7dpuChvbDI/AAAAAAAAADw/gXNbnAZKFIY/jóia_thumb%5B1%5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28"/>
            <a:ext cx="3486150" cy="385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110062" y="214290"/>
            <a:ext cx="36766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93FB-C678-4A36-87E2-2883FC2A64C9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04664"/>
          </a:xfrm>
        </p:spPr>
        <p:txBody>
          <a:bodyPr/>
          <a:lstStyle/>
          <a:p>
            <a:r>
              <a:rPr lang="pt-BR" dirty="0" smtClean="0"/>
              <a:t>Quando custa um especialista?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pic>
        <p:nvPicPr>
          <p:cNvPr id="24578" name="Picture 2" descr="http://inspiration101.files.wordpress.com/2008/01/bill_gat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429000"/>
            <a:ext cx="2286016" cy="2286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582" name="Picture 6" descr=" Oscar Niemeyer Arquitecto Arquiteto Arquitectura Arquitetura 100 Anos Aniversario Entrevista 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2172763"/>
            <a:ext cx="2786082" cy="18991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584" name="Picture 8" descr="http://www.portaldoenvelhecimento.net/artigos/artigo864_arquivos/image00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02" y="2500306"/>
            <a:ext cx="1952627" cy="29289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586" name="Picture 10" descr="http://oglobo.globo.com/fotos/2008/04/29/29_MHG_pais_tarso0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3570" y="4500570"/>
            <a:ext cx="2786082" cy="17799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204E-BF84-4C38-8B7E-362140E357F2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pt-BR" dirty="0" smtClean="0"/>
              <a:t>História</a:t>
            </a:r>
          </a:p>
          <a:p>
            <a:pPr lvl="1"/>
            <a:r>
              <a:rPr lang="pt-BR" dirty="0" smtClean="0"/>
              <a:t>Os primeiros SE surgiram na década de 70.</a:t>
            </a:r>
          </a:p>
          <a:p>
            <a:pPr lvl="1"/>
            <a:r>
              <a:rPr lang="pt-BR" dirty="0" smtClean="0"/>
              <a:t>MYCIN</a:t>
            </a:r>
          </a:p>
          <a:p>
            <a:pPr lvl="2"/>
            <a:r>
              <a:rPr lang="pt-BR" dirty="0" smtClean="0"/>
              <a:t>Diagnóstico de doenças infecciosas.</a:t>
            </a:r>
          </a:p>
          <a:p>
            <a:pPr lvl="1"/>
            <a:r>
              <a:rPr lang="pt-BR" dirty="0" smtClean="0"/>
              <a:t>PROSPECTOR</a:t>
            </a:r>
          </a:p>
          <a:p>
            <a:pPr lvl="2"/>
            <a:r>
              <a:rPr lang="pt-BR" dirty="0" smtClean="0"/>
              <a:t>Sistema de assessoria a </a:t>
            </a:r>
          </a:p>
          <a:p>
            <a:pPr lvl="2">
              <a:buNone/>
            </a:pPr>
            <a:r>
              <a:rPr lang="pt-BR" dirty="0" smtClean="0"/>
              <a:t>geólogos na exploração </a:t>
            </a:r>
          </a:p>
          <a:p>
            <a:pPr lvl="2">
              <a:buNone/>
            </a:pPr>
            <a:r>
              <a:rPr lang="pt-BR" dirty="0" smtClean="0"/>
              <a:t>mineral.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22530" name="Picture 2" descr="http://www.lifec.com.br/servicos/imgs/img_diagnostico_pop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571876"/>
            <a:ext cx="3076575" cy="2857500"/>
          </a:xfrm>
          <a:prstGeom prst="rect">
            <a:avLst/>
          </a:prstGeom>
          <a:noFill/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C74-292D-4BCF-8163-7AD2C777ADC3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428736"/>
            <a:ext cx="7832725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6E5D-B94B-460C-B204-9924084B1FE1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2114552"/>
          </a:xfrm>
        </p:spPr>
        <p:txBody>
          <a:bodyPr>
            <a:normAutofit/>
          </a:bodyPr>
          <a:lstStyle/>
          <a:p>
            <a:r>
              <a:rPr lang="pt-BR" dirty="0" smtClean="0"/>
              <a:t>Conceito</a:t>
            </a:r>
          </a:p>
          <a:p>
            <a:pPr lvl="1"/>
            <a:r>
              <a:rPr lang="pt-BR" dirty="0" smtClean="0"/>
              <a:t>Sistemas que  empregam o conhecimento de humano para resolver problemas que  requerem presença de um especialista.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2000232" y="3071810"/>
            <a:ext cx="5429288" cy="3170985"/>
            <a:chOff x="768" y="1344"/>
            <a:chExt cx="4176" cy="2439"/>
          </a:xfrm>
        </p:grpSpPr>
        <p:sp>
          <p:nvSpPr>
            <p:cNvPr id="6" name="AutoShape 5"/>
            <p:cNvSpPr>
              <a:spLocks noChangeAspect="1" noChangeArrowheads="1" noTextEdit="1"/>
            </p:cNvSpPr>
            <p:nvPr/>
          </p:nvSpPr>
          <p:spPr bwMode="auto">
            <a:xfrm>
              <a:off x="768" y="1344"/>
              <a:ext cx="4176" cy="2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796" y="1438"/>
              <a:ext cx="4120" cy="2317"/>
            </a:xfrm>
            <a:custGeom>
              <a:avLst/>
              <a:gdLst/>
              <a:ahLst/>
              <a:cxnLst>
                <a:cxn ang="0">
                  <a:pos x="0" y="2835"/>
                </a:cxn>
                <a:cxn ang="0">
                  <a:pos x="5015" y="0"/>
                </a:cxn>
                <a:cxn ang="0">
                  <a:pos x="10030" y="2835"/>
                </a:cxn>
                <a:cxn ang="0">
                  <a:pos x="10030" y="2835"/>
                </a:cxn>
                <a:cxn ang="0">
                  <a:pos x="5015" y="5669"/>
                </a:cxn>
                <a:cxn ang="0">
                  <a:pos x="0" y="2835"/>
                </a:cxn>
              </a:cxnLst>
              <a:rect l="0" t="0" r="r" b="b"/>
              <a:pathLst>
                <a:path w="10030" h="5669">
                  <a:moveTo>
                    <a:pt x="0" y="2835"/>
                  </a:moveTo>
                  <a:cubicBezTo>
                    <a:pt x="0" y="1269"/>
                    <a:pt x="2245" y="0"/>
                    <a:pt x="5015" y="0"/>
                  </a:cubicBezTo>
                  <a:cubicBezTo>
                    <a:pt x="7785" y="0"/>
                    <a:pt x="10030" y="1269"/>
                    <a:pt x="10030" y="2835"/>
                  </a:cubicBezTo>
                  <a:cubicBezTo>
                    <a:pt x="10030" y="2835"/>
                    <a:pt x="10030" y="2835"/>
                    <a:pt x="10030" y="2835"/>
                  </a:cubicBezTo>
                  <a:cubicBezTo>
                    <a:pt x="10030" y="4400"/>
                    <a:pt x="7785" y="5669"/>
                    <a:pt x="5015" y="5669"/>
                  </a:cubicBezTo>
                  <a:cubicBezTo>
                    <a:pt x="2245" y="5669"/>
                    <a:pt x="0" y="4400"/>
                    <a:pt x="0" y="2835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796" y="1438"/>
              <a:ext cx="4120" cy="2317"/>
            </a:xfrm>
            <a:custGeom>
              <a:avLst/>
              <a:gdLst/>
              <a:ahLst/>
              <a:cxnLst>
                <a:cxn ang="0">
                  <a:pos x="0" y="1159"/>
                </a:cxn>
                <a:cxn ang="0">
                  <a:pos x="2060" y="0"/>
                </a:cxn>
                <a:cxn ang="0">
                  <a:pos x="4120" y="1159"/>
                </a:cxn>
                <a:cxn ang="0">
                  <a:pos x="4120" y="1159"/>
                </a:cxn>
                <a:cxn ang="0">
                  <a:pos x="2060" y="2317"/>
                </a:cxn>
                <a:cxn ang="0">
                  <a:pos x="0" y="1159"/>
                </a:cxn>
              </a:cxnLst>
              <a:rect l="0" t="0" r="r" b="b"/>
              <a:pathLst>
                <a:path w="4120" h="2317">
                  <a:moveTo>
                    <a:pt x="0" y="1159"/>
                  </a:moveTo>
                  <a:cubicBezTo>
                    <a:pt x="0" y="519"/>
                    <a:pt x="922" y="0"/>
                    <a:pt x="2060" y="0"/>
                  </a:cubicBezTo>
                  <a:cubicBezTo>
                    <a:pt x="3198" y="0"/>
                    <a:pt x="4120" y="519"/>
                    <a:pt x="4120" y="1159"/>
                  </a:cubicBezTo>
                  <a:cubicBezTo>
                    <a:pt x="4120" y="1159"/>
                    <a:pt x="4120" y="1159"/>
                    <a:pt x="4120" y="1159"/>
                  </a:cubicBezTo>
                  <a:cubicBezTo>
                    <a:pt x="4120" y="1798"/>
                    <a:pt x="3198" y="2317"/>
                    <a:pt x="2060" y="2317"/>
                  </a:cubicBezTo>
                  <a:cubicBezTo>
                    <a:pt x="922" y="2317"/>
                    <a:pt x="0" y="1798"/>
                    <a:pt x="0" y="1159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rnd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960" y="1723"/>
              <a:ext cx="116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err="1"/>
                <a:t>Inteligência</a:t>
              </a:r>
              <a:r>
                <a:rPr lang="en-US" sz="1400" b="1" dirty="0"/>
                <a:t> Artificial</a:t>
              </a:r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551" y="1990"/>
              <a:ext cx="3055" cy="1456"/>
            </a:xfrm>
            <a:custGeom>
              <a:avLst/>
              <a:gdLst/>
              <a:ahLst/>
              <a:cxnLst>
                <a:cxn ang="0">
                  <a:pos x="0" y="1781"/>
                </a:cxn>
                <a:cxn ang="0">
                  <a:pos x="3719" y="0"/>
                </a:cxn>
                <a:cxn ang="0">
                  <a:pos x="7437" y="1781"/>
                </a:cxn>
                <a:cxn ang="0">
                  <a:pos x="7437" y="1781"/>
                </a:cxn>
                <a:cxn ang="0">
                  <a:pos x="3719" y="3562"/>
                </a:cxn>
                <a:cxn ang="0">
                  <a:pos x="0" y="1781"/>
                </a:cxn>
              </a:cxnLst>
              <a:rect l="0" t="0" r="r" b="b"/>
              <a:pathLst>
                <a:path w="7437" h="3562">
                  <a:moveTo>
                    <a:pt x="0" y="1781"/>
                  </a:moveTo>
                  <a:cubicBezTo>
                    <a:pt x="0" y="797"/>
                    <a:pt x="1665" y="0"/>
                    <a:pt x="3719" y="0"/>
                  </a:cubicBezTo>
                  <a:cubicBezTo>
                    <a:pt x="5772" y="0"/>
                    <a:pt x="7437" y="797"/>
                    <a:pt x="7437" y="1781"/>
                  </a:cubicBezTo>
                  <a:cubicBezTo>
                    <a:pt x="7437" y="1781"/>
                    <a:pt x="7437" y="1781"/>
                    <a:pt x="7437" y="1781"/>
                  </a:cubicBezTo>
                  <a:cubicBezTo>
                    <a:pt x="7437" y="2765"/>
                    <a:pt x="5772" y="3562"/>
                    <a:pt x="3719" y="3562"/>
                  </a:cubicBezTo>
                  <a:cubicBezTo>
                    <a:pt x="1665" y="3562"/>
                    <a:pt x="0" y="2765"/>
                    <a:pt x="0" y="1781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551" y="1990"/>
              <a:ext cx="3055" cy="1456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1527" y="0"/>
                </a:cxn>
                <a:cxn ang="0">
                  <a:pos x="3055" y="728"/>
                </a:cxn>
                <a:cxn ang="0">
                  <a:pos x="3055" y="728"/>
                </a:cxn>
                <a:cxn ang="0">
                  <a:pos x="1527" y="1456"/>
                </a:cxn>
                <a:cxn ang="0">
                  <a:pos x="0" y="728"/>
                </a:cxn>
              </a:cxnLst>
              <a:rect l="0" t="0" r="r" b="b"/>
              <a:pathLst>
                <a:path w="3055" h="1456">
                  <a:moveTo>
                    <a:pt x="0" y="728"/>
                  </a:moveTo>
                  <a:cubicBezTo>
                    <a:pt x="0" y="326"/>
                    <a:pt x="684" y="0"/>
                    <a:pt x="1527" y="0"/>
                  </a:cubicBezTo>
                  <a:cubicBezTo>
                    <a:pt x="2371" y="0"/>
                    <a:pt x="3055" y="326"/>
                    <a:pt x="3055" y="728"/>
                  </a:cubicBezTo>
                  <a:cubicBezTo>
                    <a:pt x="3055" y="728"/>
                    <a:pt x="3055" y="728"/>
                    <a:pt x="3055" y="728"/>
                  </a:cubicBezTo>
                  <a:cubicBezTo>
                    <a:pt x="3055" y="1130"/>
                    <a:pt x="2371" y="1456"/>
                    <a:pt x="1527" y="1456"/>
                  </a:cubicBezTo>
                  <a:cubicBezTo>
                    <a:pt x="684" y="1456"/>
                    <a:pt x="0" y="1130"/>
                    <a:pt x="0" y="728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85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918" y="2253"/>
              <a:ext cx="212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err="1"/>
                <a:t>Sistemas</a:t>
              </a:r>
              <a:r>
                <a:rPr lang="en-US" sz="1400" b="1" dirty="0"/>
                <a:t> </a:t>
              </a:r>
              <a:r>
                <a:rPr lang="en-US" sz="1400" b="1" dirty="0" err="1"/>
                <a:t>Baseados</a:t>
              </a:r>
              <a:r>
                <a:rPr lang="en-US" sz="1400" b="1" dirty="0"/>
                <a:t> </a:t>
              </a:r>
              <a:r>
                <a:rPr lang="en-US" sz="1400" b="1" dirty="0" err="1"/>
                <a:t>em</a:t>
              </a:r>
              <a:r>
                <a:rPr lang="en-US" sz="1400" b="1" dirty="0"/>
                <a:t> </a:t>
              </a:r>
              <a:r>
                <a:rPr lang="en-US" sz="1400" b="1" dirty="0" err="1"/>
                <a:t>Conhecimento</a:t>
              </a:r>
              <a:endParaRPr lang="en-US" dirty="0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009" y="2390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/>
                <a:t> </a:t>
              </a:r>
              <a:endParaRPr lang="en-US" dirty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898" y="2535"/>
              <a:ext cx="1552" cy="757"/>
            </a:xfrm>
            <a:custGeom>
              <a:avLst/>
              <a:gdLst/>
              <a:ahLst/>
              <a:cxnLst>
                <a:cxn ang="0">
                  <a:pos x="0" y="926"/>
                </a:cxn>
                <a:cxn ang="0">
                  <a:pos x="1890" y="0"/>
                </a:cxn>
                <a:cxn ang="0">
                  <a:pos x="3779" y="926"/>
                </a:cxn>
                <a:cxn ang="0">
                  <a:pos x="3779" y="926"/>
                </a:cxn>
                <a:cxn ang="0">
                  <a:pos x="1890" y="1852"/>
                </a:cxn>
                <a:cxn ang="0">
                  <a:pos x="0" y="926"/>
                </a:cxn>
              </a:cxnLst>
              <a:rect l="0" t="0" r="r" b="b"/>
              <a:pathLst>
                <a:path w="3779" h="1852">
                  <a:moveTo>
                    <a:pt x="0" y="926"/>
                  </a:moveTo>
                  <a:cubicBezTo>
                    <a:pt x="0" y="415"/>
                    <a:pt x="846" y="0"/>
                    <a:pt x="1890" y="0"/>
                  </a:cubicBezTo>
                  <a:cubicBezTo>
                    <a:pt x="2933" y="0"/>
                    <a:pt x="3779" y="415"/>
                    <a:pt x="3779" y="926"/>
                  </a:cubicBezTo>
                  <a:cubicBezTo>
                    <a:pt x="3779" y="926"/>
                    <a:pt x="3779" y="926"/>
                    <a:pt x="3779" y="926"/>
                  </a:cubicBezTo>
                  <a:cubicBezTo>
                    <a:pt x="3779" y="1438"/>
                    <a:pt x="2933" y="1852"/>
                    <a:pt x="1890" y="1852"/>
                  </a:cubicBezTo>
                  <a:cubicBezTo>
                    <a:pt x="846" y="1852"/>
                    <a:pt x="0" y="1438"/>
                    <a:pt x="0" y="926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2898" y="2535"/>
              <a:ext cx="1552" cy="757"/>
            </a:xfrm>
            <a:custGeom>
              <a:avLst/>
              <a:gdLst/>
              <a:ahLst/>
              <a:cxnLst>
                <a:cxn ang="0">
                  <a:pos x="0" y="378"/>
                </a:cxn>
                <a:cxn ang="0">
                  <a:pos x="776" y="0"/>
                </a:cxn>
                <a:cxn ang="0">
                  <a:pos x="1552" y="378"/>
                </a:cxn>
                <a:cxn ang="0">
                  <a:pos x="1552" y="378"/>
                </a:cxn>
                <a:cxn ang="0">
                  <a:pos x="776" y="757"/>
                </a:cxn>
                <a:cxn ang="0">
                  <a:pos x="0" y="378"/>
                </a:cxn>
              </a:cxnLst>
              <a:rect l="0" t="0" r="r" b="b"/>
              <a:pathLst>
                <a:path w="1552" h="757">
                  <a:moveTo>
                    <a:pt x="0" y="378"/>
                  </a:moveTo>
                  <a:cubicBezTo>
                    <a:pt x="0" y="169"/>
                    <a:pt x="348" y="0"/>
                    <a:pt x="776" y="0"/>
                  </a:cubicBezTo>
                  <a:cubicBezTo>
                    <a:pt x="1205" y="0"/>
                    <a:pt x="1552" y="169"/>
                    <a:pt x="1552" y="378"/>
                  </a:cubicBezTo>
                  <a:cubicBezTo>
                    <a:pt x="1552" y="378"/>
                    <a:pt x="1552" y="378"/>
                    <a:pt x="1552" y="378"/>
                  </a:cubicBezTo>
                  <a:cubicBezTo>
                    <a:pt x="1552" y="587"/>
                    <a:pt x="1205" y="757"/>
                    <a:pt x="776" y="757"/>
                  </a:cubicBezTo>
                  <a:cubicBezTo>
                    <a:pt x="348" y="757"/>
                    <a:pt x="0" y="587"/>
                    <a:pt x="0" y="378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99" y="2807"/>
              <a:ext cx="112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</a:rPr>
                <a:t>Sistemas</a:t>
              </a:r>
              <a:r>
                <a:rPr lang="en-US" b="1" dirty="0">
                  <a:solidFill>
                    <a:schemeClr val="bg1"/>
                  </a:solidFill>
                </a:rPr>
                <a:t> Espec</a:t>
              </a:r>
              <a:r>
                <a:rPr lang="en-US" sz="1400" b="1" dirty="0"/>
                <a:t>.</a:t>
              </a:r>
              <a:endParaRPr lang="en-US" b="1" dirty="0"/>
            </a:p>
          </p:txBody>
        </p:sp>
      </p:grp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36D-0BE1-4761-B484-1F9B882D4689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5043510"/>
          </a:xfrm>
        </p:spPr>
        <p:txBody>
          <a:bodyPr>
            <a:normAutofit fontScale="77500" lnSpcReduction="20000"/>
          </a:bodyPr>
          <a:lstStyle/>
          <a:p>
            <a:r>
              <a:rPr lang="pt-BR" sz="4100" dirty="0" smtClean="0"/>
              <a:t>Vantagens</a:t>
            </a:r>
          </a:p>
          <a:p>
            <a:pPr marL="971550" lvl="1" indent="-51435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Ajuda a </a:t>
            </a:r>
            <a:r>
              <a:rPr lang="pt-BR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reduzir falhas </a:t>
            </a: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humanas e acelerar tarefas;</a:t>
            </a:r>
          </a:p>
          <a:p>
            <a:pPr marL="971550" lvl="1" indent="-51435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Aumenta o </a:t>
            </a:r>
            <a:r>
              <a:rPr lang="pt-BR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desempenho e a qualidade </a:t>
            </a: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na resolução de problemas;</a:t>
            </a:r>
          </a:p>
          <a:p>
            <a:pPr marL="971550" lvl="1" indent="-51435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pt-BR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Combina </a:t>
            </a:r>
            <a:r>
              <a:rPr lang="pt-BR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preserva </a:t>
            </a: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o conhecimento dos especialistas;</a:t>
            </a:r>
          </a:p>
          <a:p>
            <a:pPr marL="971550" lvl="1" indent="-51435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Não </a:t>
            </a: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é afetado por questões psicológicas, </a:t>
            </a:r>
            <a:r>
              <a:rPr lang="pt-BR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estresse e fatores externos</a:t>
            </a: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971550" lvl="1" indent="-51435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Pode solucionar </a:t>
            </a: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problemas </a:t>
            </a:r>
            <a:r>
              <a:rPr lang="pt-BR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tão bem quanto </a:t>
            </a: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um </a:t>
            </a:r>
            <a:r>
              <a:rPr lang="pt-BR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especialista humano</a:t>
            </a: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971550" lvl="1" indent="-514350">
              <a:buFont typeface="+mj-lt"/>
              <a:buAutoNum type="arabicPeriod"/>
            </a:pPr>
            <a:endParaRPr lang="pt-BR" sz="31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3A1B-99A7-47FC-9B2C-AC7CD4684DBD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543444"/>
          </a:xfrm>
        </p:spPr>
        <p:txBody>
          <a:bodyPr>
            <a:normAutofit fontScale="92500" lnSpcReduction="20000"/>
          </a:bodyPr>
          <a:lstStyle/>
          <a:p>
            <a:r>
              <a:rPr lang="pt-BR" sz="3500" dirty="0" smtClean="0"/>
              <a:t>Desvantagens</a:t>
            </a:r>
          </a:p>
          <a:p>
            <a:pPr marL="971550" lvl="1" indent="-51435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pt-B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Podem errar</a:t>
            </a:r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, mas esse erro é sempre justificado, pois chegam a determinar suas </a:t>
            </a:r>
            <a:r>
              <a:rPr lang="pt-B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taxas de erro</a:t>
            </a:r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971550" lvl="1" indent="-51435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Não são recomendados para </a:t>
            </a:r>
            <a:r>
              <a:rPr lang="pt-B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sistemas de tempo real</a:t>
            </a:r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 nem para </a:t>
            </a:r>
            <a:r>
              <a:rPr lang="pt-B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aplicações críticas</a:t>
            </a:r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, pois uma </a:t>
            </a:r>
            <a:r>
              <a:rPr lang="pt-B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decisão errada </a:t>
            </a:r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pode ter efeitos </a:t>
            </a:r>
            <a:r>
              <a:rPr lang="pt-B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catastróficos</a:t>
            </a:r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 por não haver tempo hábil para consertar;</a:t>
            </a:r>
          </a:p>
          <a:p>
            <a:pPr marL="971550" lvl="1" indent="-51435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Não podem </a:t>
            </a:r>
            <a:r>
              <a:rPr lang="pt-B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resolver</a:t>
            </a:r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problemas em geral</a:t>
            </a:r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, somente no seu </a:t>
            </a:r>
            <a:r>
              <a:rPr lang="pt-B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domínio específico</a:t>
            </a:r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pt-BR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9F26-5190-4D28-A558-3ECAF2C09611}" type="datetime1">
              <a:rPr lang="pt-BR" smtClean="0"/>
              <a:pPr/>
              <a:t>14/3/2009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5E0-5CF4-456B-8DD3-72A2B888FA3D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Monitoria de Inteligência Artificial: Antônio Igor / Tarcísio Pontes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7|15.6|24.6|11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623</TotalTime>
  <Words>1154</Words>
  <Application>Microsoft Office PowerPoint</Application>
  <PresentationFormat>Apresentação na tela (4:3)</PresentationFormat>
  <Paragraphs>281</Paragraphs>
  <Slides>30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Concurso</vt:lpstr>
      <vt:lpstr>Sistemas Especialistas (SE)</vt:lpstr>
      <vt:lpstr>Agenda</vt:lpstr>
      <vt:lpstr>Motivação</vt:lpstr>
      <vt:lpstr>Motivação</vt:lpstr>
      <vt:lpstr>Introdução</vt:lpstr>
      <vt:lpstr>Introdução</vt:lpstr>
      <vt:lpstr>Introdução</vt:lpstr>
      <vt:lpstr>Introdução</vt:lpstr>
      <vt:lpstr>Introdução</vt:lpstr>
      <vt:lpstr>Introdução</vt:lpstr>
      <vt:lpstr>SE: pode substituir qualquer especialista ?</vt:lpstr>
      <vt:lpstr>Objetivo</vt:lpstr>
      <vt:lpstr>Sistemas Especialistas X Programas convencionais.</vt:lpstr>
      <vt:lpstr>Arquitetura</vt:lpstr>
      <vt:lpstr>Principais Componentes</vt:lpstr>
      <vt:lpstr>Módulo de aquisição de conhecimento.</vt:lpstr>
      <vt:lpstr>Base de conhecimento.</vt:lpstr>
      <vt:lpstr>Base de conhecimento.</vt:lpstr>
      <vt:lpstr>Base de conhecimento.</vt:lpstr>
      <vt:lpstr>Base de conhecimento.</vt:lpstr>
      <vt:lpstr>Mecanismo de inferência.</vt:lpstr>
      <vt:lpstr>Módulo de explanação</vt:lpstr>
      <vt:lpstr>Interface com o usuário</vt:lpstr>
      <vt:lpstr>Projetos</vt:lpstr>
      <vt:lpstr>Projeto 1</vt:lpstr>
      <vt:lpstr>Base de conhecimento – exemplo 2.</vt:lpstr>
      <vt:lpstr>Projeto 2</vt:lpstr>
      <vt:lpstr>Base de conhecimento – exemplo 1.</vt:lpstr>
      <vt:lpstr>Sugestões</vt:lpstr>
      <vt:lpstr>Dúvidas?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Especialistas</dc:title>
  <dc:creator>TARCISIO</dc:creator>
  <cp:lastModifiedBy>TARCISIO</cp:lastModifiedBy>
  <cp:revision>90</cp:revision>
  <dcterms:created xsi:type="dcterms:W3CDTF">2009-02-18T19:52:08Z</dcterms:created>
  <dcterms:modified xsi:type="dcterms:W3CDTF">2009-03-14T05:46:20Z</dcterms:modified>
</cp:coreProperties>
</file>