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365" r:id="rId5"/>
    <p:sldId id="384" r:id="rId6"/>
    <p:sldId id="381" r:id="rId7"/>
    <p:sldId id="385" r:id="rId8"/>
    <p:sldId id="388" r:id="rId9"/>
    <p:sldId id="389" r:id="rId10"/>
    <p:sldId id="390" r:id="rId11"/>
    <p:sldId id="392" r:id="rId12"/>
    <p:sldId id="386" r:id="rId13"/>
    <p:sldId id="391" r:id="rId14"/>
    <p:sldId id="393" r:id="rId15"/>
    <p:sldId id="387" r:id="rId16"/>
    <p:sldId id="394" r:id="rId17"/>
    <p:sldId id="395" r:id="rId18"/>
    <p:sldId id="396" r:id="rId19"/>
    <p:sldId id="287" r:id="rId20"/>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9531" autoAdjust="0"/>
  </p:normalViewPr>
  <p:slideViewPr>
    <p:cSldViewPr snapToGrid="0">
      <p:cViewPr varScale="1">
        <p:scale>
          <a:sx n="116" d="100"/>
          <a:sy n="116" d="100"/>
        </p:scale>
        <p:origin x="354" y="102"/>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CONFIDENTIAL — SOLELY FOR AUTHORIZED PERSONS HAVING A NEED TO KNOW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13.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12.png"/><Relationship Id="rId5" Type="http://schemas.openxmlformats.org/officeDocument/2006/relationships/hyperlink" Target="http://www.youtube.com/user/enterpriseALU" TargetMode="External"/><Relationship Id="rId10" Type="http://schemas.openxmlformats.org/officeDocument/2006/relationships/image" Target="../media/image11.png"/><Relationship Id="rId4" Type="http://schemas.openxmlformats.org/officeDocument/2006/relationships/hyperlink" Target="http://www.facebook.com/aluenterprise" TargetMode="External"/><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5</a:t>
            </a:r>
            <a:br>
              <a:rPr lang="fr-FR" dirty="0"/>
            </a:br>
            <a:r>
              <a:rPr lang="fr-FR" dirty="0"/>
              <a:t>Segmentation de clients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26 mars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4.	Test de différentes classifications</a:t>
            </a:r>
            <a:br>
              <a:rPr lang="fr-FR" dirty="0"/>
            </a:br>
            <a:r>
              <a:rPr lang="fr-FR" dirty="0"/>
              <a:t>matrice de confusion</a:t>
            </a:r>
          </a:p>
        </p:txBody>
      </p:sp>
      <p:sp>
        <p:nvSpPr>
          <p:cNvPr id="5" name="Espace réservé du contenu 4">
            <a:extLst>
              <a:ext uri="{FF2B5EF4-FFF2-40B4-BE49-F238E27FC236}">
                <a16:creationId xmlns:a16="http://schemas.microsoft.com/office/drawing/2014/main" id="{D5997135-7A6D-4A08-8BE3-C4DBDF4152B3}"/>
              </a:ext>
            </a:extLst>
          </p:cNvPr>
          <p:cNvSpPr>
            <a:spLocks noGrp="1"/>
          </p:cNvSpPr>
          <p:nvPr>
            <p:ph idx="1"/>
          </p:nvPr>
        </p:nvSpPr>
        <p:spPr>
          <a:xfrm>
            <a:off x="250825" y="1362075"/>
            <a:ext cx="5196938" cy="4525963"/>
          </a:xfrm>
        </p:spPr>
        <p:txBody>
          <a:bodyPr/>
          <a:lstStyle/>
          <a:p>
            <a:r>
              <a:rPr lang="fr-FR" dirty="0"/>
              <a:t>Classification sur l’ensemble des données</a:t>
            </a:r>
          </a:p>
          <a:p>
            <a:r>
              <a:rPr lang="fr-FR" dirty="0"/>
              <a:t>L’algorithme des forêts aléatoires présente une performance remarquable sauf pour les clients atypiques.</a:t>
            </a:r>
          </a:p>
          <a:p>
            <a:r>
              <a:rPr lang="fr-FR" dirty="0"/>
              <a:t>La régression logistique donne des résultats tout à fait intéressants, en particulier une bonne performance pour identifier les clients atypiques.</a:t>
            </a:r>
          </a:p>
        </p:txBody>
      </p:sp>
      <p:pic>
        <p:nvPicPr>
          <p:cNvPr id="7" name="Image 6">
            <a:extLst>
              <a:ext uri="{FF2B5EF4-FFF2-40B4-BE49-F238E27FC236}">
                <a16:creationId xmlns:a16="http://schemas.microsoft.com/office/drawing/2014/main" id="{00DCB292-2746-4EF0-9E94-CA3807C36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99" y="769133"/>
            <a:ext cx="5495430" cy="5573712"/>
          </a:xfrm>
          <a:prstGeom prst="rect">
            <a:avLst/>
          </a:prstGeom>
        </p:spPr>
      </p:pic>
    </p:spTree>
    <p:extLst>
      <p:ext uri="{BB962C8B-B14F-4D97-AF65-F5344CB8AC3E}">
        <p14:creationId xmlns:p14="http://schemas.microsoft.com/office/powerpoint/2010/main" val="733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5.	Présentation du principe de l’algorithme </a:t>
            </a:r>
            <a:r>
              <a:rPr lang="fr-FR" dirty="0" err="1"/>
              <a:t>Random</a:t>
            </a:r>
            <a:r>
              <a:rPr lang="fr-FR" dirty="0"/>
              <a:t> </a:t>
            </a:r>
            <a:r>
              <a:rPr lang="fr-FR" dirty="0" err="1"/>
              <a:t>forest</a:t>
            </a:r>
            <a:endParaRPr lang="fr-FR" dirty="0"/>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a:xfrm>
            <a:off x="250825" y="1362075"/>
            <a:ext cx="6280296" cy="4525963"/>
          </a:xfrm>
        </p:spPr>
        <p:txBody>
          <a:bodyPr/>
          <a:lstStyle/>
          <a:p>
            <a:r>
              <a:rPr lang="fr-FR" dirty="0"/>
              <a:t>Principe d’un arbre de décision</a:t>
            </a:r>
          </a:p>
          <a:p>
            <a:pPr lvl="1"/>
            <a:r>
              <a:rPr lang="fr-FR" dirty="0"/>
              <a:t>A chaque nœud est choisie une variable catégorielle ou numérique</a:t>
            </a:r>
          </a:p>
          <a:p>
            <a:pPr lvl="1"/>
            <a:r>
              <a:rPr lang="fr-FR" dirty="0"/>
              <a:t>Les échantillons sont répartis dans les niveaux inférieurs soit en fonction de la catégorie d’appartenance, soit en fonction d’un seuil.</a:t>
            </a:r>
          </a:p>
          <a:p>
            <a:pPr lvl="1"/>
            <a:r>
              <a:rPr lang="fr-FR" dirty="0"/>
              <a:t>La valeur du seuil est choisie selon une mesure, par exemple pour réduire le niveau d’impureté (index de Gini) de la variable cible.</a:t>
            </a:r>
          </a:p>
          <a:p>
            <a:pPr lvl="1"/>
            <a:r>
              <a:rPr lang="fr-FR" dirty="0"/>
              <a:t>Le nombre de branches ou de niveaux doit être limité, par exemple par l’atteinte d’un niveau de pureté.</a:t>
            </a:r>
          </a:p>
          <a:p>
            <a:pPr lvl="1"/>
            <a:r>
              <a:rPr lang="fr-FR" dirty="0"/>
              <a:t>Les arbres de décision, pris seuls, n’ont pas un niveau de performance très élevé, et sont sujet au sur-apprentissage.</a:t>
            </a:r>
          </a:p>
        </p:txBody>
      </p:sp>
      <p:grpSp>
        <p:nvGrpSpPr>
          <p:cNvPr id="15" name="Groupe 14">
            <a:extLst>
              <a:ext uri="{FF2B5EF4-FFF2-40B4-BE49-F238E27FC236}">
                <a16:creationId xmlns:a16="http://schemas.microsoft.com/office/drawing/2014/main" id="{125D6AC5-DB87-4834-B1CD-9919D45B006E}"/>
              </a:ext>
            </a:extLst>
          </p:cNvPr>
          <p:cNvGrpSpPr/>
          <p:nvPr/>
        </p:nvGrpSpPr>
        <p:grpSpPr>
          <a:xfrm>
            <a:off x="7042597" y="1635617"/>
            <a:ext cx="4329448" cy="2112136"/>
            <a:chOff x="5419859" y="1571222"/>
            <a:chExt cx="6413702" cy="2294329"/>
          </a:xfrm>
        </p:grpSpPr>
        <p:sp>
          <p:nvSpPr>
            <p:cNvPr id="2" name="Rectangle 1">
              <a:extLst>
                <a:ext uri="{FF2B5EF4-FFF2-40B4-BE49-F238E27FC236}">
                  <a16:creationId xmlns:a16="http://schemas.microsoft.com/office/drawing/2014/main" id="{AFAFFEEF-7176-4F75-A40A-A5AFC27CE1D6}"/>
                </a:ext>
              </a:extLst>
            </p:cNvPr>
            <p:cNvSpPr/>
            <p:nvPr/>
          </p:nvSpPr>
          <p:spPr bwMode="auto">
            <a:xfrm>
              <a:off x="7765961" y="1571222"/>
              <a:ext cx="1764406" cy="837128"/>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dirty="0">
                <a:ln>
                  <a:noFill/>
                </a:ln>
                <a:solidFill>
                  <a:schemeClr val="tx1"/>
                </a:solidFill>
                <a:effectLst/>
                <a:latin typeface="Tahoma" pitchFamily="34" charset="0"/>
              </a:endParaRPr>
            </a:p>
          </p:txBody>
        </p:sp>
        <p:sp>
          <p:nvSpPr>
            <p:cNvPr id="6" name="Rectangle 5">
              <a:extLst>
                <a:ext uri="{FF2B5EF4-FFF2-40B4-BE49-F238E27FC236}">
                  <a16:creationId xmlns:a16="http://schemas.microsoft.com/office/drawing/2014/main" id="{C334C054-84E5-4B78-830B-9FA9789F7B3A}"/>
                </a:ext>
              </a:extLst>
            </p:cNvPr>
            <p:cNvSpPr/>
            <p:nvPr/>
          </p:nvSpPr>
          <p:spPr bwMode="auto">
            <a:xfrm>
              <a:off x="5419859" y="3011509"/>
              <a:ext cx="1764406" cy="837127"/>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7" name="Rectangle 6">
              <a:extLst>
                <a:ext uri="{FF2B5EF4-FFF2-40B4-BE49-F238E27FC236}">
                  <a16:creationId xmlns:a16="http://schemas.microsoft.com/office/drawing/2014/main" id="{03149D88-2505-4AD9-AA8F-C03085457910}"/>
                </a:ext>
              </a:extLst>
            </p:cNvPr>
            <p:cNvSpPr/>
            <p:nvPr/>
          </p:nvSpPr>
          <p:spPr bwMode="auto">
            <a:xfrm>
              <a:off x="7765961" y="3028424"/>
              <a:ext cx="1764406" cy="837127"/>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8" name="Rectangle 7">
              <a:extLst>
                <a:ext uri="{FF2B5EF4-FFF2-40B4-BE49-F238E27FC236}">
                  <a16:creationId xmlns:a16="http://schemas.microsoft.com/office/drawing/2014/main" id="{880BF764-998A-4BBF-88BC-C4CAD8DA507B}"/>
                </a:ext>
              </a:extLst>
            </p:cNvPr>
            <p:cNvSpPr/>
            <p:nvPr/>
          </p:nvSpPr>
          <p:spPr bwMode="auto">
            <a:xfrm>
              <a:off x="10069155" y="3011508"/>
              <a:ext cx="1764406" cy="837127"/>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cxnSp>
          <p:nvCxnSpPr>
            <p:cNvPr id="9" name="Connecteur droit 8">
              <a:extLst>
                <a:ext uri="{FF2B5EF4-FFF2-40B4-BE49-F238E27FC236}">
                  <a16:creationId xmlns:a16="http://schemas.microsoft.com/office/drawing/2014/main" id="{927E79E9-7AE6-40F6-BF9D-06B58B3FD533}"/>
                </a:ext>
              </a:extLst>
            </p:cNvPr>
            <p:cNvCxnSpPr>
              <a:cxnSpLocks/>
            </p:cNvCxnSpPr>
            <p:nvPr/>
          </p:nvCxnSpPr>
          <p:spPr bwMode="auto">
            <a:xfrm flipH="1">
              <a:off x="6735651" y="2408349"/>
              <a:ext cx="1326524" cy="6031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978895A1-81BB-446B-AC38-3ED44508F11D}"/>
                </a:ext>
              </a:extLst>
            </p:cNvPr>
            <p:cNvCxnSpPr>
              <a:endCxn id="8" idx="0"/>
            </p:cNvCxnSpPr>
            <p:nvPr/>
          </p:nvCxnSpPr>
          <p:spPr bwMode="auto">
            <a:xfrm>
              <a:off x="9136499" y="2416806"/>
              <a:ext cx="1814859" cy="594702"/>
            </a:xfrm>
            <a:prstGeom prst="line">
              <a:avLst/>
            </a:prstGeom>
            <a:noFill/>
            <a:ln w="9525" cap="flat" cmpd="sng" algn="ctr">
              <a:solidFill>
                <a:schemeClr val="tx1"/>
              </a:solidFill>
              <a:prstDash val="solid"/>
              <a:round/>
              <a:headEnd type="none" w="med" len="med"/>
              <a:tailEnd type="none" w="med" len="med"/>
            </a:ln>
            <a:effectLst/>
          </p:spPr>
        </p:cxnSp>
        <p:cxnSp>
          <p:nvCxnSpPr>
            <p:cNvPr id="13" name="Connecteur droit 12">
              <a:extLst>
                <a:ext uri="{FF2B5EF4-FFF2-40B4-BE49-F238E27FC236}">
                  <a16:creationId xmlns:a16="http://schemas.microsoft.com/office/drawing/2014/main" id="{1D25388C-4650-4956-A410-7C3712714040}"/>
                </a:ext>
              </a:extLst>
            </p:cNvPr>
            <p:cNvCxnSpPr>
              <a:stCxn id="2" idx="2"/>
              <a:endCxn id="7" idx="0"/>
            </p:cNvCxnSpPr>
            <p:nvPr/>
          </p:nvCxnSpPr>
          <p:spPr bwMode="auto">
            <a:xfrm>
              <a:off x="8648164" y="2408349"/>
              <a:ext cx="0" cy="620075"/>
            </a:xfrm>
            <a:prstGeom prst="line">
              <a:avLst/>
            </a:prstGeom>
            <a:noFill/>
            <a:ln w="9525" cap="flat" cmpd="sng" algn="ctr">
              <a:solidFill>
                <a:schemeClr val="tx1"/>
              </a:solidFill>
              <a:prstDash val="solid"/>
              <a:round/>
              <a:headEnd type="none" w="med" len="med"/>
              <a:tailEnd type="none" w="med" len="med"/>
            </a:ln>
            <a:effectLst/>
          </p:spPr>
        </p:cxnSp>
      </p:grpSp>
      <p:sp>
        <p:nvSpPr>
          <p:cNvPr id="16" name="Rectangle 15">
            <a:extLst>
              <a:ext uri="{FF2B5EF4-FFF2-40B4-BE49-F238E27FC236}">
                <a16:creationId xmlns:a16="http://schemas.microsoft.com/office/drawing/2014/main" id="{954E0AEA-4CA5-4A4A-962E-B38E289E4A15}"/>
              </a:ext>
            </a:extLst>
          </p:cNvPr>
          <p:cNvSpPr/>
          <p:nvPr/>
        </p:nvSpPr>
        <p:spPr bwMode="auto">
          <a:xfrm>
            <a:off x="9743429" y="4308401"/>
            <a:ext cx="841116" cy="544241"/>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17" name="Rectangle 16">
            <a:extLst>
              <a:ext uri="{FF2B5EF4-FFF2-40B4-BE49-F238E27FC236}">
                <a16:creationId xmlns:a16="http://schemas.microsoft.com/office/drawing/2014/main" id="{E5E9F98D-45B1-4272-8BA1-2FC74B5D0DE2}"/>
              </a:ext>
            </a:extLst>
          </p:cNvPr>
          <p:cNvSpPr/>
          <p:nvPr/>
        </p:nvSpPr>
        <p:spPr bwMode="auto">
          <a:xfrm>
            <a:off x="10860569" y="4318587"/>
            <a:ext cx="841116" cy="544241"/>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18" name="Rectangle 17">
            <a:extLst>
              <a:ext uri="{FF2B5EF4-FFF2-40B4-BE49-F238E27FC236}">
                <a16:creationId xmlns:a16="http://schemas.microsoft.com/office/drawing/2014/main" id="{DC7FAD23-803D-4860-9A21-42CFCE2D6E35}"/>
              </a:ext>
            </a:extLst>
          </p:cNvPr>
          <p:cNvSpPr/>
          <p:nvPr/>
        </p:nvSpPr>
        <p:spPr bwMode="auto">
          <a:xfrm>
            <a:off x="6622039" y="4334159"/>
            <a:ext cx="841116" cy="544241"/>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19" name="Rectangle 18">
            <a:extLst>
              <a:ext uri="{FF2B5EF4-FFF2-40B4-BE49-F238E27FC236}">
                <a16:creationId xmlns:a16="http://schemas.microsoft.com/office/drawing/2014/main" id="{C61B355C-C3E1-4519-A3E8-24FD4D8A4A95}"/>
              </a:ext>
            </a:extLst>
          </p:cNvPr>
          <p:cNvSpPr/>
          <p:nvPr/>
        </p:nvSpPr>
        <p:spPr bwMode="auto">
          <a:xfrm>
            <a:off x="7785173" y="4334159"/>
            <a:ext cx="841116" cy="544241"/>
          </a:xfrm>
          <a:prstGeom prst="rect">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cxnSp>
        <p:nvCxnSpPr>
          <p:cNvPr id="21" name="Connecteur droit 20">
            <a:extLst>
              <a:ext uri="{FF2B5EF4-FFF2-40B4-BE49-F238E27FC236}">
                <a16:creationId xmlns:a16="http://schemas.microsoft.com/office/drawing/2014/main" id="{8F30261A-CA1D-4C22-941A-2372B25A0489}"/>
              </a:ext>
            </a:extLst>
          </p:cNvPr>
          <p:cNvCxnSpPr>
            <a:stCxn id="6" idx="2"/>
            <a:endCxn id="18" idx="0"/>
          </p:cNvCxnSpPr>
          <p:nvPr/>
        </p:nvCxnSpPr>
        <p:spPr bwMode="auto">
          <a:xfrm flipH="1">
            <a:off x="7042597" y="3732182"/>
            <a:ext cx="595515" cy="601977"/>
          </a:xfrm>
          <a:prstGeom prst="line">
            <a:avLst/>
          </a:prstGeom>
          <a:noFill/>
          <a:ln w="9525" cap="flat" cmpd="sng" algn="ctr">
            <a:solidFill>
              <a:schemeClr val="tx1"/>
            </a:solidFill>
            <a:prstDash val="solid"/>
            <a:round/>
            <a:headEnd type="none" w="med" len="med"/>
            <a:tailEnd type="none" w="med" len="med"/>
          </a:ln>
          <a:effectLst/>
        </p:spPr>
      </p:cxnSp>
      <p:cxnSp>
        <p:nvCxnSpPr>
          <p:cNvPr id="23" name="Connecteur droit 22">
            <a:extLst>
              <a:ext uri="{FF2B5EF4-FFF2-40B4-BE49-F238E27FC236}">
                <a16:creationId xmlns:a16="http://schemas.microsoft.com/office/drawing/2014/main" id="{5F1D413D-5E2D-4CCC-807E-2FBFCB3F9954}"/>
              </a:ext>
            </a:extLst>
          </p:cNvPr>
          <p:cNvCxnSpPr>
            <a:stCxn id="6" idx="2"/>
            <a:endCxn id="19" idx="0"/>
          </p:cNvCxnSpPr>
          <p:nvPr/>
        </p:nvCxnSpPr>
        <p:spPr bwMode="auto">
          <a:xfrm>
            <a:off x="7638112" y="3732182"/>
            <a:ext cx="567619" cy="601977"/>
          </a:xfrm>
          <a:prstGeom prst="line">
            <a:avLst/>
          </a:prstGeom>
          <a:noFill/>
          <a:ln w="9525" cap="flat" cmpd="sng" algn="ctr">
            <a:solidFill>
              <a:schemeClr val="tx1"/>
            </a:solidFill>
            <a:prstDash val="solid"/>
            <a:round/>
            <a:headEnd type="none" w="med" len="med"/>
            <a:tailEnd type="none" w="med" len="med"/>
          </a:ln>
          <a:effectLst/>
        </p:spPr>
      </p:cxnSp>
      <p:cxnSp>
        <p:nvCxnSpPr>
          <p:cNvPr id="25" name="Connecteur droit 24">
            <a:extLst>
              <a:ext uri="{FF2B5EF4-FFF2-40B4-BE49-F238E27FC236}">
                <a16:creationId xmlns:a16="http://schemas.microsoft.com/office/drawing/2014/main" id="{0E6D6BE2-417E-456B-9F0E-1BE7E16E3FD3}"/>
              </a:ext>
            </a:extLst>
          </p:cNvPr>
          <p:cNvCxnSpPr>
            <a:stCxn id="8" idx="2"/>
            <a:endCxn id="16" idx="0"/>
          </p:cNvCxnSpPr>
          <p:nvPr/>
        </p:nvCxnSpPr>
        <p:spPr bwMode="auto">
          <a:xfrm flipH="1">
            <a:off x="10163987" y="3732181"/>
            <a:ext cx="612544" cy="576220"/>
          </a:xfrm>
          <a:prstGeom prst="line">
            <a:avLst/>
          </a:prstGeom>
          <a:noFill/>
          <a:ln w="9525" cap="flat" cmpd="sng" algn="ctr">
            <a:solidFill>
              <a:schemeClr val="tx1"/>
            </a:solidFill>
            <a:prstDash val="solid"/>
            <a:round/>
            <a:headEnd type="none" w="med" len="med"/>
            <a:tailEnd type="none" w="med" len="med"/>
          </a:ln>
          <a:effectLst/>
        </p:spPr>
      </p:cxnSp>
      <p:cxnSp>
        <p:nvCxnSpPr>
          <p:cNvPr id="27" name="Connecteur droit 26">
            <a:extLst>
              <a:ext uri="{FF2B5EF4-FFF2-40B4-BE49-F238E27FC236}">
                <a16:creationId xmlns:a16="http://schemas.microsoft.com/office/drawing/2014/main" id="{13163746-B953-4A42-AC88-CAE5C0F368DF}"/>
              </a:ext>
            </a:extLst>
          </p:cNvPr>
          <p:cNvCxnSpPr>
            <a:stCxn id="8" idx="2"/>
            <a:endCxn id="17" idx="0"/>
          </p:cNvCxnSpPr>
          <p:nvPr/>
        </p:nvCxnSpPr>
        <p:spPr bwMode="auto">
          <a:xfrm>
            <a:off x="10776531" y="3732181"/>
            <a:ext cx="504596" cy="586406"/>
          </a:xfrm>
          <a:prstGeom prst="line">
            <a:avLst/>
          </a:prstGeom>
          <a:noFill/>
          <a:ln w="9525" cap="flat" cmpd="sng" algn="ctr">
            <a:solidFill>
              <a:schemeClr val="tx1"/>
            </a:solidFill>
            <a:prstDash val="solid"/>
            <a:round/>
            <a:headEnd type="none" w="med" len="med"/>
            <a:tailEnd type="none" w="med" len="med"/>
          </a:ln>
          <a:effectLst/>
        </p:spPr>
      </p:cxnSp>
      <p:sp>
        <p:nvSpPr>
          <p:cNvPr id="28" name="ZoneTexte 27">
            <a:extLst>
              <a:ext uri="{FF2B5EF4-FFF2-40B4-BE49-F238E27FC236}">
                <a16:creationId xmlns:a16="http://schemas.microsoft.com/office/drawing/2014/main" id="{CEFFB232-698C-4C93-B197-AD7730014EDB}"/>
              </a:ext>
            </a:extLst>
          </p:cNvPr>
          <p:cNvSpPr txBox="1"/>
          <p:nvPr/>
        </p:nvSpPr>
        <p:spPr>
          <a:xfrm>
            <a:off x="7930797" y="2432105"/>
            <a:ext cx="322524" cy="369332"/>
          </a:xfrm>
          <a:prstGeom prst="rect">
            <a:avLst/>
          </a:prstGeom>
          <a:noFill/>
        </p:spPr>
        <p:txBody>
          <a:bodyPr wrap="none" rtlCol="0">
            <a:spAutoFit/>
          </a:bodyPr>
          <a:lstStyle/>
          <a:p>
            <a:r>
              <a:rPr lang="fr-FR" dirty="0"/>
              <a:t>A</a:t>
            </a:r>
          </a:p>
        </p:txBody>
      </p:sp>
      <p:sp>
        <p:nvSpPr>
          <p:cNvPr id="29" name="ZoneTexte 28">
            <a:extLst>
              <a:ext uri="{FF2B5EF4-FFF2-40B4-BE49-F238E27FC236}">
                <a16:creationId xmlns:a16="http://schemas.microsoft.com/office/drawing/2014/main" id="{46804103-AB4C-4FD9-B1A3-0AFAA91E8611}"/>
              </a:ext>
            </a:extLst>
          </p:cNvPr>
          <p:cNvSpPr txBox="1"/>
          <p:nvPr/>
        </p:nvSpPr>
        <p:spPr>
          <a:xfrm>
            <a:off x="8954220" y="2507019"/>
            <a:ext cx="322524" cy="369332"/>
          </a:xfrm>
          <a:prstGeom prst="rect">
            <a:avLst/>
          </a:prstGeom>
          <a:noFill/>
        </p:spPr>
        <p:txBody>
          <a:bodyPr wrap="none" rtlCol="0">
            <a:spAutoFit/>
          </a:bodyPr>
          <a:lstStyle/>
          <a:p>
            <a:r>
              <a:rPr lang="fr-FR" dirty="0"/>
              <a:t>B</a:t>
            </a:r>
          </a:p>
        </p:txBody>
      </p:sp>
      <p:sp>
        <p:nvSpPr>
          <p:cNvPr id="30" name="ZoneTexte 29">
            <a:extLst>
              <a:ext uri="{FF2B5EF4-FFF2-40B4-BE49-F238E27FC236}">
                <a16:creationId xmlns:a16="http://schemas.microsoft.com/office/drawing/2014/main" id="{DB7EBEA3-CD8D-45D6-95EF-1C4B8BF8956F}"/>
              </a:ext>
            </a:extLst>
          </p:cNvPr>
          <p:cNvSpPr txBox="1"/>
          <p:nvPr/>
        </p:nvSpPr>
        <p:spPr>
          <a:xfrm>
            <a:off x="10308997" y="2432105"/>
            <a:ext cx="322524" cy="369332"/>
          </a:xfrm>
          <a:prstGeom prst="rect">
            <a:avLst/>
          </a:prstGeom>
          <a:noFill/>
        </p:spPr>
        <p:txBody>
          <a:bodyPr wrap="none" rtlCol="0">
            <a:spAutoFit/>
          </a:bodyPr>
          <a:lstStyle/>
          <a:p>
            <a:r>
              <a:rPr lang="fr-FR" dirty="0"/>
              <a:t>C</a:t>
            </a:r>
          </a:p>
        </p:txBody>
      </p:sp>
      <p:sp>
        <p:nvSpPr>
          <p:cNvPr id="31" name="ZoneTexte 30">
            <a:extLst>
              <a:ext uri="{FF2B5EF4-FFF2-40B4-BE49-F238E27FC236}">
                <a16:creationId xmlns:a16="http://schemas.microsoft.com/office/drawing/2014/main" id="{3AEDA284-C0D7-46BB-A026-46EE20FE64D6}"/>
              </a:ext>
            </a:extLst>
          </p:cNvPr>
          <p:cNvSpPr txBox="1"/>
          <p:nvPr/>
        </p:nvSpPr>
        <p:spPr>
          <a:xfrm>
            <a:off x="6768858" y="3816921"/>
            <a:ext cx="604653" cy="369332"/>
          </a:xfrm>
          <a:prstGeom prst="rect">
            <a:avLst/>
          </a:prstGeom>
          <a:noFill/>
        </p:spPr>
        <p:txBody>
          <a:bodyPr wrap="none" rtlCol="0">
            <a:spAutoFit/>
          </a:bodyPr>
          <a:lstStyle/>
          <a:p>
            <a:r>
              <a:rPr lang="fr-FR" dirty="0"/>
              <a:t>V&lt;x</a:t>
            </a:r>
          </a:p>
        </p:txBody>
      </p:sp>
      <p:sp>
        <p:nvSpPr>
          <p:cNvPr id="32" name="ZoneTexte 31">
            <a:extLst>
              <a:ext uri="{FF2B5EF4-FFF2-40B4-BE49-F238E27FC236}">
                <a16:creationId xmlns:a16="http://schemas.microsoft.com/office/drawing/2014/main" id="{A0AEB502-5484-428F-9FAD-5C4471EC24BF}"/>
              </a:ext>
            </a:extLst>
          </p:cNvPr>
          <p:cNvSpPr txBox="1"/>
          <p:nvPr/>
        </p:nvSpPr>
        <p:spPr>
          <a:xfrm>
            <a:off x="7922933" y="3856290"/>
            <a:ext cx="772969" cy="369332"/>
          </a:xfrm>
          <a:prstGeom prst="rect">
            <a:avLst/>
          </a:prstGeom>
          <a:noFill/>
        </p:spPr>
        <p:txBody>
          <a:bodyPr wrap="none" rtlCol="0">
            <a:spAutoFit/>
          </a:bodyPr>
          <a:lstStyle/>
          <a:p>
            <a:r>
              <a:rPr lang="fr-FR" dirty="0"/>
              <a:t>V&gt;=x</a:t>
            </a:r>
          </a:p>
        </p:txBody>
      </p:sp>
      <p:sp>
        <p:nvSpPr>
          <p:cNvPr id="33" name="ZoneTexte 32">
            <a:extLst>
              <a:ext uri="{FF2B5EF4-FFF2-40B4-BE49-F238E27FC236}">
                <a16:creationId xmlns:a16="http://schemas.microsoft.com/office/drawing/2014/main" id="{3B2A8C25-1612-4DCB-AD10-EEB54F2A6333}"/>
              </a:ext>
            </a:extLst>
          </p:cNvPr>
          <p:cNvSpPr txBox="1"/>
          <p:nvPr/>
        </p:nvSpPr>
        <p:spPr>
          <a:xfrm>
            <a:off x="8786024" y="1751518"/>
            <a:ext cx="873957" cy="553998"/>
          </a:xfrm>
          <a:prstGeom prst="rect">
            <a:avLst/>
          </a:prstGeom>
          <a:noFill/>
        </p:spPr>
        <p:txBody>
          <a:bodyPr wrap="none" rtlCol="0">
            <a:spAutoFit/>
          </a:bodyPr>
          <a:lstStyle/>
          <a:p>
            <a:pPr>
              <a:spcBef>
                <a:spcPts val="0"/>
              </a:spcBef>
            </a:pPr>
            <a:r>
              <a:rPr lang="fr-FR" sz="1000" dirty="0"/>
              <a:t>Cat 1 : 30%</a:t>
            </a:r>
          </a:p>
          <a:p>
            <a:pPr>
              <a:spcBef>
                <a:spcPts val="0"/>
              </a:spcBef>
            </a:pPr>
            <a:r>
              <a:rPr lang="fr-FR" sz="1000" dirty="0"/>
              <a:t>Cat 2 : 20%</a:t>
            </a:r>
          </a:p>
          <a:p>
            <a:pPr>
              <a:spcBef>
                <a:spcPts val="0"/>
              </a:spcBef>
            </a:pPr>
            <a:r>
              <a:rPr lang="fr-FR" sz="1000" dirty="0"/>
              <a:t>Cat 3 : 50%</a:t>
            </a:r>
          </a:p>
        </p:txBody>
      </p:sp>
      <p:sp>
        <p:nvSpPr>
          <p:cNvPr id="35" name="ZoneTexte 34">
            <a:extLst>
              <a:ext uri="{FF2B5EF4-FFF2-40B4-BE49-F238E27FC236}">
                <a16:creationId xmlns:a16="http://schemas.microsoft.com/office/drawing/2014/main" id="{5DD5AC68-7AC2-4406-9F76-7869F5E4C874}"/>
              </a:ext>
            </a:extLst>
          </p:cNvPr>
          <p:cNvSpPr txBox="1"/>
          <p:nvPr/>
        </p:nvSpPr>
        <p:spPr>
          <a:xfrm>
            <a:off x="7201132" y="3077854"/>
            <a:ext cx="873957" cy="553998"/>
          </a:xfrm>
          <a:prstGeom prst="rect">
            <a:avLst/>
          </a:prstGeom>
          <a:noFill/>
        </p:spPr>
        <p:txBody>
          <a:bodyPr wrap="none" rtlCol="0">
            <a:spAutoFit/>
          </a:bodyPr>
          <a:lstStyle/>
          <a:p>
            <a:pPr>
              <a:spcBef>
                <a:spcPts val="0"/>
              </a:spcBef>
            </a:pPr>
            <a:r>
              <a:rPr lang="fr-FR" sz="1000" dirty="0"/>
              <a:t>Cat 1 : 10%</a:t>
            </a:r>
          </a:p>
          <a:p>
            <a:pPr>
              <a:spcBef>
                <a:spcPts val="0"/>
              </a:spcBef>
            </a:pPr>
            <a:r>
              <a:rPr lang="fr-FR" sz="1000" dirty="0"/>
              <a:t>Cat 2 : 10%</a:t>
            </a:r>
          </a:p>
          <a:p>
            <a:pPr>
              <a:spcBef>
                <a:spcPts val="0"/>
              </a:spcBef>
            </a:pPr>
            <a:r>
              <a:rPr lang="fr-FR" sz="1000" dirty="0"/>
              <a:t>Cat 3 : 50%</a:t>
            </a:r>
          </a:p>
        </p:txBody>
      </p:sp>
      <p:sp>
        <p:nvSpPr>
          <p:cNvPr id="36" name="ZoneTexte 35">
            <a:extLst>
              <a:ext uri="{FF2B5EF4-FFF2-40B4-BE49-F238E27FC236}">
                <a16:creationId xmlns:a16="http://schemas.microsoft.com/office/drawing/2014/main" id="{D367A743-D449-471F-84D4-125F3A191643}"/>
              </a:ext>
            </a:extLst>
          </p:cNvPr>
          <p:cNvSpPr txBox="1"/>
          <p:nvPr/>
        </p:nvSpPr>
        <p:spPr>
          <a:xfrm>
            <a:off x="8786024" y="3077854"/>
            <a:ext cx="873957" cy="553998"/>
          </a:xfrm>
          <a:prstGeom prst="rect">
            <a:avLst/>
          </a:prstGeom>
          <a:noFill/>
        </p:spPr>
        <p:txBody>
          <a:bodyPr wrap="none" rtlCol="0">
            <a:spAutoFit/>
          </a:bodyPr>
          <a:lstStyle/>
          <a:p>
            <a:pPr>
              <a:spcBef>
                <a:spcPts val="0"/>
              </a:spcBef>
            </a:pPr>
            <a:r>
              <a:rPr lang="fr-FR" sz="1000" dirty="0"/>
              <a:t>Cat 1 : 50%</a:t>
            </a:r>
          </a:p>
          <a:p>
            <a:pPr>
              <a:spcBef>
                <a:spcPts val="0"/>
              </a:spcBef>
            </a:pPr>
            <a:r>
              <a:rPr lang="fr-FR" sz="1000" dirty="0"/>
              <a:t>Cat 2 : 30%</a:t>
            </a:r>
          </a:p>
          <a:p>
            <a:pPr>
              <a:spcBef>
                <a:spcPts val="0"/>
              </a:spcBef>
            </a:pPr>
            <a:r>
              <a:rPr lang="fr-FR" sz="1000" dirty="0"/>
              <a:t>Cat 3 : 20%</a:t>
            </a:r>
          </a:p>
        </p:txBody>
      </p:sp>
      <p:sp>
        <p:nvSpPr>
          <p:cNvPr id="37" name="ZoneTexte 36">
            <a:extLst>
              <a:ext uri="{FF2B5EF4-FFF2-40B4-BE49-F238E27FC236}">
                <a16:creationId xmlns:a16="http://schemas.microsoft.com/office/drawing/2014/main" id="{DE15DFB2-21A7-47B5-98C4-006F45D1CD61}"/>
              </a:ext>
            </a:extLst>
          </p:cNvPr>
          <p:cNvSpPr txBox="1"/>
          <p:nvPr/>
        </p:nvSpPr>
        <p:spPr>
          <a:xfrm>
            <a:off x="10289652" y="3077854"/>
            <a:ext cx="873957" cy="553998"/>
          </a:xfrm>
          <a:prstGeom prst="rect">
            <a:avLst/>
          </a:prstGeom>
          <a:noFill/>
        </p:spPr>
        <p:txBody>
          <a:bodyPr wrap="none" rtlCol="0">
            <a:spAutoFit/>
          </a:bodyPr>
          <a:lstStyle/>
          <a:p>
            <a:pPr>
              <a:spcBef>
                <a:spcPts val="0"/>
              </a:spcBef>
            </a:pPr>
            <a:r>
              <a:rPr lang="fr-FR" sz="1000" dirty="0"/>
              <a:t>Cat 1 : 20%</a:t>
            </a:r>
          </a:p>
          <a:p>
            <a:pPr>
              <a:spcBef>
                <a:spcPts val="0"/>
              </a:spcBef>
            </a:pPr>
            <a:r>
              <a:rPr lang="fr-FR" sz="1000" dirty="0"/>
              <a:t>Cat 2 : 60%</a:t>
            </a:r>
          </a:p>
          <a:p>
            <a:pPr>
              <a:spcBef>
                <a:spcPts val="0"/>
              </a:spcBef>
            </a:pPr>
            <a:r>
              <a:rPr lang="fr-FR" sz="1000" dirty="0"/>
              <a:t>Cat 3 : 20%</a:t>
            </a:r>
          </a:p>
        </p:txBody>
      </p:sp>
      <p:sp>
        <p:nvSpPr>
          <p:cNvPr id="38" name="ZoneTexte 37">
            <a:extLst>
              <a:ext uri="{FF2B5EF4-FFF2-40B4-BE49-F238E27FC236}">
                <a16:creationId xmlns:a16="http://schemas.microsoft.com/office/drawing/2014/main" id="{48A48020-90BF-409B-8231-54C49B426991}"/>
              </a:ext>
            </a:extLst>
          </p:cNvPr>
          <p:cNvSpPr txBox="1"/>
          <p:nvPr/>
        </p:nvSpPr>
        <p:spPr>
          <a:xfrm>
            <a:off x="10860569" y="4322708"/>
            <a:ext cx="873957" cy="553998"/>
          </a:xfrm>
          <a:prstGeom prst="rect">
            <a:avLst/>
          </a:prstGeom>
          <a:noFill/>
        </p:spPr>
        <p:txBody>
          <a:bodyPr wrap="none" rtlCol="0">
            <a:spAutoFit/>
          </a:bodyPr>
          <a:lstStyle/>
          <a:p>
            <a:pPr>
              <a:spcBef>
                <a:spcPts val="0"/>
              </a:spcBef>
            </a:pPr>
            <a:r>
              <a:rPr lang="fr-FR" sz="1000" dirty="0"/>
              <a:t>Cat 1 : 0%</a:t>
            </a:r>
          </a:p>
          <a:p>
            <a:pPr>
              <a:spcBef>
                <a:spcPts val="0"/>
              </a:spcBef>
            </a:pPr>
            <a:r>
              <a:rPr lang="fr-FR" sz="1000" dirty="0"/>
              <a:t>Cat 2 : 95%</a:t>
            </a:r>
          </a:p>
          <a:p>
            <a:pPr>
              <a:spcBef>
                <a:spcPts val="0"/>
              </a:spcBef>
            </a:pPr>
            <a:r>
              <a:rPr lang="fr-FR" sz="1000" dirty="0"/>
              <a:t>Cat 3 : 5%</a:t>
            </a:r>
          </a:p>
        </p:txBody>
      </p:sp>
      <p:sp>
        <p:nvSpPr>
          <p:cNvPr id="39" name="ZoneTexte 38">
            <a:extLst>
              <a:ext uri="{FF2B5EF4-FFF2-40B4-BE49-F238E27FC236}">
                <a16:creationId xmlns:a16="http://schemas.microsoft.com/office/drawing/2014/main" id="{419B0EF6-C2DF-4E70-AFF7-3884FF41AA49}"/>
              </a:ext>
            </a:extLst>
          </p:cNvPr>
          <p:cNvSpPr txBox="1"/>
          <p:nvPr/>
        </p:nvSpPr>
        <p:spPr>
          <a:xfrm>
            <a:off x="9757564" y="4322708"/>
            <a:ext cx="873957" cy="553998"/>
          </a:xfrm>
          <a:prstGeom prst="rect">
            <a:avLst/>
          </a:prstGeom>
          <a:noFill/>
        </p:spPr>
        <p:txBody>
          <a:bodyPr wrap="none" rtlCol="0">
            <a:spAutoFit/>
          </a:bodyPr>
          <a:lstStyle/>
          <a:p>
            <a:pPr>
              <a:spcBef>
                <a:spcPts val="0"/>
              </a:spcBef>
            </a:pPr>
            <a:r>
              <a:rPr lang="fr-FR" sz="1000" dirty="0"/>
              <a:t>Cat 1 : 70%</a:t>
            </a:r>
          </a:p>
          <a:p>
            <a:pPr>
              <a:spcBef>
                <a:spcPts val="0"/>
              </a:spcBef>
            </a:pPr>
            <a:r>
              <a:rPr lang="fr-FR" sz="1000" dirty="0"/>
              <a:t>Cat 2 : 5%</a:t>
            </a:r>
          </a:p>
          <a:p>
            <a:pPr>
              <a:spcBef>
                <a:spcPts val="0"/>
              </a:spcBef>
            </a:pPr>
            <a:r>
              <a:rPr lang="fr-FR" sz="1000" dirty="0"/>
              <a:t>Cat 3 : 25%</a:t>
            </a:r>
          </a:p>
        </p:txBody>
      </p:sp>
      <p:sp>
        <p:nvSpPr>
          <p:cNvPr id="40" name="ZoneTexte 39">
            <a:extLst>
              <a:ext uri="{FF2B5EF4-FFF2-40B4-BE49-F238E27FC236}">
                <a16:creationId xmlns:a16="http://schemas.microsoft.com/office/drawing/2014/main" id="{60A68885-B141-43AE-9FEC-B4F9280F08DD}"/>
              </a:ext>
            </a:extLst>
          </p:cNvPr>
          <p:cNvSpPr txBox="1"/>
          <p:nvPr/>
        </p:nvSpPr>
        <p:spPr>
          <a:xfrm>
            <a:off x="6587929" y="4322708"/>
            <a:ext cx="944489" cy="553998"/>
          </a:xfrm>
          <a:prstGeom prst="rect">
            <a:avLst/>
          </a:prstGeom>
          <a:noFill/>
        </p:spPr>
        <p:txBody>
          <a:bodyPr wrap="none" rtlCol="0">
            <a:spAutoFit/>
          </a:bodyPr>
          <a:lstStyle/>
          <a:p>
            <a:pPr>
              <a:spcBef>
                <a:spcPts val="0"/>
              </a:spcBef>
            </a:pPr>
            <a:r>
              <a:rPr lang="fr-FR" sz="1000" dirty="0"/>
              <a:t>Cat 1 : 0%</a:t>
            </a:r>
          </a:p>
          <a:p>
            <a:pPr>
              <a:spcBef>
                <a:spcPts val="0"/>
              </a:spcBef>
            </a:pPr>
            <a:r>
              <a:rPr lang="fr-FR" sz="1000" dirty="0"/>
              <a:t>Cat 2 : 0%</a:t>
            </a:r>
          </a:p>
          <a:p>
            <a:pPr>
              <a:spcBef>
                <a:spcPts val="0"/>
              </a:spcBef>
            </a:pPr>
            <a:r>
              <a:rPr lang="fr-FR" sz="1000" dirty="0"/>
              <a:t>Cat 3 : 100%</a:t>
            </a:r>
          </a:p>
        </p:txBody>
      </p:sp>
      <p:sp>
        <p:nvSpPr>
          <p:cNvPr id="41" name="ZoneTexte 40">
            <a:extLst>
              <a:ext uri="{FF2B5EF4-FFF2-40B4-BE49-F238E27FC236}">
                <a16:creationId xmlns:a16="http://schemas.microsoft.com/office/drawing/2014/main" id="{66D5DA1F-0BE8-4345-9247-704983ACE19F}"/>
              </a:ext>
            </a:extLst>
          </p:cNvPr>
          <p:cNvSpPr txBox="1"/>
          <p:nvPr/>
        </p:nvSpPr>
        <p:spPr>
          <a:xfrm>
            <a:off x="9803588" y="3824514"/>
            <a:ext cx="675185" cy="369332"/>
          </a:xfrm>
          <a:prstGeom prst="rect">
            <a:avLst/>
          </a:prstGeom>
          <a:noFill/>
        </p:spPr>
        <p:txBody>
          <a:bodyPr wrap="none" rtlCol="0">
            <a:spAutoFit/>
          </a:bodyPr>
          <a:lstStyle/>
          <a:p>
            <a:r>
              <a:rPr lang="fr-FR" dirty="0"/>
              <a:t>W&lt;x</a:t>
            </a:r>
          </a:p>
        </p:txBody>
      </p:sp>
      <p:sp>
        <p:nvSpPr>
          <p:cNvPr id="42" name="ZoneTexte 41">
            <a:extLst>
              <a:ext uri="{FF2B5EF4-FFF2-40B4-BE49-F238E27FC236}">
                <a16:creationId xmlns:a16="http://schemas.microsoft.com/office/drawing/2014/main" id="{670F8C8D-E41F-4CDF-A09D-D89298AECCA4}"/>
              </a:ext>
            </a:extLst>
          </p:cNvPr>
          <p:cNvSpPr txBox="1"/>
          <p:nvPr/>
        </p:nvSpPr>
        <p:spPr>
          <a:xfrm>
            <a:off x="11043699" y="3835625"/>
            <a:ext cx="843501" cy="369332"/>
          </a:xfrm>
          <a:prstGeom prst="rect">
            <a:avLst/>
          </a:prstGeom>
          <a:noFill/>
        </p:spPr>
        <p:txBody>
          <a:bodyPr wrap="none" rtlCol="0">
            <a:spAutoFit/>
          </a:bodyPr>
          <a:lstStyle/>
          <a:p>
            <a:r>
              <a:rPr lang="fr-FR" dirty="0"/>
              <a:t>W&gt;=x</a:t>
            </a:r>
          </a:p>
        </p:txBody>
      </p:sp>
      <p:sp>
        <p:nvSpPr>
          <p:cNvPr id="43" name="ZoneTexte 42">
            <a:extLst>
              <a:ext uri="{FF2B5EF4-FFF2-40B4-BE49-F238E27FC236}">
                <a16:creationId xmlns:a16="http://schemas.microsoft.com/office/drawing/2014/main" id="{D08B781E-4E62-4711-B36B-6E525F672458}"/>
              </a:ext>
            </a:extLst>
          </p:cNvPr>
          <p:cNvSpPr txBox="1"/>
          <p:nvPr/>
        </p:nvSpPr>
        <p:spPr>
          <a:xfrm>
            <a:off x="7772260" y="4322708"/>
            <a:ext cx="873957" cy="553998"/>
          </a:xfrm>
          <a:prstGeom prst="rect">
            <a:avLst/>
          </a:prstGeom>
          <a:noFill/>
        </p:spPr>
        <p:txBody>
          <a:bodyPr wrap="none" rtlCol="0">
            <a:spAutoFit/>
          </a:bodyPr>
          <a:lstStyle/>
          <a:p>
            <a:pPr>
              <a:spcBef>
                <a:spcPts val="0"/>
              </a:spcBef>
            </a:pPr>
            <a:r>
              <a:rPr lang="fr-FR" sz="1000" dirty="0"/>
              <a:t>Cat 1 : 80%</a:t>
            </a:r>
          </a:p>
          <a:p>
            <a:pPr>
              <a:spcBef>
                <a:spcPts val="0"/>
              </a:spcBef>
            </a:pPr>
            <a:r>
              <a:rPr lang="fr-FR" sz="1000" dirty="0"/>
              <a:t>Cat 2 : 10%</a:t>
            </a:r>
          </a:p>
          <a:p>
            <a:pPr>
              <a:spcBef>
                <a:spcPts val="0"/>
              </a:spcBef>
            </a:pPr>
            <a:r>
              <a:rPr lang="fr-FR" sz="1000" dirty="0"/>
              <a:t>Cat 3 : 10%</a:t>
            </a:r>
          </a:p>
        </p:txBody>
      </p:sp>
    </p:spTree>
    <p:extLst>
      <p:ext uri="{BB962C8B-B14F-4D97-AF65-F5344CB8AC3E}">
        <p14:creationId xmlns:p14="http://schemas.microsoft.com/office/powerpoint/2010/main" val="74459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5.	Présentation du principe de l’algorithme </a:t>
            </a:r>
            <a:r>
              <a:rPr lang="fr-FR" dirty="0" err="1"/>
              <a:t>Random</a:t>
            </a:r>
            <a:r>
              <a:rPr lang="fr-FR" dirty="0"/>
              <a:t> </a:t>
            </a:r>
            <a:r>
              <a:rPr lang="fr-FR" dirty="0" err="1"/>
              <a:t>forest</a:t>
            </a:r>
            <a:endParaRPr lang="fr-FR" dirty="0"/>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L’algorithme de la forêt aléatoire (</a:t>
            </a:r>
            <a:r>
              <a:rPr lang="fr-FR" dirty="0" err="1"/>
              <a:t>Random</a:t>
            </a:r>
            <a:r>
              <a:rPr lang="fr-FR" dirty="0"/>
              <a:t> Forest), est un algorithme ensembliste parallèle.</a:t>
            </a:r>
          </a:p>
          <a:p>
            <a:r>
              <a:rPr lang="fr-FR" dirty="0"/>
              <a:t>Il est basé sur des arbres de décision</a:t>
            </a:r>
          </a:p>
          <a:p>
            <a:pPr lvl="1"/>
            <a:r>
              <a:rPr lang="fr-FR" dirty="0"/>
              <a:t>Plusieurs arbres de décision sont entraînés, et le choix final de la classe d’appartenance est déterminé par un vote.</a:t>
            </a:r>
          </a:p>
          <a:p>
            <a:pPr lvl="1"/>
            <a:r>
              <a:rPr lang="fr-FR" dirty="0"/>
              <a:t>Les différents arbres sont entraînés simultanément, ou du moins, indépendamment les uns des autres.</a:t>
            </a:r>
          </a:p>
          <a:p>
            <a:pPr lvl="1"/>
            <a:r>
              <a:rPr lang="fr-FR" dirty="0"/>
              <a:t>Chaque arbre est un apprenant faible, mais leur combinaison donne un résultat de très bonne qualité.</a:t>
            </a:r>
          </a:p>
          <a:p>
            <a:pPr lvl="1"/>
            <a:r>
              <a:rPr lang="fr-FR" dirty="0"/>
              <a:t>La dimension aléatoire vient de ce que d’un arbre à l’autre, un échantillon différent des observations est tiré, et l’ordre des variables est changé.</a:t>
            </a:r>
          </a:p>
        </p:txBody>
      </p:sp>
    </p:spTree>
    <p:extLst>
      <p:ext uri="{BB962C8B-B14F-4D97-AF65-F5344CB8AC3E}">
        <p14:creationId xmlns:p14="http://schemas.microsoft.com/office/powerpoint/2010/main" val="61944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6.	Modèle retenu</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L’algorithme des forêts aléatoires s’est montré le meilleur, y compris avec des échantillons biaisés.</a:t>
            </a:r>
          </a:p>
          <a:p>
            <a:r>
              <a:rPr lang="fr-FR" dirty="0"/>
              <a:t>Une optimisation a été faite par validation croisée sur le nombre d’estimateurs (nombre d’arbres dans la forêt)</a:t>
            </a:r>
          </a:p>
        </p:txBody>
      </p:sp>
    </p:spTree>
    <p:extLst>
      <p:ext uri="{BB962C8B-B14F-4D97-AF65-F5344CB8AC3E}">
        <p14:creationId xmlns:p14="http://schemas.microsoft.com/office/powerpoint/2010/main" val="376679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7.	Application de </a:t>
            </a:r>
            <a:r>
              <a:rPr lang="fr-FR" dirty="0" err="1"/>
              <a:t>PRédiction</a:t>
            </a:r>
            <a:endParaRPr lang="fr-FR" dirty="0"/>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L’application prend en entrée une séquence temporelle de commandes client</a:t>
            </a:r>
          </a:p>
          <a:p>
            <a:pPr lvl="1"/>
            <a:r>
              <a:rPr lang="fr-FR" dirty="0"/>
              <a:t>Un client peut avoir passé une ou plusieurs commandes</a:t>
            </a:r>
          </a:p>
          <a:p>
            <a:pPr lvl="1"/>
            <a:r>
              <a:rPr lang="fr-FR" dirty="0"/>
              <a:t>Chaque commande peut comprendre un nombre quelconque d’articles, avec n’importe quelle quantité.</a:t>
            </a:r>
          </a:p>
          <a:p>
            <a:r>
              <a:rPr lang="fr-FR" dirty="0"/>
              <a:t>La séquence de commandes est transformée pour reconstruire les variables ayant servi à entraîner le modèle.</a:t>
            </a:r>
          </a:p>
          <a:p>
            <a:r>
              <a:rPr lang="fr-FR" dirty="0"/>
              <a:t>L’algorithme des forêts aléatoires est entraîné avec l’ensemble de l’historique de commandes</a:t>
            </a:r>
          </a:p>
          <a:p>
            <a:r>
              <a:rPr lang="fr-FR" dirty="0"/>
              <a:t>Les nouveaux clients sont classifiés grâce à cet algorithme.</a:t>
            </a:r>
          </a:p>
        </p:txBody>
      </p:sp>
    </p:spTree>
    <p:extLst>
      <p:ext uri="{BB962C8B-B14F-4D97-AF65-F5344CB8AC3E}">
        <p14:creationId xmlns:p14="http://schemas.microsoft.com/office/powerpoint/2010/main" val="251237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7.	Application de Prédiction</a:t>
            </a:r>
            <a:br>
              <a:rPr lang="fr-FR" dirty="0"/>
            </a:br>
            <a:r>
              <a:rPr lang="fr-FR" dirty="0"/>
              <a:t>Génération de données de test</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Un générateur de séquence temporelle de commandes client a été créé.</a:t>
            </a:r>
          </a:p>
          <a:p>
            <a:r>
              <a:rPr lang="fr-FR" dirty="0"/>
              <a:t>Pour constituer une commande les opérations suivantes sont effectuées :</a:t>
            </a:r>
          </a:p>
          <a:p>
            <a:pPr lvl="1"/>
            <a:r>
              <a:rPr lang="fr-FR" dirty="0"/>
              <a:t>Tirage aléatoire d’un client</a:t>
            </a:r>
          </a:p>
          <a:p>
            <a:pPr lvl="1"/>
            <a:r>
              <a:rPr lang="fr-FR" dirty="0"/>
              <a:t>Tirage aléatoire d’une date</a:t>
            </a:r>
          </a:p>
          <a:p>
            <a:pPr lvl="1"/>
            <a:r>
              <a:rPr lang="fr-FR" dirty="0"/>
              <a:t>Tirage aléatoire du nombre de lignes de la commande, pondéré par la distribution historique</a:t>
            </a:r>
          </a:p>
          <a:p>
            <a:pPr lvl="1"/>
            <a:r>
              <a:rPr lang="fr-FR" dirty="0"/>
              <a:t>Pour chaque ligne, tirage aléatoire, pondéré par l’historique, d’un article et d’une quantité</a:t>
            </a:r>
          </a:p>
        </p:txBody>
      </p:sp>
    </p:spTree>
    <p:extLst>
      <p:ext uri="{BB962C8B-B14F-4D97-AF65-F5344CB8AC3E}">
        <p14:creationId xmlns:p14="http://schemas.microsoft.com/office/powerpoint/2010/main" val="314441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pPr lvl="1"/>
            <a:r>
              <a:rPr lang="fr-FR" sz="1600" dirty="0"/>
              <a:t>Causes possibles de data </a:t>
            </a:r>
            <a:r>
              <a:rPr lang="fr-FR" sz="1600" dirty="0" err="1"/>
              <a:t>leakage</a:t>
            </a:r>
            <a:endParaRPr lang="fr-FR" sz="1600" dirty="0"/>
          </a:p>
          <a:p>
            <a:r>
              <a:rPr lang="fr-FR" sz="2400" dirty="0"/>
              <a:t>Segmentation des clients et typologie</a:t>
            </a:r>
          </a:p>
          <a:p>
            <a:r>
              <a:rPr lang="fr-FR" sz="2400" dirty="0"/>
              <a:t>Test de différentes classifications</a:t>
            </a:r>
          </a:p>
          <a:p>
            <a:pPr lvl="1"/>
            <a:r>
              <a:rPr lang="fr-FR" sz="1600" dirty="0"/>
              <a:t>Régression Logistique, SVM, </a:t>
            </a:r>
            <a:r>
              <a:rPr lang="fr-FR" sz="1600" dirty="0" err="1"/>
              <a:t>Random</a:t>
            </a:r>
            <a:r>
              <a:rPr lang="fr-FR" sz="1600" dirty="0"/>
              <a:t> Forest, </a:t>
            </a:r>
            <a:r>
              <a:rPr lang="fr-FR" sz="1600" dirty="0" err="1"/>
              <a:t>AdaBoost</a:t>
            </a:r>
            <a:endParaRPr lang="fr-FR" sz="1600" dirty="0"/>
          </a:p>
          <a:p>
            <a:r>
              <a:rPr lang="fr-FR" sz="2600" dirty="0"/>
              <a:t>Présentation du principe des forêts aléatoires</a:t>
            </a:r>
          </a:p>
          <a:p>
            <a:r>
              <a:rPr lang="fr-FR" sz="2600" dirty="0"/>
              <a:t>Modèle retenu</a:t>
            </a:r>
          </a:p>
          <a:p>
            <a:pPr lvl="1"/>
            <a:r>
              <a:rPr lang="fr-FR" sz="1800" dirty="0"/>
              <a:t>Choix du modèle et optimisation</a:t>
            </a:r>
          </a:p>
          <a:p>
            <a:r>
              <a:rPr lang="fr-FR" sz="2600" dirty="0"/>
              <a:t>Programme de prédiction</a:t>
            </a:r>
          </a:p>
        </p:txBody>
      </p:sp>
    </p:spTree>
    <p:extLst>
      <p:ext uri="{BB962C8B-B14F-4D97-AF65-F5344CB8AC3E}">
        <p14:creationId xmlns:p14="http://schemas.microsoft.com/office/powerpoint/2010/main" val="400444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Segmentation client</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A partir de l’historique des commandes client les étapes suivantes sont effectuées</a:t>
            </a:r>
          </a:p>
          <a:p>
            <a:pPr lvl="1"/>
            <a:r>
              <a:rPr lang="fr-FR" dirty="0"/>
              <a:t>Création de variables caractérisant les clients (fréquence des achats, types de commandes, montants)</a:t>
            </a:r>
          </a:p>
          <a:p>
            <a:pPr lvl="1"/>
            <a:r>
              <a:rPr lang="fr-FR" dirty="0"/>
              <a:t>Utilisation de clustering non supervisé pour créer les catégories pertinentes</a:t>
            </a:r>
          </a:p>
          <a:p>
            <a:pPr lvl="2"/>
            <a:r>
              <a:rPr lang="fr-FR" dirty="0"/>
              <a:t>Différentes versions de séparation du jeu de données en entrainement et test sont comparées</a:t>
            </a:r>
          </a:p>
          <a:p>
            <a:pPr lvl="1"/>
            <a:r>
              <a:rPr lang="fr-FR" dirty="0"/>
              <a:t>Entrainement d’un modèle de clustering supervisé qui sera utilisé pour classifier de nouveaux clients</a:t>
            </a:r>
          </a:p>
          <a:p>
            <a:pPr lvl="2"/>
            <a:r>
              <a:rPr lang="fr-FR" dirty="0"/>
              <a:t>4 algorithmes différents sont testés</a:t>
            </a:r>
          </a:p>
          <a:p>
            <a:pPr lvl="2"/>
            <a:r>
              <a:rPr lang="fr-FR" dirty="0"/>
              <a:t>Evaluation des performances de chaque algorithme</a:t>
            </a:r>
          </a:p>
          <a:p>
            <a:pPr lvl="1"/>
            <a:r>
              <a:rPr lang="fr-FR" dirty="0"/>
              <a:t>Création d’une application de classification et test avec un jeu de données aléatoire.</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2.	Analyse et préparation des données</a:t>
            </a:r>
            <a:br>
              <a:rPr lang="fr-FR" dirty="0"/>
            </a:br>
            <a:r>
              <a:rPr lang="fr-FR" dirty="0" err="1"/>
              <a:t>Données</a:t>
            </a:r>
            <a:r>
              <a:rPr lang="fr-FR" dirty="0"/>
              <a:t> d’origine</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Description du jeu de données</a:t>
            </a:r>
          </a:p>
          <a:p>
            <a:pPr lvl="1"/>
            <a:r>
              <a:rPr lang="fr-FR" dirty="0"/>
              <a:t>22000 factures pour 4300 clients sur une période d’une année.</a:t>
            </a:r>
          </a:p>
          <a:p>
            <a:pPr lvl="1"/>
            <a:r>
              <a:rPr lang="fr-FR" dirty="0"/>
              <a:t>Près de 3700 articles différents</a:t>
            </a:r>
          </a:p>
          <a:p>
            <a:pPr lvl="1"/>
            <a:r>
              <a:rPr lang="fr-FR" dirty="0"/>
              <a:t>Les clients viennent de 37 pays différents, mais sont majoritairement du Royaume Uni.</a:t>
            </a:r>
          </a:p>
          <a:p>
            <a:r>
              <a:rPr lang="fr-FR" dirty="0"/>
              <a:t>Nettoyage de données</a:t>
            </a:r>
          </a:p>
          <a:p>
            <a:pPr lvl="1"/>
            <a:r>
              <a:rPr lang="fr-FR" dirty="0"/>
              <a:t>Certains enregistrements n’ont pas de code client : ils ne pourront pas être utilisés.</a:t>
            </a:r>
          </a:p>
          <a:p>
            <a:pPr lvl="1"/>
            <a:r>
              <a:rPr lang="fr-FR" dirty="0"/>
              <a:t>D’autres enregistrements concernent des opérations administratives ou financières. Ils ne contiennent pas de codes articles réels (les codes articles réels sont constitués d’une suite de 5 chiffres, éventuellement suivis d’une lettre). Ils doivent être éliminés du jeu de données.</a:t>
            </a:r>
          </a:p>
          <a:p>
            <a:pPr lvl="1"/>
            <a:r>
              <a:rPr lang="fr-FR" dirty="0"/>
              <a:t>Le jeu de données contient également des annulations de commandes ou avoirs, ce qui se traduit par des quantités négatives. Un rapprochement est fait entre les factures et les annulations pour les annuler.</a:t>
            </a:r>
          </a:p>
          <a:p>
            <a:pPr lvl="1"/>
            <a:endParaRPr lang="fr-FR" dirty="0"/>
          </a:p>
          <a:p>
            <a:pPr lvl="1"/>
            <a:endParaRPr lang="fr-FR" dirty="0"/>
          </a:p>
        </p:txBody>
      </p:sp>
    </p:spTree>
    <p:extLst>
      <p:ext uri="{BB962C8B-B14F-4D97-AF65-F5344CB8AC3E}">
        <p14:creationId xmlns:p14="http://schemas.microsoft.com/office/powerpoint/2010/main" val="3630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2.	Analyse et préparation des données</a:t>
            </a:r>
            <a:br>
              <a:rPr lang="fr-FR" dirty="0"/>
            </a:br>
            <a:r>
              <a:rPr lang="fr-FR" dirty="0"/>
              <a:t>Création de nouvelles variables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Nombre de commandes par an</a:t>
            </a:r>
          </a:p>
          <a:p>
            <a:pPr lvl="1"/>
            <a:r>
              <a:rPr lang="fr-FR" dirty="0"/>
              <a:t>Comme nous disposons d’un an de facturation, ceci revient à compter le nombre de factures par client.</a:t>
            </a:r>
          </a:p>
          <a:p>
            <a:r>
              <a:rPr lang="fr-FR" dirty="0"/>
              <a:t>Date de la dernière commande</a:t>
            </a:r>
          </a:p>
          <a:p>
            <a:pPr lvl="1"/>
            <a:r>
              <a:rPr lang="fr-FR" dirty="0"/>
              <a:t>Permet de repérer les clients qui n’ont pas commandé depuis longtemps</a:t>
            </a:r>
          </a:p>
          <a:p>
            <a:r>
              <a:rPr lang="fr-FR" dirty="0"/>
              <a:t>Nombre moyen de lignes (articles différents) sur les factures</a:t>
            </a:r>
          </a:p>
          <a:p>
            <a:pPr lvl="1"/>
            <a:r>
              <a:rPr lang="fr-FR" dirty="0"/>
              <a:t>Certains clients achètent 2-3 articles différents par commande, alors que d’autres en achètent des dizaines voire des centaines</a:t>
            </a:r>
          </a:p>
          <a:p>
            <a:r>
              <a:rPr lang="fr-FR" dirty="0"/>
              <a:t>Quantités moyennes achetées</a:t>
            </a:r>
          </a:p>
          <a:p>
            <a:pPr lvl="1"/>
            <a:r>
              <a:rPr lang="fr-FR" dirty="0"/>
              <a:t>Certains clients achètent à l’unité, alors que d’autres achètent en masse, peut-être des revendeurs.</a:t>
            </a:r>
          </a:p>
          <a:p>
            <a:r>
              <a:rPr lang="fr-FR" dirty="0"/>
              <a:t>Montant moyen par achat</a:t>
            </a:r>
          </a:p>
          <a:p>
            <a:r>
              <a:rPr lang="fr-FR" dirty="0"/>
              <a:t>Montant total annuel</a:t>
            </a:r>
          </a:p>
          <a:p>
            <a:pPr lvl="1"/>
            <a:endParaRPr lang="fr-FR" dirty="0"/>
          </a:p>
          <a:p>
            <a:pPr lvl="1"/>
            <a:endParaRPr lang="fr-FR" dirty="0"/>
          </a:p>
        </p:txBody>
      </p:sp>
    </p:spTree>
    <p:extLst>
      <p:ext uri="{BB962C8B-B14F-4D97-AF65-F5344CB8AC3E}">
        <p14:creationId xmlns:p14="http://schemas.microsoft.com/office/powerpoint/2010/main" val="439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3.	SEGMENTATION DES CLIENTS ET typologie</a:t>
            </a:r>
            <a:br>
              <a:rPr lang="fr-FR" dirty="0"/>
            </a:br>
            <a:r>
              <a:rPr lang="fr-FR" dirty="0"/>
              <a:t>Etiquetage des clients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Un algorithme de classification non supervisé (k-</a:t>
            </a:r>
            <a:r>
              <a:rPr lang="fr-FR" dirty="0" err="1"/>
              <a:t>means</a:t>
            </a:r>
            <a:r>
              <a:rPr lang="fr-FR" dirty="0"/>
              <a:t>) est utilisé de différentes façons</a:t>
            </a:r>
          </a:p>
          <a:p>
            <a:pPr lvl="1"/>
            <a:r>
              <a:rPr lang="fr-FR" dirty="0"/>
              <a:t>[Train + Test] Classification de l’ensemble des clients avant séparation en jeu d’entraînement et de test. Ceci peut conduire à un data </a:t>
            </a:r>
            <a:r>
              <a:rPr lang="fr-FR" dirty="0" err="1"/>
              <a:t>leakage</a:t>
            </a:r>
            <a:r>
              <a:rPr lang="fr-FR" dirty="0"/>
              <a:t> car les données de test interviennent dans la classification. L’algorithme de segmentation a donc connaissance des données qui serviront à l’évaluation de la performance.</a:t>
            </a:r>
          </a:p>
          <a:p>
            <a:pPr lvl="1"/>
            <a:r>
              <a:rPr lang="fr-FR" dirty="0"/>
              <a:t>[Train </a:t>
            </a:r>
            <a:r>
              <a:rPr lang="fr-FR" dirty="0" err="1"/>
              <a:t>Only</a:t>
            </a:r>
            <a:r>
              <a:rPr lang="fr-FR" dirty="0"/>
              <a:t>] Séparation aléatoire en jeu d’entrainement et test, classification sur le jeu d’entrainement puis étiquetage du jeu de test à l’aide de cette classification</a:t>
            </a:r>
          </a:p>
          <a:p>
            <a:pPr lvl="1"/>
            <a:r>
              <a:rPr lang="fr-FR" dirty="0"/>
              <a:t>[Time </a:t>
            </a:r>
            <a:r>
              <a:rPr lang="fr-FR" dirty="0" err="1"/>
              <a:t>biased</a:t>
            </a:r>
            <a:r>
              <a:rPr lang="fr-FR" dirty="0"/>
              <a:t>] Séparation biaisée par le temps (commandes des 8 premiers mois de l’année en données d’entraînement, commandes des 4 derniers mois en jeu de test).</a:t>
            </a:r>
          </a:p>
          <a:p>
            <a:pPr lvl="1"/>
            <a:r>
              <a:rPr lang="fr-FR" dirty="0"/>
              <a:t>[Value </a:t>
            </a:r>
            <a:r>
              <a:rPr lang="fr-FR" dirty="0" err="1"/>
              <a:t>biased</a:t>
            </a:r>
            <a:r>
              <a:rPr lang="fr-FR" dirty="0"/>
              <a:t>] Séparation biaisée par le niveau de dépenses (jeu d’entraiment composé par les clients qui achètent peu, jeu de test par les clients qui achètent beaucoup).</a:t>
            </a:r>
          </a:p>
          <a:p>
            <a:pPr lvl="1"/>
            <a:endParaRPr lang="fr-FR" dirty="0"/>
          </a:p>
        </p:txBody>
      </p:sp>
    </p:spTree>
    <p:extLst>
      <p:ext uri="{BB962C8B-B14F-4D97-AF65-F5344CB8AC3E}">
        <p14:creationId xmlns:p14="http://schemas.microsoft.com/office/powerpoint/2010/main" val="54109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3.	SEGMENTATION DES CLIENTS ET typologie</a:t>
            </a:r>
            <a:br>
              <a:rPr lang="fr-FR" dirty="0"/>
            </a:br>
            <a:endParaRPr lang="fr-FR" dirty="0"/>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a:xfrm>
            <a:off x="250825" y="1130253"/>
            <a:ext cx="11291888" cy="4525963"/>
          </a:xfrm>
        </p:spPr>
        <p:txBody>
          <a:bodyPr/>
          <a:lstStyle/>
          <a:p>
            <a:r>
              <a:rPr lang="fr-FR" sz="1800" dirty="0"/>
              <a:t>La segmentation sur l’ensemble des données fait apparaître la répartition suivante (*)</a:t>
            </a:r>
          </a:p>
          <a:p>
            <a:pPr lvl="1"/>
            <a:r>
              <a:rPr lang="fr-FR" sz="1600" dirty="0"/>
              <a:t>Cluster 1 : Petits clients, environ 1000 clients concernés</a:t>
            </a:r>
          </a:p>
          <a:p>
            <a:pPr lvl="2"/>
            <a:r>
              <a:rPr lang="fr-FR" sz="1400" dirty="0"/>
              <a:t>1,5 commandes par an, n’ont pas commandé depuis longtemps, dépense annuelle de 400£</a:t>
            </a:r>
          </a:p>
          <a:p>
            <a:pPr lvl="1"/>
            <a:r>
              <a:rPr lang="fr-FR" sz="1600" dirty="0"/>
              <a:t>Cluster 4 : clients moyens-bas, environ 2000 clients concernés</a:t>
            </a:r>
          </a:p>
          <a:p>
            <a:pPr lvl="2"/>
            <a:r>
              <a:rPr lang="fr-FR" sz="1400" dirty="0"/>
              <a:t>3 commandes par an, ont commandé récemment, commandent 13 articles différents, dépense annuelle 900£</a:t>
            </a:r>
          </a:p>
          <a:p>
            <a:pPr lvl="1"/>
            <a:r>
              <a:rPr lang="fr-FR" sz="1600" dirty="0"/>
              <a:t>Cluster 0 : clients moyens, environ 900 clients concernés</a:t>
            </a:r>
          </a:p>
          <a:p>
            <a:pPr lvl="2"/>
            <a:r>
              <a:rPr lang="fr-FR" sz="1400" dirty="0"/>
              <a:t>3 commandes par an, ont commandé récemment, commandent 36 articles différents, dépense annuelle 1600£</a:t>
            </a:r>
          </a:p>
          <a:p>
            <a:pPr lvl="1"/>
            <a:r>
              <a:rPr lang="fr-FR" sz="1600" dirty="0"/>
              <a:t>Cluster 7 : clients moyens-haut, environ 200 clients concernés</a:t>
            </a:r>
          </a:p>
          <a:p>
            <a:pPr lvl="2"/>
            <a:r>
              <a:rPr lang="fr-FR" sz="1400" dirty="0"/>
              <a:t>3 commandes par an, ont commandé récemment, commandent 80 articles différents, dépense annuelle 1800£</a:t>
            </a:r>
          </a:p>
          <a:p>
            <a:pPr lvl="1"/>
            <a:r>
              <a:rPr lang="fr-FR" sz="1600" dirty="0"/>
              <a:t>Cluster 6 : gros clients, environ 300 clients concernés</a:t>
            </a:r>
          </a:p>
          <a:p>
            <a:pPr lvl="2"/>
            <a:r>
              <a:rPr lang="fr-FR" sz="1400" dirty="0"/>
              <a:t>18 commandes par an, ont commandé récemment, commandent 18 articles différents, quantité 14, dépense annuelle 7500£</a:t>
            </a:r>
          </a:p>
          <a:p>
            <a:pPr lvl="1"/>
            <a:r>
              <a:rPr lang="fr-FR" sz="1600" dirty="0"/>
              <a:t>Cluster 9 : clients atypiques, environ 50 clients concernés</a:t>
            </a:r>
          </a:p>
          <a:p>
            <a:pPr lvl="2"/>
            <a:r>
              <a:rPr lang="fr-FR" sz="1400" dirty="0"/>
              <a:t>40 commandes par an, ont commandé récemment, commandent 50 articles différents en grosses quantités (33), dépense annuelle 50.000£</a:t>
            </a:r>
          </a:p>
          <a:p>
            <a:pPr marL="292100" lvl="2" indent="0">
              <a:buNone/>
            </a:pPr>
            <a:r>
              <a:rPr lang="fr-FR" sz="1400" dirty="0"/>
              <a:t>(*) Les nombres et montants peuvent varier selon les run, mais la répartition et les ordres de grandeur restent stables</a:t>
            </a:r>
          </a:p>
          <a:p>
            <a:pPr lvl="2"/>
            <a:endParaRPr lang="fr-FR" sz="1400" dirty="0"/>
          </a:p>
        </p:txBody>
      </p:sp>
    </p:spTree>
    <p:extLst>
      <p:ext uri="{BB962C8B-B14F-4D97-AF65-F5344CB8AC3E}">
        <p14:creationId xmlns:p14="http://schemas.microsoft.com/office/powerpoint/2010/main" val="111425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4.	Test de différentes classifications</a:t>
            </a:r>
            <a:br>
              <a:rPr lang="fr-FR" dirty="0"/>
            </a:br>
            <a:r>
              <a:rPr lang="fr-FR" dirty="0"/>
              <a:t>algorithmes utilisés</a:t>
            </a:r>
          </a:p>
        </p:txBody>
      </p:sp>
      <p:sp>
        <p:nvSpPr>
          <p:cNvPr id="5" name="Espace réservé du contenu 4">
            <a:extLst>
              <a:ext uri="{FF2B5EF4-FFF2-40B4-BE49-F238E27FC236}">
                <a16:creationId xmlns:a16="http://schemas.microsoft.com/office/drawing/2014/main" id="{D5997135-7A6D-4A08-8BE3-C4DBDF4152B3}"/>
              </a:ext>
            </a:extLst>
          </p:cNvPr>
          <p:cNvSpPr>
            <a:spLocks noGrp="1"/>
          </p:cNvSpPr>
          <p:nvPr>
            <p:ph idx="1"/>
          </p:nvPr>
        </p:nvSpPr>
        <p:spPr/>
        <p:txBody>
          <a:bodyPr/>
          <a:lstStyle/>
          <a:p>
            <a:r>
              <a:rPr lang="fr-FR" dirty="0"/>
              <a:t>Régression logistique avec et sans régularisation.</a:t>
            </a:r>
          </a:p>
          <a:p>
            <a:pPr lvl="1"/>
            <a:r>
              <a:rPr lang="fr-FR" dirty="0"/>
              <a:t>Utilisation de validation croisée pour déterminer les meilleurs </a:t>
            </a:r>
            <a:r>
              <a:rPr lang="fr-FR" dirty="0" err="1"/>
              <a:t>hyper-paramètres</a:t>
            </a:r>
            <a:r>
              <a:rPr lang="fr-FR" dirty="0"/>
              <a:t> (type de régularisation, et coefficient de régularisation)</a:t>
            </a:r>
          </a:p>
          <a:p>
            <a:r>
              <a:rPr lang="fr-FR" dirty="0"/>
              <a:t>SVM </a:t>
            </a:r>
            <a:r>
              <a:rPr lang="fr-FR" dirty="0" err="1"/>
              <a:t>linéraire</a:t>
            </a:r>
            <a:r>
              <a:rPr lang="fr-FR" dirty="0"/>
              <a:t> avec régularisation par norme L2</a:t>
            </a:r>
          </a:p>
          <a:p>
            <a:pPr lvl="1"/>
            <a:r>
              <a:rPr lang="fr-FR" dirty="0"/>
              <a:t>Utilisation de validation croisée pour déterminer la meilleure valeur du coefficient de régularisation.</a:t>
            </a:r>
          </a:p>
          <a:p>
            <a:r>
              <a:rPr lang="fr-FR" dirty="0"/>
              <a:t>Forêts aléatoires</a:t>
            </a:r>
          </a:p>
          <a:p>
            <a:pPr lvl="1"/>
            <a:r>
              <a:rPr lang="fr-FR" dirty="0"/>
              <a:t>Utilisation de validation croisée pour déterminer la meilleure valeur du nombre d’estimateurs.</a:t>
            </a:r>
          </a:p>
          <a:p>
            <a:r>
              <a:rPr lang="fr-FR" dirty="0" err="1"/>
              <a:t>AdaBoost</a:t>
            </a:r>
            <a:endParaRPr lang="fr-FR" dirty="0"/>
          </a:p>
          <a:p>
            <a:pPr lvl="1"/>
            <a:r>
              <a:rPr lang="fr-FR" dirty="0"/>
              <a:t>Utilisation de validation croisée pour déterminer la meilleure valeur du nombre d’estimateurs et du taux d’apprentissage.</a:t>
            </a:r>
          </a:p>
          <a:p>
            <a:pPr lvl="1"/>
            <a:endParaRPr lang="fr-FR" dirty="0"/>
          </a:p>
          <a:p>
            <a:pPr lvl="1"/>
            <a:endParaRPr lang="fr-FR" dirty="0"/>
          </a:p>
          <a:p>
            <a:pPr lvl="1"/>
            <a:endParaRPr lang="fr-FR" dirty="0"/>
          </a:p>
          <a:p>
            <a:endParaRPr lang="fr-FR" dirty="0"/>
          </a:p>
        </p:txBody>
      </p:sp>
    </p:spTree>
    <p:extLst>
      <p:ext uri="{BB962C8B-B14F-4D97-AF65-F5344CB8AC3E}">
        <p14:creationId xmlns:p14="http://schemas.microsoft.com/office/powerpoint/2010/main" val="46689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4.	Test de différentes classifications</a:t>
            </a:r>
            <a:br>
              <a:rPr lang="fr-FR" dirty="0"/>
            </a:br>
            <a:r>
              <a:rPr lang="fr-FR" dirty="0" err="1"/>
              <a:t>Accuracy</a:t>
            </a:r>
            <a:r>
              <a:rPr lang="fr-FR" dirty="0"/>
              <a:t> score</a:t>
            </a:r>
          </a:p>
        </p:txBody>
      </p:sp>
      <p:graphicFrame>
        <p:nvGraphicFramePr>
          <p:cNvPr id="2" name="Espace réservé du contenu 1">
            <a:extLst>
              <a:ext uri="{FF2B5EF4-FFF2-40B4-BE49-F238E27FC236}">
                <a16:creationId xmlns:a16="http://schemas.microsoft.com/office/drawing/2014/main" id="{3F3AB226-9A70-468F-9447-D2796B409D32}"/>
              </a:ext>
            </a:extLst>
          </p:cNvPr>
          <p:cNvGraphicFramePr>
            <a:graphicFrameLocks noGrp="1"/>
          </p:cNvGraphicFramePr>
          <p:nvPr>
            <p:ph idx="1"/>
            <p:extLst>
              <p:ext uri="{D42A27DB-BD31-4B8C-83A1-F6EECF244321}">
                <p14:modId xmlns:p14="http://schemas.microsoft.com/office/powerpoint/2010/main" val="85441012"/>
              </p:ext>
            </p:extLst>
          </p:nvPr>
        </p:nvGraphicFramePr>
        <p:xfrm>
          <a:off x="242883" y="1284288"/>
          <a:ext cx="11291892" cy="2397760"/>
        </p:xfrm>
        <a:graphic>
          <a:graphicData uri="http://schemas.openxmlformats.org/drawingml/2006/table">
            <a:tbl>
              <a:tblPr firstRow="1" bandRow="1">
                <a:tableStyleId>{5C22544A-7EE6-4342-B048-85BDC9FD1C3A}</a:tableStyleId>
              </a:tblPr>
              <a:tblGrid>
                <a:gridCol w="1881982">
                  <a:extLst>
                    <a:ext uri="{9D8B030D-6E8A-4147-A177-3AD203B41FA5}">
                      <a16:colId xmlns:a16="http://schemas.microsoft.com/office/drawing/2014/main" val="1939987401"/>
                    </a:ext>
                  </a:extLst>
                </a:gridCol>
                <a:gridCol w="1881982">
                  <a:extLst>
                    <a:ext uri="{9D8B030D-6E8A-4147-A177-3AD203B41FA5}">
                      <a16:colId xmlns:a16="http://schemas.microsoft.com/office/drawing/2014/main" val="2327980696"/>
                    </a:ext>
                  </a:extLst>
                </a:gridCol>
                <a:gridCol w="1881982">
                  <a:extLst>
                    <a:ext uri="{9D8B030D-6E8A-4147-A177-3AD203B41FA5}">
                      <a16:colId xmlns:a16="http://schemas.microsoft.com/office/drawing/2014/main" val="2825288213"/>
                    </a:ext>
                  </a:extLst>
                </a:gridCol>
                <a:gridCol w="1881982">
                  <a:extLst>
                    <a:ext uri="{9D8B030D-6E8A-4147-A177-3AD203B41FA5}">
                      <a16:colId xmlns:a16="http://schemas.microsoft.com/office/drawing/2014/main" val="3142141753"/>
                    </a:ext>
                  </a:extLst>
                </a:gridCol>
                <a:gridCol w="1881982">
                  <a:extLst>
                    <a:ext uri="{9D8B030D-6E8A-4147-A177-3AD203B41FA5}">
                      <a16:colId xmlns:a16="http://schemas.microsoft.com/office/drawing/2014/main" val="107582370"/>
                    </a:ext>
                  </a:extLst>
                </a:gridCol>
                <a:gridCol w="1881982">
                  <a:extLst>
                    <a:ext uri="{9D8B030D-6E8A-4147-A177-3AD203B41FA5}">
                      <a16:colId xmlns:a16="http://schemas.microsoft.com/office/drawing/2014/main" val="2878469070"/>
                    </a:ext>
                  </a:extLst>
                </a:gridCol>
              </a:tblGrid>
              <a:tr h="370840">
                <a:tc>
                  <a:txBody>
                    <a:bodyPr/>
                    <a:lstStyle/>
                    <a:p>
                      <a:endParaRPr lang="fr-FR" dirty="0"/>
                    </a:p>
                  </a:txBody>
                  <a:tcPr>
                    <a:noFill/>
                  </a:tcPr>
                </a:tc>
                <a:tc>
                  <a:txBody>
                    <a:bodyPr/>
                    <a:lstStyle/>
                    <a:p>
                      <a:pPr algn="ctr"/>
                      <a:r>
                        <a:rPr lang="fr-FR" dirty="0"/>
                        <a:t>Régression Logistique non régularisée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Logistique régularisée</a:t>
                      </a:r>
                    </a:p>
                  </a:txBody>
                  <a:tcPr/>
                </a:tc>
                <a:tc>
                  <a:txBody>
                    <a:bodyPr/>
                    <a:lstStyle/>
                    <a:p>
                      <a:pPr algn="ctr"/>
                      <a:r>
                        <a:rPr lang="fr-FR" dirty="0"/>
                        <a:t>SVM</a:t>
                      </a:r>
                    </a:p>
                  </a:txBody>
                  <a:tcPr/>
                </a:tc>
                <a:tc>
                  <a:txBody>
                    <a:bodyPr/>
                    <a:lstStyle/>
                    <a:p>
                      <a:pPr algn="ctr"/>
                      <a:r>
                        <a:rPr lang="fr-FR" dirty="0" err="1"/>
                        <a:t>Random</a:t>
                      </a:r>
                      <a:r>
                        <a:rPr lang="fr-FR" dirty="0"/>
                        <a:t> Forest</a:t>
                      </a:r>
                    </a:p>
                  </a:txBody>
                  <a:tcPr/>
                </a:tc>
                <a:tc>
                  <a:txBody>
                    <a:bodyPr/>
                    <a:lstStyle/>
                    <a:p>
                      <a:pPr algn="ctr"/>
                      <a:r>
                        <a:rPr lang="fr-FR" dirty="0" err="1"/>
                        <a:t>AdaBoost</a:t>
                      </a:r>
                      <a:endParaRPr lang="fr-FR" dirty="0"/>
                    </a:p>
                  </a:txBody>
                  <a:tcPr/>
                </a:tc>
                <a:extLst>
                  <a:ext uri="{0D108BD9-81ED-4DB2-BD59-A6C34878D82A}">
                    <a16:rowId xmlns:a16="http://schemas.microsoft.com/office/drawing/2014/main" val="1674695802"/>
                  </a:ext>
                </a:extLst>
              </a:tr>
              <a:tr h="370840">
                <a:tc>
                  <a:txBody>
                    <a:bodyPr/>
                    <a:lstStyle/>
                    <a:p>
                      <a:r>
                        <a:rPr lang="fr-FR" dirty="0"/>
                        <a:t>Train + test</a:t>
                      </a:r>
                    </a:p>
                  </a:txBody>
                  <a:tcPr/>
                </a:tc>
                <a:tc>
                  <a:txBody>
                    <a:bodyPr/>
                    <a:lstStyle/>
                    <a:p>
                      <a:pPr algn="ctr"/>
                      <a:r>
                        <a:rPr lang="fr-FR" dirty="0"/>
                        <a:t>87%</a:t>
                      </a:r>
                    </a:p>
                  </a:txBody>
                  <a:tcPr/>
                </a:tc>
                <a:tc>
                  <a:txBody>
                    <a:bodyPr/>
                    <a:lstStyle/>
                    <a:p>
                      <a:pPr algn="ctr"/>
                      <a:r>
                        <a:rPr lang="fr-FR" dirty="0"/>
                        <a:t>90%</a:t>
                      </a:r>
                    </a:p>
                  </a:txBody>
                  <a:tcPr/>
                </a:tc>
                <a:tc>
                  <a:txBody>
                    <a:bodyPr/>
                    <a:lstStyle/>
                    <a:p>
                      <a:pPr algn="ctr"/>
                      <a:r>
                        <a:rPr lang="fr-FR" dirty="0"/>
                        <a:t>78%</a:t>
                      </a:r>
                    </a:p>
                  </a:txBody>
                  <a:tcPr/>
                </a:tc>
                <a:tc>
                  <a:txBody>
                    <a:bodyPr/>
                    <a:lstStyle/>
                    <a:p>
                      <a:pPr algn="ctr"/>
                      <a:r>
                        <a:rPr lang="fr-FR" dirty="0"/>
                        <a:t>98%</a:t>
                      </a:r>
                    </a:p>
                  </a:txBody>
                  <a:tcPr/>
                </a:tc>
                <a:tc>
                  <a:txBody>
                    <a:bodyPr/>
                    <a:lstStyle/>
                    <a:p>
                      <a:pPr algn="ctr"/>
                      <a:r>
                        <a:rPr lang="fr-FR" dirty="0"/>
                        <a:t>83%</a:t>
                      </a:r>
                    </a:p>
                  </a:txBody>
                  <a:tcPr/>
                </a:tc>
                <a:extLst>
                  <a:ext uri="{0D108BD9-81ED-4DB2-BD59-A6C34878D82A}">
                    <a16:rowId xmlns:a16="http://schemas.microsoft.com/office/drawing/2014/main" val="2770484790"/>
                  </a:ext>
                </a:extLst>
              </a:tr>
              <a:tr h="370840">
                <a:tc>
                  <a:txBody>
                    <a:bodyPr/>
                    <a:lstStyle/>
                    <a:p>
                      <a:r>
                        <a:rPr lang="fr-FR" dirty="0"/>
                        <a:t>Train </a:t>
                      </a:r>
                      <a:r>
                        <a:rPr lang="fr-FR" dirty="0" err="1"/>
                        <a:t>only</a:t>
                      </a:r>
                      <a:endParaRPr lang="fr-FR" dirty="0"/>
                    </a:p>
                  </a:txBody>
                  <a:tcPr/>
                </a:tc>
                <a:tc>
                  <a:txBody>
                    <a:bodyPr/>
                    <a:lstStyle/>
                    <a:p>
                      <a:pPr algn="ctr"/>
                      <a:r>
                        <a:rPr lang="fr-FR" dirty="0"/>
                        <a:t>88%</a:t>
                      </a:r>
                    </a:p>
                  </a:txBody>
                  <a:tcPr/>
                </a:tc>
                <a:tc>
                  <a:txBody>
                    <a:bodyPr/>
                    <a:lstStyle/>
                    <a:p>
                      <a:pPr algn="ctr"/>
                      <a:r>
                        <a:rPr lang="fr-FR" dirty="0"/>
                        <a:t>91%</a:t>
                      </a:r>
                    </a:p>
                  </a:txBody>
                  <a:tcPr/>
                </a:tc>
                <a:tc>
                  <a:txBody>
                    <a:bodyPr/>
                    <a:lstStyle/>
                    <a:p>
                      <a:pPr algn="ctr"/>
                      <a:r>
                        <a:rPr lang="fr-FR" dirty="0"/>
                        <a:t>80%</a:t>
                      </a:r>
                    </a:p>
                  </a:txBody>
                  <a:tcPr/>
                </a:tc>
                <a:tc>
                  <a:txBody>
                    <a:bodyPr/>
                    <a:lstStyle/>
                    <a:p>
                      <a:pPr algn="ctr"/>
                      <a:r>
                        <a:rPr lang="fr-FR" dirty="0"/>
                        <a:t>99%</a:t>
                      </a:r>
                    </a:p>
                  </a:txBody>
                  <a:tcPr/>
                </a:tc>
                <a:tc>
                  <a:txBody>
                    <a:bodyPr/>
                    <a:lstStyle/>
                    <a:p>
                      <a:pPr algn="ctr"/>
                      <a:r>
                        <a:rPr lang="fr-FR" dirty="0"/>
                        <a:t>89%</a:t>
                      </a:r>
                    </a:p>
                  </a:txBody>
                  <a:tcPr/>
                </a:tc>
                <a:extLst>
                  <a:ext uri="{0D108BD9-81ED-4DB2-BD59-A6C34878D82A}">
                    <a16:rowId xmlns:a16="http://schemas.microsoft.com/office/drawing/2014/main" val="1015411520"/>
                  </a:ext>
                </a:extLst>
              </a:tr>
              <a:tr h="370840">
                <a:tc>
                  <a:txBody>
                    <a:bodyPr/>
                    <a:lstStyle/>
                    <a:p>
                      <a:r>
                        <a:rPr lang="fr-FR" dirty="0"/>
                        <a:t>Time </a:t>
                      </a:r>
                      <a:r>
                        <a:rPr lang="fr-FR" dirty="0" err="1"/>
                        <a:t>biased</a:t>
                      </a:r>
                      <a:endParaRPr lang="fr-FR" dirty="0"/>
                    </a:p>
                  </a:txBody>
                  <a:tcPr/>
                </a:tc>
                <a:tc>
                  <a:txBody>
                    <a:bodyPr/>
                    <a:lstStyle/>
                    <a:p>
                      <a:pPr algn="ctr"/>
                      <a:r>
                        <a:rPr lang="fr-FR" dirty="0"/>
                        <a:t>69%</a:t>
                      </a:r>
                    </a:p>
                  </a:txBody>
                  <a:tcPr/>
                </a:tc>
                <a:tc>
                  <a:txBody>
                    <a:bodyPr/>
                    <a:lstStyle/>
                    <a:p>
                      <a:pPr algn="ctr"/>
                      <a:r>
                        <a:rPr lang="fr-FR" dirty="0"/>
                        <a:t>65%</a:t>
                      </a:r>
                    </a:p>
                  </a:txBody>
                  <a:tcPr/>
                </a:tc>
                <a:tc>
                  <a:txBody>
                    <a:bodyPr/>
                    <a:lstStyle/>
                    <a:p>
                      <a:pPr algn="ctr"/>
                      <a:r>
                        <a:rPr lang="fr-FR" dirty="0"/>
                        <a:t>39%</a:t>
                      </a:r>
                    </a:p>
                  </a:txBody>
                  <a:tcPr/>
                </a:tc>
                <a:tc>
                  <a:txBody>
                    <a:bodyPr/>
                    <a:lstStyle/>
                    <a:p>
                      <a:pPr algn="ctr"/>
                      <a:r>
                        <a:rPr lang="fr-FR" dirty="0"/>
                        <a:t>96%</a:t>
                      </a:r>
                    </a:p>
                  </a:txBody>
                  <a:tcPr/>
                </a:tc>
                <a:tc>
                  <a:txBody>
                    <a:bodyPr/>
                    <a:lstStyle/>
                    <a:p>
                      <a:pPr algn="ctr"/>
                      <a:r>
                        <a:rPr lang="fr-FR" dirty="0"/>
                        <a:t>95%</a:t>
                      </a:r>
                    </a:p>
                  </a:txBody>
                  <a:tcPr/>
                </a:tc>
                <a:extLst>
                  <a:ext uri="{0D108BD9-81ED-4DB2-BD59-A6C34878D82A}">
                    <a16:rowId xmlns:a16="http://schemas.microsoft.com/office/drawing/2014/main" val="3130786134"/>
                  </a:ext>
                </a:extLst>
              </a:tr>
              <a:tr h="370840">
                <a:tc>
                  <a:txBody>
                    <a:bodyPr/>
                    <a:lstStyle/>
                    <a:p>
                      <a:r>
                        <a:rPr lang="fr-FR" dirty="0"/>
                        <a:t>Value </a:t>
                      </a:r>
                      <a:r>
                        <a:rPr lang="fr-FR" dirty="0" err="1"/>
                        <a:t>biased</a:t>
                      </a:r>
                      <a:endParaRPr lang="fr-FR" dirty="0"/>
                    </a:p>
                  </a:txBody>
                  <a:tcPr/>
                </a:tc>
                <a:tc>
                  <a:txBody>
                    <a:bodyPr/>
                    <a:lstStyle/>
                    <a:p>
                      <a:pPr algn="ctr"/>
                      <a:r>
                        <a:rPr lang="fr-FR" dirty="0"/>
                        <a:t>84%</a:t>
                      </a:r>
                    </a:p>
                  </a:txBody>
                  <a:tcPr/>
                </a:tc>
                <a:tc>
                  <a:txBody>
                    <a:bodyPr/>
                    <a:lstStyle/>
                    <a:p>
                      <a:pPr algn="ctr"/>
                      <a:r>
                        <a:rPr lang="fr-FR" dirty="0"/>
                        <a:t>85%</a:t>
                      </a:r>
                    </a:p>
                  </a:txBody>
                  <a:tcPr/>
                </a:tc>
                <a:tc>
                  <a:txBody>
                    <a:bodyPr/>
                    <a:lstStyle/>
                    <a:p>
                      <a:pPr algn="ctr"/>
                      <a:r>
                        <a:rPr lang="fr-FR" dirty="0"/>
                        <a:t>83%</a:t>
                      </a:r>
                    </a:p>
                  </a:txBody>
                  <a:tcPr/>
                </a:tc>
                <a:tc>
                  <a:txBody>
                    <a:bodyPr/>
                    <a:lstStyle/>
                    <a:p>
                      <a:pPr algn="ctr"/>
                      <a:r>
                        <a:rPr lang="fr-FR" dirty="0"/>
                        <a:t>85%</a:t>
                      </a:r>
                    </a:p>
                  </a:txBody>
                  <a:tcPr/>
                </a:tc>
                <a:tc>
                  <a:txBody>
                    <a:bodyPr/>
                    <a:lstStyle/>
                    <a:p>
                      <a:pPr algn="ctr"/>
                      <a:r>
                        <a:rPr lang="fr-FR" dirty="0"/>
                        <a:t>22%</a:t>
                      </a:r>
                    </a:p>
                  </a:txBody>
                  <a:tcPr/>
                </a:tc>
                <a:extLst>
                  <a:ext uri="{0D108BD9-81ED-4DB2-BD59-A6C34878D82A}">
                    <a16:rowId xmlns:a16="http://schemas.microsoft.com/office/drawing/2014/main" val="2184350109"/>
                  </a:ext>
                </a:extLst>
              </a:tr>
            </a:tbl>
          </a:graphicData>
        </a:graphic>
      </p:graphicFrame>
      <p:sp>
        <p:nvSpPr>
          <p:cNvPr id="7" name="Espace réservé du contenu 4">
            <a:extLst>
              <a:ext uri="{FF2B5EF4-FFF2-40B4-BE49-F238E27FC236}">
                <a16:creationId xmlns:a16="http://schemas.microsoft.com/office/drawing/2014/main" id="{6835D54D-58D2-4AB7-8952-518ADEB3BD7A}"/>
              </a:ext>
            </a:extLst>
          </p:cNvPr>
          <p:cNvSpPr txBox="1">
            <a:spLocks/>
          </p:cNvSpPr>
          <p:nvPr/>
        </p:nvSpPr>
        <p:spPr bwMode="auto">
          <a:xfrm>
            <a:off x="250825" y="3902298"/>
            <a:ext cx="11291888" cy="2266681"/>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FFC000"/>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chemeClr val="accent6">
                  <a:lumMod val="60000"/>
                  <a:lumOff val="40000"/>
                </a:schemeClr>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a:lstStyle>
          <a:p>
            <a:r>
              <a:rPr lang="fr-FR" sz="1800" kern="0" dirty="0"/>
              <a:t>Observations</a:t>
            </a:r>
          </a:p>
          <a:p>
            <a:pPr lvl="2"/>
            <a:r>
              <a:rPr lang="fr-FR" sz="1400" kern="0" dirty="0"/>
              <a:t>La probable fuite de données sur le premier cas n’est pas manifeste.</a:t>
            </a:r>
          </a:p>
          <a:p>
            <a:pPr lvl="2"/>
            <a:r>
              <a:rPr lang="fr-FR" sz="1400" kern="0" dirty="0"/>
              <a:t>Les biais temporels dégradent significativement les résultats, peut-être un effet de saisonnalité</a:t>
            </a:r>
          </a:p>
          <a:p>
            <a:pPr lvl="2"/>
            <a:r>
              <a:rPr lang="fr-FR" sz="1400" kern="0"/>
              <a:t>Le </a:t>
            </a:r>
            <a:r>
              <a:rPr lang="fr-FR" sz="1400" kern="0" dirty="0"/>
              <a:t>biais par valeur a un fort impact, du au fait d’exclure certains types de clients dans l’apprentissage.</a:t>
            </a:r>
          </a:p>
          <a:p>
            <a:pPr lvl="2"/>
            <a:r>
              <a:rPr lang="fr-FR" sz="1400" kern="0" dirty="0"/>
              <a:t>L’algorithme </a:t>
            </a:r>
            <a:r>
              <a:rPr lang="fr-FR" sz="1400" kern="0" dirty="0" err="1"/>
              <a:t>Random</a:t>
            </a:r>
            <a:r>
              <a:rPr lang="fr-FR" sz="1400" kern="0" dirty="0"/>
              <a:t> Forest est le plus performant dans tous les cas de figure</a:t>
            </a:r>
          </a:p>
          <a:p>
            <a:pPr lvl="2"/>
            <a:r>
              <a:rPr lang="fr-FR" sz="1400" kern="0" dirty="0"/>
              <a:t>Les niveaux de performances élevés sont dus au fait que ces données sont facilement séparables.</a:t>
            </a:r>
          </a:p>
        </p:txBody>
      </p:sp>
    </p:spTree>
    <p:extLst>
      <p:ext uri="{BB962C8B-B14F-4D97-AF65-F5344CB8AC3E}">
        <p14:creationId xmlns:p14="http://schemas.microsoft.com/office/powerpoint/2010/main" val="2803189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Props1.xml><?xml version="1.0" encoding="utf-8"?>
<ds:datastoreItem xmlns:ds="http://schemas.openxmlformats.org/officeDocument/2006/customXml" ds:itemID="{39C1D1BA-6728-4495-AD47-2EC15D871705}">
  <ds:schemaRefs>
    <ds:schemaRef ds:uri="http://schemas.microsoft.com/sharepoint/v3/contenttype/forms"/>
  </ds:schemaRefs>
</ds:datastoreItem>
</file>

<file path=customXml/itemProps2.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D8ABF-D62B-43C1-8CD5-8FDE6B705449}">
  <ds:schemaRefs>
    <ds:schemaRef ds:uri="http://schemas.openxmlformats.org/package/2006/metadata/core-properties"/>
    <ds:schemaRef ds:uri="http://schemas.microsoft.com/office/2006/metadata/properties"/>
    <ds:schemaRef ds:uri="242081e3-def4-49db-957a-142271ec8b9e"/>
    <ds:schemaRef ds:uri="748099ad-2d26-4e61-9061-59d3c097668b"/>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1585</Words>
  <Application>Microsoft Office PowerPoint</Application>
  <PresentationFormat>Personnalisé</PresentationFormat>
  <Paragraphs>184</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Tahoma</vt:lpstr>
      <vt:lpstr>Trebuchet MS</vt:lpstr>
      <vt:lpstr>ALU 2011</vt:lpstr>
      <vt:lpstr>Openclassrooms - Parcours Data Scientist Projet 5 Segmentation de clients</vt:lpstr>
      <vt:lpstr>SOMMAIRE</vt:lpstr>
      <vt:lpstr>1. Présentation de la démarche Segmentation client</vt:lpstr>
      <vt:lpstr>2. Analyse et préparation des données Données d’origine</vt:lpstr>
      <vt:lpstr>2. Analyse et préparation des données Création de nouvelles variables</vt:lpstr>
      <vt:lpstr>3. SEGMENTATION DES CLIENTS ET typologie Etiquetage des clients</vt:lpstr>
      <vt:lpstr>3. SEGMENTATION DES CLIENTS ET typologie </vt:lpstr>
      <vt:lpstr>4. Test de différentes classifications algorithmes utilisés</vt:lpstr>
      <vt:lpstr>4. Test de différentes classifications Accuracy score</vt:lpstr>
      <vt:lpstr>4. Test de différentes classifications matrice de confusion</vt:lpstr>
      <vt:lpstr>5. Présentation du principe de l’algorithme Random forest</vt:lpstr>
      <vt:lpstr>5. Présentation du principe de l’algorithme Random forest</vt:lpstr>
      <vt:lpstr>6. Modèle retenu</vt:lpstr>
      <vt:lpstr>7. Application de PRédiction</vt:lpstr>
      <vt:lpstr>7. Application de Prédiction Génération de données de test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PLC Project Plan - template</dc:title>
  <dc:creator>B.Huck</dc:creator>
  <cp:keywords>Project Life Cycle</cp:keywords>
  <cp:lastModifiedBy>Muths Christian</cp:lastModifiedBy>
  <cp:revision>557</cp:revision>
  <dcterms:created xsi:type="dcterms:W3CDTF">2011-08-29T20:41:33Z</dcterms:created>
  <dcterms:modified xsi:type="dcterms:W3CDTF">2018-03-28T07:40:44Z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