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365" r:id="rId5"/>
    <p:sldId id="384" r:id="rId6"/>
    <p:sldId id="381" r:id="rId7"/>
    <p:sldId id="397" r:id="rId8"/>
    <p:sldId id="385" r:id="rId9"/>
    <p:sldId id="398" r:id="rId10"/>
    <p:sldId id="399" r:id="rId11"/>
    <p:sldId id="388" r:id="rId12"/>
    <p:sldId id="389" r:id="rId13"/>
    <p:sldId id="400" r:id="rId14"/>
    <p:sldId id="390" r:id="rId15"/>
    <p:sldId id="401" r:id="rId16"/>
    <p:sldId id="392" r:id="rId17"/>
    <p:sldId id="386" r:id="rId18"/>
    <p:sldId id="391" r:id="rId19"/>
    <p:sldId id="393" r:id="rId20"/>
    <p:sldId id="387" r:id="rId21"/>
    <p:sldId id="395" r:id="rId22"/>
    <p:sldId id="396" r:id="rId23"/>
    <p:sldId id="287" r:id="rId24"/>
  </p:sldIdLst>
  <p:sldSz cx="11887200" cy="6858000"/>
  <p:notesSz cx="9931400" cy="14351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2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ck2" initials="BH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9B7"/>
    <a:srgbClr val="FF99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9531" autoAdjust="0"/>
  </p:normalViewPr>
  <p:slideViewPr>
    <p:cSldViewPr snapToGrid="0">
      <p:cViewPr varScale="1">
        <p:scale>
          <a:sx n="74" d="100"/>
          <a:sy n="74" d="100"/>
        </p:scale>
        <p:origin x="366" y="66"/>
      </p:cViewPr>
      <p:guideLst>
        <p:guide orient="horz" pos="2160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84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494" y="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1625" y="1076325"/>
            <a:ext cx="9328150" cy="538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140" y="6816725"/>
            <a:ext cx="794512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3096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494" y="1363096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fld id="{AA682177-7598-439A-A5BC-904467B815AC}" type="slidenum">
              <a:rPr lang="en-US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AND 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6375" y="4237038"/>
            <a:ext cx="11345863" cy="11811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000" y="5461000"/>
            <a:ext cx="11304588" cy="617538"/>
          </a:xfrm>
        </p:spPr>
        <p:txBody>
          <a:bodyPr/>
          <a:lstStyle>
            <a:lvl1pPr marL="0" indent="0">
              <a:buFont typeface="Arial" pitchFamily="34" charset="0"/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01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 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C000"/>
              </a:buClr>
              <a:defRPr/>
            </a:lvl2pPr>
            <a:lvl3pPr>
              <a:buClr>
                <a:schemeClr val="accent6">
                  <a:lumMod val="60000"/>
                  <a:lumOff val="40000"/>
                </a:schemeClr>
              </a:buClr>
              <a:defRPr/>
            </a:lvl3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2367887" y="6580188"/>
            <a:ext cx="715142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2016 ALCATEL-LUCENT ENTERPRISE.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ENTERPRISE — OPEN — PROPRIETARY — USE PURSUANT TO COMPANY INSTRUCTION</a:t>
            </a:r>
          </a:p>
        </p:txBody>
      </p:sp>
      <p:pic>
        <p:nvPicPr>
          <p:cNvPr id="9" name="Picture 1" descr="al_enterprise_rgb_75m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5694" y="6246673"/>
            <a:ext cx="1529084" cy="4208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62075"/>
            <a:ext cx="556895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2175" y="1362075"/>
            <a:ext cx="5570538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491288"/>
            <a:ext cx="1608137" cy="100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491288"/>
            <a:ext cx="1608137" cy="100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8913" y="1303338"/>
            <a:ext cx="11329987" cy="4141787"/>
          </a:xfrm>
        </p:spPr>
        <p:txBody>
          <a:bodyPr/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defRPr>
            </a:lvl1pPr>
          </a:lstStyle>
          <a:p>
            <a:pPr marL="114300" lvl="0" indent="-1588" algn="l" rtl="0" fontAlgn="base"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Font typeface="Arial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0025" y="1303338"/>
            <a:ext cx="11298238" cy="38782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514350" indent="-514350" algn="l" defTabSz="914400" rtl="0" eaLnBrk="1" fontAlgn="base" latinLnBrk="0" hangingPunct="1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 lang="en-US" sz="2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Aft>
                <a:spcPts val="600"/>
              </a:spcAft>
              <a:defRPr lang="en-US" sz="2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algn="l" defTabSz="914400" rtl="0" eaLnBrk="1" fontAlgn="base" latinLnBrk="0" hangingPunct="1">
              <a:spcAft>
                <a:spcPts val="600"/>
              </a:spcAft>
              <a:defRPr lang="en-US" sz="2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7200" algn="l" defTabSz="914400" rtl="0" eaLnBrk="1" fontAlgn="base" latinLnBrk="0" hangingPunct="1">
              <a:spcAft>
                <a:spcPts val="600"/>
              </a:spcAft>
              <a:defRPr lang="en-US" sz="2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57200" algn="l" defTabSz="914400" rtl="0" eaLnBrk="1" fontAlgn="base" latinLnBrk="0" hangingPunct="1">
              <a:spcAft>
                <a:spcPts val="600"/>
              </a:spcAft>
              <a:defRPr lang="en-US" sz="2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algn="l" defTabSz="914400" rtl="0" eaLnBrk="1" fontAlgn="base" latinLnBrk="0" hangingPunct="1">
              <a:spcBef>
                <a:spcPts val="12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/>
              <a:t>Click to edit Master text styles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Second level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Third level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Fourth level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Fifth level</a:t>
            </a: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OPEN — PROPRIETARY — USE PURSUANT TO COMPANY INSTRUCTION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491288"/>
            <a:ext cx="1608137" cy="100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LE_Main Title Dark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175"/>
            <a:ext cx="11887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 userDrawn="1">
            <p:custDataLst>
              <p:tags r:id="rId1"/>
            </p:custDataLst>
          </p:nvPr>
        </p:nvSpPr>
        <p:spPr>
          <a:xfrm>
            <a:off x="0" y="4233"/>
            <a:ext cx="11887200" cy="6858000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6">
                  <a:alpha val="50000"/>
                </a:schemeClr>
              </a:gs>
            </a:gsLst>
            <a:lin ang="2400000" scaled="0"/>
          </a:gradFill>
          <a:ln>
            <a:noFill/>
          </a:ln>
        </p:spPr>
        <p:txBody>
          <a:bodyPr rot="0" spcFirstLastPara="0" vertOverflow="overflow" horzOverflow="overflow" vert="horz" wrap="square" lIns="119954" tIns="59978" rIns="119954" bIns="599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0"/>
              </a:spcBef>
            </a:pPr>
            <a:endParaRPr lang="fr-BE" dirty="0">
              <a:solidFill>
                <a:schemeClr val="bg1"/>
              </a:solidFill>
              <a:latin typeface="Trebuchet MS" panose="020B0603020202020204" pitchFamily="34" charset="0"/>
              <a:cs typeface="Trebuchet MS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33"/>
            <a:ext cx="5615464" cy="5469151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0670" y="2065089"/>
            <a:ext cx="11280458" cy="1073145"/>
          </a:xfrm>
        </p:spPr>
        <p:txBody>
          <a:bodyPr anchor="b"/>
          <a:lstStyle>
            <a:lvl1pPr algn="ctr">
              <a:defRPr sz="3700" b="1" cap="none">
                <a:solidFill>
                  <a:schemeClr val="bg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799" y="3495572"/>
            <a:ext cx="11277328" cy="617539"/>
          </a:xfrm>
        </p:spPr>
        <p:txBody>
          <a:bodyPr lIns="91416" tIns="45709" rIns="91416" bIns="45709"/>
          <a:lstStyle>
            <a:lvl1pPr marL="0" indent="0" algn="ctr">
              <a:spcBef>
                <a:spcPts val="787"/>
              </a:spcBef>
              <a:spcAft>
                <a:spcPts val="0"/>
              </a:spcAft>
              <a:buFont typeface="Trebuchet MS" pitchFamily="34" charset="0"/>
              <a:buNone/>
              <a:defRPr>
                <a:solidFill>
                  <a:schemeClr val="bg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18544" y="6272234"/>
            <a:ext cx="1417727" cy="39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12"/>
          <p:cNvCxnSpPr/>
          <p:nvPr userDrawn="1"/>
        </p:nvCxnSpPr>
        <p:spPr>
          <a:xfrm>
            <a:off x="393740" y="3290634"/>
            <a:ext cx="11167387" cy="1"/>
          </a:xfrm>
          <a:prstGeom prst="line">
            <a:avLst/>
          </a:prstGeom>
          <a:ln w="952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"/>
          <p:cNvSpPr txBox="1">
            <a:spLocks/>
          </p:cNvSpPr>
          <p:nvPr userDrawn="1"/>
        </p:nvSpPr>
        <p:spPr>
          <a:xfrm>
            <a:off x="280670" y="6312131"/>
            <a:ext cx="484188" cy="239712"/>
          </a:xfrm>
          <a:prstGeom prst="rect">
            <a:avLst/>
          </a:prstGeom>
        </p:spPr>
        <p:txBody>
          <a:bodyPr lIns="91416" tIns="45709" rIns="91416" bIns="45709"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1300" smtClean="0">
                <a:solidFill>
                  <a:schemeClr val="bg1"/>
                </a:solidFill>
                <a:latin typeface="Trebuchet MS" panose="020B0603020202020204" pitchFamily="34" charset="0"/>
                <a:cs typeface="Trebuchet MS" panose="020B0604020202020204" pitchFamily="34" charset="-128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1300" dirty="0">
              <a:solidFill>
                <a:schemeClr val="bg1"/>
              </a:solidFill>
              <a:latin typeface="Trebuchet MS" panose="020B0603020202020204" pitchFamily="34" charset="0"/>
              <a:cs typeface="Trebuchet MS" panose="020B0604020202020204" pitchFamily="34" charset="-128"/>
            </a:endParaRPr>
          </a:p>
        </p:txBody>
      </p:sp>
      <p:cxnSp>
        <p:nvCxnSpPr>
          <p:cNvPr id="22" name="Straight Connector 112"/>
          <p:cNvCxnSpPr/>
          <p:nvPr userDrawn="1"/>
        </p:nvCxnSpPr>
        <p:spPr>
          <a:xfrm flipH="1">
            <a:off x="268284" y="6551524"/>
            <a:ext cx="1306286" cy="0"/>
          </a:xfrm>
          <a:prstGeom prst="line">
            <a:avLst/>
          </a:prstGeom>
          <a:ln w="952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79" y="4677587"/>
            <a:ext cx="3024132" cy="7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90481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424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227013"/>
            <a:ext cx="11331575" cy="1057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62075"/>
            <a:ext cx="11291888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4572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7" r:id="rId6"/>
    <p:sldLayoutId id="2147483655" r:id="rId7"/>
    <p:sldLayoutId id="2147483656" r:id="rId8"/>
    <p:sldLayoutId id="2147483659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9pPr>
    </p:titleStyle>
    <p:bodyStyle>
      <a:lvl1pPr marL="171450" indent="-17145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92100" indent="-1778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>
          <a:solidFill>
            <a:schemeClr val="tx1"/>
          </a:solidFill>
          <a:latin typeface="+mn-lt"/>
        </a:defRPr>
      </a:lvl2pPr>
      <a:lvl3pPr marL="5207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600">
          <a:solidFill>
            <a:schemeClr val="tx1"/>
          </a:solidFill>
          <a:latin typeface="+mn-lt"/>
        </a:defRPr>
      </a:lvl3pPr>
      <a:lvl4pPr marL="744538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4pPr>
      <a:lvl5pPr marL="9779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5pPr>
      <a:lvl6pPr marL="14351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6pPr>
      <a:lvl7pPr marL="18923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7pPr>
      <a:lvl8pPr marL="23495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8pPr>
      <a:lvl9pPr marL="28067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hyperlink" Target="http://www.twitter.com/aluenterprise" TargetMode="External"/><Relationship Id="rId7" Type="http://schemas.openxmlformats.org/officeDocument/2006/relationships/hyperlink" Target="http://www.Storify.com/ALUEnterprise" TargetMode="External"/><Relationship Id="rId12" Type="http://schemas.openxmlformats.org/officeDocument/2006/relationships/image" Target="../media/image14.png"/><Relationship Id="rId2" Type="http://schemas.openxmlformats.org/officeDocument/2006/relationships/hyperlink" Target="http://www.linkedin.com/company/3232692?trk=tyah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Slideshare.net/tagged/Enterprise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://www.youtube.com/user/enterpriseALU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www.facebook.com/aluenterprise" TargetMode="Externa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0670" y="1300655"/>
            <a:ext cx="11280458" cy="1837579"/>
          </a:xfrm>
        </p:spPr>
        <p:txBody>
          <a:bodyPr/>
          <a:lstStyle/>
          <a:p>
            <a:r>
              <a:rPr lang="fr-FR" dirty="0" err="1"/>
              <a:t>Openclassrooms</a:t>
            </a:r>
            <a:r>
              <a:rPr lang="fr-FR" dirty="0"/>
              <a:t> - Parcours Data </a:t>
            </a:r>
            <a:r>
              <a:rPr lang="fr-FR" dirty="0" err="1"/>
              <a:t>Scientist</a:t>
            </a:r>
            <a:br>
              <a:rPr lang="fr-FR" dirty="0"/>
            </a:br>
            <a:r>
              <a:rPr lang="fr-FR" dirty="0"/>
              <a:t>Projet 5</a:t>
            </a:r>
            <a:br>
              <a:rPr lang="fr-FR" dirty="0"/>
            </a:br>
            <a:r>
              <a:rPr lang="fr-FR" dirty="0"/>
              <a:t>Segmentation de clients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83799" y="3495572"/>
            <a:ext cx="11277328" cy="981835"/>
          </a:xfrm>
        </p:spPr>
        <p:txBody>
          <a:bodyPr/>
          <a:lstStyle/>
          <a:p>
            <a:r>
              <a:rPr lang="en-US" dirty="0"/>
              <a:t>Christian MUTHS</a:t>
            </a:r>
          </a:p>
          <a:p>
            <a:r>
              <a:rPr lang="en-US" dirty="0"/>
              <a:t>30 mars 2018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1365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3.	SEGMENTATION DES CLIENTS ET typologie</a:t>
            </a:r>
            <a:br>
              <a:rPr lang="fr-FR" dirty="0"/>
            </a:br>
            <a:r>
              <a:rPr lang="fr-FR" dirty="0"/>
              <a:t>Etiquetage des clients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0506B9-99DD-470E-A2D4-30ED6AAC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vue de la réalisation de l’application finale de classification de nouveaux clients</a:t>
            </a:r>
          </a:p>
          <a:p>
            <a:pPr lvl="1"/>
            <a:r>
              <a:rPr lang="fr-FR" dirty="0"/>
              <a:t>Le clustering non supervisé est appliqué à </a:t>
            </a:r>
            <a:r>
              <a:rPr lang="fr-FR" u="sng" dirty="0"/>
              <a:t>l’ensemble</a:t>
            </a:r>
            <a:r>
              <a:rPr lang="fr-FR" dirty="0"/>
              <a:t> des clients connus</a:t>
            </a:r>
          </a:p>
          <a:p>
            <a:pPr lvl="1"/>
            <a:r>
              <a:rPr lang="fr-FR" dirty="0"/>
              <a:t>Le modèle de classification supervisé est entraîné avec </a:t>
            </a:r>
            <a:r>
              <a:rPr lang="fr-FR" u="sng" dirty="0"/>
              <a:t>l’ensemble</a:t>
            </a:r>
            <a:r>
              <a:rPr lang="fr-FR" dirty="0"/>
              <a:t> des clients</a:t>
            </a:r>
          </a:p>
          <a:p>
            <a:pPr lvl="1"/>
            <a:r>
              <a:rPr lang="fr-FR" dirty="0"/>
              <a:t>Les nouveaux clients sont classifiés avec ce classifieur entraîné.</a:t>
            </a:r>
          </a:p>
          <a:p>
            <a:r>
              <a:rPr lang="fr-FR" dirty="0"/>
              <a:t>Il est intéressant de donner un sens business aux catégories (voir diapo suivante).</a:t>
            </a:r>
          </a:p>
          <a:p>
            <a:r>
              <a:rPr lang="fr-FR" dirty="0"/>
              <a:t>A noter que le clustering non supervisé donne un résultat différent à chaque exécution, mais que les caractéristiques essentielles de chaque cluster sont stables</a:t>
            </a:r>
          </a:p>
          <a:p>
            <a:pPr lvl="1"/>
            <a:r>
              <a:rPr lang="fr-FR" dirty="0"/>
              <a:t>Dans le cas contraire, il aurait été possible de fixer les </a:t>
            </a:r>
            <a:r>
              <a:rPr lang="fr-FR" dirty="0" err="1"/>
              <a:t>centroides</a:t>
            </a:r>
            <a:r>
              <a:rPr lang="fr-FR" dirty="0"/>
              <a:t>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6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3.	SEGMENTATION DE l’ensemble des clients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0506B9-99DD-470E-A2D4-30ED6AAC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30253"/>
            <a:ext cx="11291888" cy="4525963"/>
          </a:xfrm>
        </p:spPr>
        <p:txBody>
          <a:bodyPr/>
          <a:lstStyle/>
          <a:p>
            <a:r>
              <a:rPr lang="fr-FR" sz="1800" dirty="0"/>
              <a:t>La segmentation sur l’ensemble des données fait apparaître la répartition suivante</a:t>
            </a:r>
          </a:p>
          <a:p>
            <a:pPr lvl="1"/>
            <a:r>
              <a:rPr lang="fr-FR" sz="1600" dirty="0"/>
              <a:t>Cluster 1 : Petits clients, environ 1000 clients concernés</a:t>
            </a:r>
          </a:p>
          <a:p>
            <a:pPr lvl="2"/>
            <a:r>
              <a:rPr lang="fr-FR" sz="1400" dirty="0"/>
              <a:t>1,5 commandes par an, n’ont pas commandé depuis longtemps, dépense annuelle de 400£</a:t>
            </a:r>
          </a:p>
          <a:p>
            <a:pPr lvl="1"/>
            <a:r>
              <a:rPr lang="fr-FR" sz="1600" dirty="0"/>
              <a:t>Cluster 4 : clients moyens-bas, environ 2000 clients concernés</a:t>
            </a:r>
          </a:p>
          <a:p>
            <a:pPr lvl="2"/>
            <a:r>
              <a:rPr lang="fr-FR" sz="1400" dirty="0"/>
              <a:t>3 commandes par an, ont commandé récemment, commandent 13 articles différents, dépense annuelle 900£</a:t>
            </a:r>
          </a:p>
          <a:p>
            <a:pPr lvl="1"/>
            <a:r>
              <a:rPr lang="fr-FR" sz="1600" dirty="0"/>
              <a:t>Cluster 0 : clients moyens, environ 900 clients concernés</a:t>
            </a:r>
          </a:p>
          <a:p>
            <a:pPr lvl="2"/>
            <a:r>
              <a:rPr lang="fr-FR" sz="1400" dirty="0"/>
              <a:t>3 commandes par an, ont commandé récemment, commandent 36 articles différents, dépense annuelle 1600£</a:t>
            </a:r>
          </a:p>
          <a:p>
            <a:pPr lvl="1"/>
            <a:r>
              <a:rPr lang="fr-FR" sz="1600" dirty="0"/>
              <a:t>Cluster 7 : clients moyens-haut, environ 200 clients concernés</a:t>
            </a:r>
          </a:p>
          <a:p>
            <a:pPr lvl="2"/>
            <a:r>
              <a:rPr lang="fr-FR" sz="1400" dirty="0"/>
              <a:t>3 commandes par an, ont commandé récemment, commandent 80 articles différents, dépense annuelle 1800£</a:t>
            </a:r>
          </a:p>
          <a:p>
            <a:pPr lvl="1"/>
            <a:r>
              <a:rPr lang="fr-FR" sz="1600" dirty="0"/>
              <a:t>Cluster 6 : gros clients, environ 300 clients concernés</a:t>
            </a:r>
          </a:p>
          <a:p>
            <a:pPr lvl="2"/>
            <a:r>
              <a:rPr lang="fr-FR" sz="1400" dirty="0"/>
              <a:t>18 commandes par an, ont commandé récemment, commandent 18 articles différents, quantité 14, dépense annuelle 7500£</a:t>
            </a:r>
          </a:p>
          <a:p>
            <a:pPr lvl="1"/>
            <a:r>
              <a:rPr lang="fr-FR" sz="1600" dirty="0"/>
              <a:t>Cluster 9 : clients atypiques, environ 50 clients concernés</a:t>
            </a:r>
          </a:p>
          <a:p>
            <a:pPr lvl="2"/>
            <a:r>
              <a:rPr lang="fr-FR" sz="1400" dirty="0"/>
              <a:t>40 commandes par an, ont commandé récemment, commandent 50 articles différents en grosses quantités (33), dépense annuelle 50.000£</a:t>
            </a:r>
          </a:p>
        </p:txBody>
      </p:sp>
    </p:spTree>
    <p:extLst>
      <p:ext uri="{BB962C8B-B14F-4D97-AF65-F5344CB8AC3E}">
        <p14:creationId xmlns:p14="http://schemas.microsoft.com/office/powerpoint/2010/main" val="111425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3.	SEGMENTATION DE l’ensemble des clients</a:t>
            </a:r>
            <a:br>
              <a:rPr lang="fr-FR" dirty="0"/>
            </a:br>
            <a:r>
              <a:rPr lang="fr-FR" dirty="0"/>
              <a:t>Représentation graphique</a:t>
            </a:r>
            <a:br>
              <a:rPr lang="fr-FR" dirty="0"/>
            </a:br>
            <a:endParaRPr lang="fr-FR" dirty="0"/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09B01993-F9AB-4206-9E10-57084D9F0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64" y="1143177"/>
            <a:ext cx="5350346" cy="512889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46FD8FA-BF7C-4AF4-8416-82E775062128}"/>
              </a:ext>
            </a:extLst>
          </p:cNvPr>
          <p:cNvSpPr txBox="1"/>
          <p:nvPr/>
        </p:nvSpPr>
        <p:spPr>
          <a:xfrm>
            <a:off x="695459" y="1712890"/>
            <a:ext cx="46879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Représentation des clusters du k-</a:t>
            </a:r>
            <a:r>
              <a:rPr lang="fr-FR" dirty="0" err="1"/>
              <a:t>means</a:t>
            </a:r>
            <a:r>
              <a:rPr lang="fr-FR" dirty="0"/>
              <a:t> sur un graphique t-SNE.</a:t>
            </a:r>
          </a:p>
          <a:p>
            <a:r>
              <a:rPr lang="fr-FR" sz="1600" dirty="0"/>
              <a:t>A noter : les clusters k-</a:t>
            </a:r>
            <a:r>
              <a:rPr lang="fr-FR" sz="1600" dirty="0" err="1"/>
              <a:t>means</a:t>
            </a:r>
            <a:r>
              <a:rPr lang="fr-FR" sz="1600" dirty="0"/>
              <a:t> contenant moins de 100 clients ont été regroupés en un seul cluster final. Il s’agit des clients atypiques (points bleus).</a:t>
            </a:r>
          </a:p>
        </p:txBody>
      </p:sp>
    </p:spTree>
    <p:extLst>
      <p:ext uri="{BB962C8B-B14F-4D97-AF65-F5344CB8AC3E}">
        <p14:creationId xmlns:p14="http://schemas.microsoft.com/office/powerpoint/2010/main" val="220483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4.	Test de différentes classifications</a:t>
            </a:r>
            <a:br>
              <a:rPr lang="fr-FR" dirty="0"/>
            </a:br>
            <a:r>
              <a:rPr lang="fr-FR" dirty="0"/>
              <a:t>algorithmes utilisés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5997135-7A6D-4A08-8BE3-C4DBDF415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Régression logistique avec et sans régularisation.</a:t>
            </a:r>
          </a:p>
          <a:p>
            <a:pPr lvl="1"/>
            <a:r>
              <a:rPr lang="fr-FR" dirty="0"/>
              <a:t>Utilisation de validation croisée pour déterminer les meilleurs </a:t>
            </a:r>
            <a:r>
              <a:rPr lang="fr-FR" dirty="0" err="1"/>
              <a:t>hyper-paramètres</a:t>
            </a:r>
            <a:r>
              <a:rPr lang="fr-FR" dirty="0"/>
              <a:t> (type de régularisation, et coefficient de régularisation)</a:t>
            </a:r>
          </a:p>
          <a:p>
            <a:r>
              <a:rPr lang="fr-FR" dirty="0"/>
              <a:t>SVM </a:t>
            </a:r>
            <a:r>
              <a:rPr lang="fr-FR" dirty="0" err="1"/>
              <a:t>linéraire</a:t>
            </a:r>
            <a:r>
              <a:rPr lang="fr-FR" dirty="0"/>
              <a:t> avec régularisation par norme L2</a:t>
            </a:r>
          </a:p>
          <a:p>
            <a:pPr lvl="1"/>
            <a:r>
              <a:rPr lang="fr-FR" dirty="0"/>
              <a:t>Utilisation de validation croisée pour déterminer la meilleure valeur du paramètre de pénalité (C).</a:t>
            </a:r>
          </a:p>
          <a:p>
            <a:r>
              <a:rPr lang="fr-FR" dirty="0"/>
              <a:t>Forêts aléatoires</a:t>
            </a:r>
          </a:p>
          <a:p>
            <a:pPr lvl="1"/>
            <a:r>
              <a:rPr lang="fr-FR" dirty="0"/>
              <a:t>Utilisation de validation croisée pour déterminer la meilleure valeur du nombre d’estimateurs.</a:t>
            </a:r>
          </a:p>
          <a:p>
            <a:r>
              <a:rPr lang="fr-FR" dirty="0" err="1"/>
              <a:t>AdaBoost</a:t>
            </a:r>
            <a:endParaRPr lang="fr-FR" dirty="0"/>
          </a:p>
          <a:p>
            <a:pPr lvl="1"/>
            <a:r>
              <a:rPr lang="fr-FR" dirty="0"/>
              <a:t>Utilisation de validation croisée pour déterminer la meilleure valeur du nombre d’estimateurs et du taux d’apprentissage.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689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4.	Test de différentes classifications</a:t>
            </a:r>
            <a:br>
              <a:rPr lang="fr-FR" dirty="0"/>
            </a:br>
            <a:r>
              <a:rPr lang="fr-FR" dirty="0" err="1"/>
              <a:t>Accuracy</a:t>
            </a:r>
            <a:r>
              <a:rPr lang="fr-FR" dirty="0"/>
              <a:t> score</a:t>
            </a:r>
          </a:p>
        </p:txBody>
      </p:sp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3F3AB226-9A70-468F-9447-D2796B409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41012"/>
              </p:ext>
            </p:extLst>
          </p:nvPr>
        </p:nvGraphicFramePr>
        <p:xfrm>
          <a:off x="242883" y="1284288"/>
          <a:ext cx="1129189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982">
                  <a:extLst>
                    <a:ext uri="{9D8B030D-6E8A-4147-A177-3AD203B41FA5}">
                      <a16:colId xmlns:a16="http://schemas.microsoft.com/office/drawing/2014/main" val="1939987401"/>
                    </a:ext>
                  </a:extLst>
                </a:gridCol>
                <a:gridCol w="1881982">
                  <a:extLst>
                    <a:ext uri="{9D8B030D-6E8A-4147-A177-3AD203B41FA5}">
                      <a16:colId xmlns:a16="http://schemas.microsoft.com/office/drawing/2014/main" val="2327980696"/>
                    </a:ext>
                  </a:extLst>
                </a:gridCol>
                <a:gridCol w="1881982">
                  <a:extLst>
                    <a:ext uri="{9D8B030D-6E8A-4147-A177-3AD203B41FA5}">
                      <a16:colId xmlns:a16="http://schemas.microsoft.com/office/drawing/2014/main" val="2825288213"/>
                    </a:ext>
                  </a:extLst>
                </a:gridCol>
                <a:gridCol w="1881982">
                  <a:extLst>
                    <a:ext uri="{9D8B030D-6E8A-4147-A177-3AD203B41FA5}">
                      <a16:colId xmlns:a16="http://schemas.microsoft.com/office/drawing/2014/main" val="3142141753"/>
                    </a:ext>
                  </a:extLst>
                </a:gridCol>
                <a:gridCol w="1881982">
                  <a:extLst>
                    <a:ext uri="{9D8B030D-6E8A-4147-A177-3AD203B41FA5}">
                      <a16:colId xmlns:a16="http://schemas.microsoft.com/office/drawing/2014/main" val="107582370"/>
                    </a:ext>
                  </a:extLst>
                </a:gridCol>
                <a:gridCol w="1881982">
                  <a:extLst>
                    <a:ext uri="{9D8B030D-6E8A-4147-A177-3AD203B41FA5}">
                      <a16:colId xmlns:a16="http://schemas.microsoft.com/office/drawing/2014/main" val="2878469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Régression Logistique non régularisée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Régression Logistique régularisée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AdaBoost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9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Train +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8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Train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1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Time </a:t>
                      </a:r>
                      <a:r>
                        <a:rPr lang="fr-FR" dirty="0" err="1"/>
                        <a:t>biased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8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Value </a:t>
                      </a:r>
                      <a:r>
                        <a:rPr lang="fr-FR" dirty="0" err="1"/>
                        <a:t>biased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50109"/>
                  </a:ext>
                </a:extLst>
              </a:tr>
            </a:tbl>
          </a:graphicData>
        </a:graphic>
      </p:graphicFrame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6835D54D-58D2-4AB7-8952-518ADEB3BD7A}"/>
              </a:ext>
            </a:extLst>
          </p:cNvPr>
          <p:cNvSpPr txBox="1">
            <a:spLocks/>
          </p:cNvSpPr>
          <p:nvPr/>
        </p:nvSpPr>
        <p:spPr bwMode="auto">
          <a:xfrm>
            <a:off x="250825" y="3902298"/>
            <a:ext cx="11291888" cy="2266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45720" tIns="0" rIns="0" bIns="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hangingPunct="0">
              <a:spcBef>
                <a:spcPct val="20000"/>
              </a:spcBef>
              <a:spcAft>
                <a:spcPct val="30000"/>
              </a:spcAft>
              <a:buClr>
                <a:srgbClr val="6639B7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100" indent="-177800" algn="l" rtl="0" eaLnBrk="0" fontAlgn="base" hangingPunct="0">
              <a:spcBef>
                <a:spcPct val="20000"/>
              </a:spcBef>
              <a:spcAft>
                <a:spcPct val="30000"/>
              </a:spcAft>
              <a:buClr>
                <a:srgbClr val="FFC000"/>
              </a:buClr>
              <a:buFont typeface="Arial" pitchFamily="34" charset="0"/>
              <a:buChar char="­"/>
              <a:defRPr>
                <a:solidFill>
                  <a:schemeClr val="tx1"/>
                </a:solidFill>
                <a:latin typeface="+mn-lt"/>
              </a:defRPr>
            </a:lvl2pPr>
            <a:lvl3pPr marL="520700" indent="-228600" algn="l" rtl="0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+mn-lt"/>
              </a:defRPr>
            </a:lvl3pPr>
            <a:lvl4pPr marL="744538" indent="-228600" algn="l" rtl="0" eaLnBrk="0" fontAlgn="base" hangingPunct="0">
              <a:spcBef>
                <a:spcPct val="20000"/>
              </a:spcBef>
              <a:spcAft>
                <a:spcPct val="30000"/>
              </a:spcAft>
              <a:buClr>
                <a:srgbClr val="6639B7"/>
              </a:buClr>
              <a:buFont typeface="Arial" pitchFamily="34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977900" indent="-228600" algn="l" rtl="0" eaLnBrk="0" fontAlgn="base" hangingPunct="0">
              <a:spcBef>
                <a:spcPct val="20000"/>
              </a:spcBef>
              <a:spcAft>
                <a:spcPct val="30000"/>
              </a:spcAft>
              <a:buClr>
                <a:srgbClr val="6639B7"/>
              </a:buClr>
              <a:buFont typeface="Arial" pitchFamily="34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5pPr>
            <a:lvl6pPr marL="1435100" indent="-228600" algn="l" rtl="0" eaLnBrk="0" fontAlgn="base" hangingPunct="0">
              <a:spcBef>
                <a:spcPct val="20000"/>
              </a:spcBef>
              <a:spcAft>
                <a:spcPct val="30000"/>
              </a:spcAft>
              <a:buClr>
                <a:srgbClr val="6639B7"/>
              </a:buClr>
              <a:buFont typeface="Arial" pitchFamily="34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6pPr>
            <a:lvl7pPr marL="1892300" indent="-228600" algn="l" rtl="0" eaLnBrk="0" fontAlgn="base" hangingPunct="0">
              <a:spcBef>
                <a:spcPct val="20000"/>
              </a:spcBef>
              <a:spcAft>
                <a:spcPct val="30000"/>
              </a:spcAft>
              <a:buClr>
                <a:srgbClr val="6639B7"/>
              </a:buClr>
              <a:buFont typeface="Arial" pitchFamily="34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7pPr>
            <a:lvl8pPr marL="2349500" indent="-228600" algn="l" rtl="0" eaLnBrk="0" fontAlgn="base" hangingPunct="0">
              <a:spcBef>
                <a:spcPct val="20000"/>
              </a:spcBef>
              <a:spcAft>
                <a:spcPct val="30000"/>
              </a:spcAft>
              <a:buClr>
                <a:srgbClr val="6639B7"/>
              </a:buClr>
              <a:buFont typeface="Arial" pitchFamily="34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8pPr>
            <a:lvl9pPr marL="2806700" indent="-228600" algn="l" rtl="0" eaLnBrk="0" fontAlgn="base" hangingPunct="0">
              <a:spcBef>
                <a:spcPct val="20000"/>
              </a:spcBef>
              <a:spcAft>
                <a:spcPct val="30000"/>
              </a:spcAft>
              <a:buClr>
                <a:srgbClr val="6639B7"/>
              </a:buClr>
              <a:buFont typeface="Arial" pitchFamily="34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800" kern="0" dirty="0"/>
              <a:t>Observations</a:t>
            </a:r>
          </a:p>
          <a:p>
            <a:pPr lvl="2"/>
            <a:r>
              <a:rPr lang="fr-FR" sz="1400" kern="0" dirty="0"/>
              <a:t>La probable fuite de données sur le premier cas n’est pas manifeste.</a:t>
            </a:r>
          </a:p>
          <a:p>
            <a:pPr lvl="2"/>
            <a:r>
              <a:rPr lang="fr-FR" sz="1400" kern="0" dirty="0"/>
              <a:t>Les biais temporels dégradent significativement les résultats, peut-être un effet de saisonnalité</a:t>
            </a:r>
          </a:p>
          <a:p>
            <a:pPr lvl="2"/>
            <a:r>
              <a:rPr lang="fr-FR" sz="1400" kern="0"/>
              <a:t>Le </a:t>
            </a:r>
            <a:r>
              <a:rPr lang="fr-FR" sz="1400" kern="0" dirty="0"/>
              <a:t>biais par valeur a un fort impact, du au fait d’exclure certains types de clients dans l’apprentissage.</a:t>
            </a:r>
          </a:p>
          <a:p>
            <a:pPr lvl="2"/>
            <a:r>
              <a:rPr lang="fr-FR" sz="1400" kern="0" dirty="0"/>
              <a:t>L’algorithme </a:t>
            </a:r>
            <a:r>
              <a:rPr lang="fr-FR" sz="1400" kern="0" dirty="0" err="1"/>
              <a:t>Random</a:t>
            </a:r>
            <a:r>
              <a:rPr lang="fr-FR" sz="1400" kern="0" dirty="0"/>
              <a:t> Forest est le plus performant dans tous les cas de figure</a:t>
            </a:r>
          </a:p>
          <a:p>
            <a:pPr lvl="2"/>
            <a:r>
              <a:rPr lang="fr-FR" sz="1400" kern="0" dirty="0"/>
              <a:t>Les niveaux de performances élevés sont dus au fait que ces données sont facilement séparables.</a:t>
            </a:r>
          </a:p>
        </p:txBody>
      </p:sp>
    </p:spTree>
    <p:extLst>
      <p:ext uri="{BB962C8B-B14F-4D97-AF65-F5344CB8AC3E}">
        <p14:creationId xmlns:p14="http://schemas.microsoft.com/office/powerpoint/2010/main" val="280318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4.	Test de différentes classifications</a:t>
            </a:r>
            <a:br>
              <a:rPr lang="fr-FR" dirty="0"/>
            </a:br>
            <a:r>
              <a:rPr lang="fr-FR" dirty="0"/>
              <a:t>matrice de confusion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5997135-7A6D-4A08-8BE3-C4DBDF41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362075"/>
            <a:ext cx="5196938" cy="4525963"/>
          </a:xfrm>
        </p:spPr>
        <p:txBody>
          <a:bodyPr/>
          <a:lstStyle/>
          <a:p>
            <a:r>
              <a:rPr lang="fr-FR" dirty="0"/>
              <a:t>Classification sur l’ensemble des données</a:t>
            </a:r>
          </a:p>
          <a:p>
            <a:r>
              <a:rPr lang="fr-FR" dirty="0"/>
              <a:t>L’algorithme des forêts aléatoires présente une performance remarquable sauf pour les clients atypiques.</a:t>
            </a:r>
          </a:p>
          <a:p>
            <a:r>
              <a:rPr lang="fr-FR" dirty="0"/>
              <a:t>La régression logistique donne des résultats tout à fait intéressants, en particulier une bonne performance pour identifier les clients atypiques.</a:t>
            </a:r>
          </a:p>
          <a:p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 L’algorithme des forêts aléatoires est choisi pour développer l’application.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DCB292-2746-4EF0-9E94-CA3807C36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99" y="769133"/>
            <a:ext cx="5495430" cy="55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5.	Présentation du principe de l’algorithme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0506B9-99DD-470E-A2D4-30ED6AAC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362075"/>
            <a:ext cx="6280296" cy="4525963"/>
          </a:xfrm>
        </p:spPr>
        <p:txBody>
          <a:bodyPr/>
          <a:lstStyle/>
          <a:p>
            <a:r>
              <a:rPr lang="fr-FR" dirty="0"/>
              <a:t>Principe d’un arbre de décision</a:t>
            </a:r>
          </a:p>
          <a:p>
            <a:pPr lvl="1"/>
            <a:r>
              <a:rPr lang="fr-FR" dirty="0"/>
              <a:t>A chaque nœud est choisie une variable catégorielle ou numérique</a:t>
            </a:r>
          </a:p>
          <a:p>
            <a:pPr lvl="1"/>
            <a:r>
              <a:rPr lang="fr-FR" dirty="0"/>
              <a:t>Les échantillons sont répartis dans les niveaux inférieurs soit en fonction de la catégorie d’appartenance, soit en fonction d’un seuil.</a:t>
            </a:r>
          </a:p>
          <a:p>
            <a:pPr lvl="1"/>
            <a:r>
              <a:rPr lang="fr-FR" dirty="0"/>
              <a:t>La valeur du seuil est choisie selon une mesure, par exemple pour réduire le niveau d’impureté (index de Gini) de la variable cible.</a:t>
            </a:r>
          </a:p>
          <a:p>
            <a:pPr lvl="1"/>
            <a:r>
              <a:rPr lang="fr-FR" dirty="0"/>
              <a:t>Le nombre de branches ou de niveaux doit être limité, par exemple par l’atteinte d’un certain niveau de pureté.</a:t>
            </a:r>
          </a:p>
          <a:p>
            <a:pPr lvl="1"/>
            <a:r>
              <a:rPr lang="fr-FR" dirty="0"/>
              <a:t>Un arbre de décision, pris seul, n’a pas un niveau de performance très élevé, et est sujet au sur-apprentissage.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25D6AC5-DB87-4834-B1CD-9919D45B006E}"/>
              </a:ext>
            </a:extLst>
          </p:cNvPr>
          <p:cNvGrpSpPr/>
          <p:nvPr/>
        </p:nvGrpSpPr>
        <p:grpSpPr>
          <a:xfrm>
            <a:off x="7042597" y="1635617"/>
            <a:ext cx="4329448" cy="2112136"/>
            <a:chOff x="5419859" y="1571222"/>
            <a:chExt cx="6413702" cy="2294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AFFEEF-7176-4F75-A40A-A5AFC27CE1D6}"/>
                </a:ext>
              </a:extLst>
            </p:cNvPr>
            <p:cNvSpPr/>
            <p:nvPr/>
          </p:nvSpPr>
          <p:spPr bwMode="auto">
            <a:xfrm>
              <a:off x="7765961" y="1571222"/>
              <a:ext cx="1764406" cy="8371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34C054-84E5-4B78-830B-9FA9789F7B3A}"/>
                </a:ext>
              </a:extLst>
            </p:cNvPr>
            <p:cNvSpPr/>
            <p:nvPr/>
          </p:nvSpPr>
          <p:spPr bwMode="auto">
            <a:xfrm>
              <a:off x="5419859" y="3011509"/>
              <a:ext cx="1764406" cy="83712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149D88-2505-4AD9-AA8F-C03085457910}"/>
                </a:ext>
              </a:extLst>
            </p:cNvPr>
            <p:cNvSpPr/>
            <p:nvPr/>
          </p:nvSpPr>
          <p:spPr bwMode="auto">
            <a:xfrm>
              <a:off x="7765961" y="3028424"/>
              <a:ext cx="1764406" cy="83712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0BF764-998A-4BBF-88BC-C4CAD8DA507B}"/>
                </a:ext>
              </a:extLst>
            </p:cNvPr>
            <p:cNvSpPr/>
            <p:nvPr/>
          </p:nvSpPr>
          <p:spPr bwMode="auto">
            <a:xfrm>
              <a:off x="10069155" y="3011508"/>
              <a:ext cx="1764406" cy="83712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E79E9-7AE6-40F6-BF9D-06B58B3FD53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35651" y="2408349"/>
              <a:ext cx="1326524" cy="6031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978895A1-81BB-446B-AC38-3ED44508F11D}"/>
                </a:ext>
              </a:extLst>
            </p:cNvPr>
            <p:cNvCxnSpPr>
              <a:endCxn id="8" idx="0"/>
            </p:cNvCxnSpPr>
            <p:nvPr/>
          </p:nvCxnSpPr>
          <p:spPr bwMode="auto">
            <a:xfrm>
              <a:off x="9136499" y="2416806"/>
              <a:ext cx="1814859" cy="59470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D25388C-4650-4956-A410-7C3712714040}"/>
                </a:ext>
              </a:extLst>
            </p:cNvPr>
            <p:cNvCxnSpPr>
              <a:stCxn id="2" idx="2"/>
              <a:endCxn id="7" idx="0"/>
            </p:cNvCxnSpPr>
            <p:nvPr/>
          </p:nvCxnSpPr>
          <p:spPr bwMode="auto">
            <a:xfrm>
              <a:off x="8648164" y="2408349"/>
              <a:ext cx="0" cy="62007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54E0AEA-4CA5-4A4A-962E-B38E289E4A15}"/>
              </a:ext>
            </a:extLst>
          </p:cNvPr>
          <p:cNvSpPr/>
          <p:nvPr/>
        </p:nvSpPr>
        <p:spPr bwMode="auto">
          <a:xfrm>
            <a:off x="9743429" y="4308401"/>
            <a:ext cx="841116" cy="5442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9F98D-45B1-4272-8BA1-2FC74B5D0DE2}"/>
              </a:ext>
            </a:extLst>
          </p:cNvPr>
          <p:cNvSpPr/>
          <p:nvPr/>
        </p:nvSpPr>
        <p:spPr bwMode="auto">
          <a:xfrm>
            <a:off x="10860569" y="4318587"/>
            <a:ext cx="841116" cy="5442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FAD23-803D-4860-9A21-42CFCE2D6E35}"/>
              </a:ext>
            </a:extLst>
          </p:cNvPr>
          <p:cNvSpPr/>
          <p:nvPr/>
        </p:nvSpPr>
        <p:spPr bwMode="auto">
          <a:xfrm>
            <a:off x="6622039" y="4334159"/>
            <a:ext cx="841116" cy="5442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1B355C-C3E1-4519-A3E8-24FD4D8A4A95}"/>
              </a:ext>
            </a:extLst>
          </p:cNvPr>
          <p:cNvSpPr/>
          <p:nvPr/>
        </p:nvSpPr>
        <p:spPr bwMode="auto">
          <a:xfrm>
            <a:off x="7785173" y="4334159"/>
            <a:ext cx="841116" cy="5442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F30261A-CA1D-4C22-941A-2372B25A0489}"/>
              </a:ext>
            </a:extLst>
          </p:cNvPr>
          <p:cNvCxnSpPr>
            <a:stCxn id="6" idx="2"/>
            <a:endCxn id="18" idx="0"/>
          </p:cNvCxnSpPr>
          <p:nvPr/>
        </p:nvCxnSpPr>
        <p:spPr bwMode="auto">
          <a:xfrm flipH="1">
            <a:off x="7042597" y="3732182"/>
            <a:ext cx="595515" cy="60197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F1D413D-5E2D-4CCC-807E-2FBFCB3F9954}"/>
              </a:ext>
            </a:extLst>
          </p:cNvPr>
          <p:cNvCxnSpPr>
            <a:stCxn id="6" idx="2"/>
            <a:endCxn id="19" idx="0"/>
          </p:cNvCxnSpPr>
          <p:nvPr/>
        </p:nvCxnSpPr>
        <p:spPr bwMode="auto">
          <a:xfrm>
            <a:off x="7638112" y="3732182"/>
            <a:ext cx="567619" cy="60197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E6D6BE2-417E-456B-9F0E-1BE7E16E3FD3}"/>
              </a:ext>
            </a:extLst>
          </p:cNvPr>
          <p:cNvCxnSpPr>
            <a:stCxn id="8" idx="2"/>
            <a:endCxn id="16" idx="0"/>
          </p:cNvCxnSpPr>
          <p:nvPr/>
        </p:nvCxnSpPr>
        <p:spPr bwMode="auto">
          <a:xfrm flipH="1">
            <a:off x="10163987" y="3732181"/>
            <a:ext cx="612544" cy="5762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3163746-B953-4A42-AC88-CAE5C0F368DF}"/>
              </a:ext>
            </a:extLst>
          </p:cNvPr>
          <p:cNvCxnSpPr>
            <a:stCxn id="8" idx="2"/>
            <a:endCxn id="17" idx="0"/>
          </p:cNvCxnSpPr>
          <p:nvPr/>
        </p:nvCxnSpPr>
        <p:spPr bwMode="auto">
          <a:xfrm>
            <a:off x="10776531" y="3732181"/>
            <a:ext cx="504596" cy="58640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EFFB232-698C-4C93-B197-AD7730014EDB}"/>
              </a:ext>
            </a:extLst>
          </p:cNvPr>
          <p:cNvSpPr txBox="1"/>
          <p:nvPr/>
        </p:nvSpPr>
        <p:spPr>
          <a:xfrm>
            <a:off x="7930797" y="243210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6804103-AB4C-4FD9-B1A3-0AFAA91E8611}"/>
              </a:ext>
            </a:extLst>
          </p:cNvPr>
          <p:cNvSpPr txBox="1"/>
          <p:nvPr/>
        </p:nvSpPr>
        <p:spPr>
          <a:xfrm>
            <a:off x="8954220" y="250701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B7EBEA3-CD8D-45D6-95EF-1C4B8BF8956F}"/>
              </a:ext>
            </a:extLst>
          </p:cNvPr>
          <p:cNvSpPr txBox="1"/>
          <p:nvPr/>
        </p:nvSpPr>
        <p:spPr>
          <a:xfrm>
            <a:off x="10308997" y="243210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AEDA284-C0D7-46BB-A026-46EE20FE64D6}"/>
              </a:ext>
            </a:extLst>
          </p:cNvPr>
          <p:cNvSpPr txBox="1"/>
          <p:nvPr/>
        </p:nvSpPr>
        <p:spPr>
          <a:xfrm>
            <a:off x="6768858" y="381692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V&lt;x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0AEB502-5484-428F-9FAD-5C4471EC24BF}"/>
              </a:ext>
            </a:extLst>
          </p:cNvPr>
          <p:cNvSpPr txBox="1"/>
          <p:nvPr/>
        </p:nvSpPr>
        <p:spPr>
          <a:xfrm>
            <a:off x="7922933" y="385629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V&gt;=x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B2A8C25-1612-4DCB-AD10-EEB54F2A6333}"/>
              </a:ext>
            </a:extLst>
          </p:cNvPr>
          <p:cNvSpPr txBox="1"/>
          <p:nvPr/>
        </p:nvSpPr>
        <p:spPr>
          <a:xfrm>
            <a:off x="8786024" y="1751518"/>
            <a:ext cx="873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fr-FR" sz="1000" dirty="0"/>
              <a:t>Cat 1 : 30%</a:t>
            </a:r>
          </a:p>
          <a:p>
            <a:pPr>
              <a:spcBef>
                <a:spcPts val="0"/>
              </a:spcBef>
            </a:pPr>
            <a:r>
              <a:rPr lang="fr-FR" sz="1000" dirty="0"/>
              <a:t>Cat 2 : 20%</a:t>
            </a:r>
          </a:p>
          <a:p>
            <a:pPr>
              <a:spcBef>
                <a:spcPts val="0"/>
              </a:spcBef>
            </a:pPr>
            <a:r>
              <a:rPr lang="fr-FR" sz="1000" dirty="0"/>
              <a:t>Cat 3 : 50%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DD5AC68-7AC2-4406-9F76-7869F5E4C874}"/>
              </a:ext>
            </a:extLst>
          </p:cNvPr>
          <p:cNvSpPr txBox="1"/>
          <p:nvPr/>
        </p:nvSpPr>
        <p:spPr>
          <a:xfrm>
            <a:off x="7201132" y="3077854"/>
            <a:ext cx="873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fr-FR" sz="1000" dirty="0"/>
              <a:t>Cat 1 : 10%</a:t>
            </a:r>
          </a:p>
          <a:p>
            <a:pPr>
              <a:spcBef>
                <a:spcPts val="0"/>
              </a:spcBef>
            </a:pPr>
            <a:r>
              <a:rPr lang="fr-FR" sz="1000" dirty="0"/>
              <a:t>Cat 2 : 10%</a:t>
            </a:r>
          </a:p>
          <a:p>
            <a:pPr>
              <a:spcBef>
                <a:spcPts val="0"/>
              </a:spcBef>
            </a:pPr>
            <a:r>
              <a:rPr lang="fr-FR" sz="1000" dirty="0"/>
              <a:t>Cat 3 : 80%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367A743-D449-471F-84D4-125F3A191643}"/>
              </a:ext>
            </a:extLst>
          </p:cNvPr>
          <p:cNvSpPr txBox="1"/>
          <p:nvPr/>
        </p:nvSpPr>
        <p:spPr>
          <a:xfrm>
            <a:off x="8786024" y="3077854"/>
            <a:ext cx="873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fr-FR" sz="1000" dirty="0"/>
              <a:t>Cat 1 : 50%</a:t>
            </a:r>
          </a:p>
          <a:p>
            <a:pPr>
              <a:spcBef>
                <a:spcPts val="0"/>
              </a:spcBef>
            </a:pPr>
            <a:r>
              <a:rPr lang="fr-FR" sz="1000" dirty="0"/>
              <a:t>Cat 2 : 30%</a:t>
            </a:r>
          </a:p>
          <a:p>
            <a:pPr>
              <a:spcBef>
                <a:spcPts val="0"/>
              </a:spcBef>
            </a:pPr>
            <a:r>
              <a:rPr lang="fr-FR" sz="1000" dirty="0"/>
              <a:t>Cat 3 : 20%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E15DFB2-21A7-47B5-98C4-006F45D1CD61}"/>
              </a:ext>
            </a:extLst>
          </p:cNvPr>
          <p:cNvSpPr txBox="1"/>
          <p:nvPr/>
        </p:nvSpPr>
        <p:spPr>
          <a:xfrm>
            <a:off x="10289652" y="3077854"/>
            <a:ext cx="873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fr-FR" sz="1000" dirty="0"/>
              <a:t>Cat 1 : 20%</a:t>
            </a:r>
          </a:p>
          <a:p>
            <a:pPr>
              <a:spcBef>
                <a:spcPts val="0"/>
              </a:spcBef>
            </a:pPr>
            <a:r>
              <a:rPr lang="fr-FR" sz="1000" dirty="0"/>
              <a:t>Cat 2 : 60%</a:t>
            </a:r>
          </a:p>
          <a:p>
            <a:pPr>
              <a:spcBef>
                <a:spcPts val="0"/>
              </a:spcBef>
            </a:pPr>
            <a:r>
              <a:rPr lang="fr-FR" sz="1000" dirty="0"/>
              <a:t>Cat 3 : 20%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8A48020-90BF-409B-8231-54C49B426991}"/>
              </a:ext>
            </a:extLst>
          </p:cNvPr>
          <p:cNvSpPr txBox="1"/>
          <p:nvPr/>
        </p:nvSpPr>
        <p:spPr>
          <a:xfrm>
            <a:off x="10860569" y="4322708"/>
            <a:ext cx="873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fr-FR" sz="1000" dirty="0"/>
              <a:t>Cat 1 : 0%</a:t>
            </a:r>
          </a:p>
          <a:p>
            <a:pPr>
              <a:spcBef>
                <a:spcPts val="0"/>
              </a:spcBef>
            </a:pPr>
            <a:r>
              <a:rPr lang="fr-FR" sz="1000" dirty="0"/>
              <a:t>Cat 2 : 95%</a:t>
            </a:r>
          </a:p>
          <a:p>
            <a:pPr>
              <a:spcBef>
                <a:spcPts val="0"/>
              </a:spcBef>
            </a:pPr>
            <a:r>
              <a:rPr lang="fr-FR" sz="1000" dirty="0"/>
              <a:t>Cat 3 : 5%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19B0EF6-C2DF-4E70-AFF7-3884FF41AA49}"/>
              </a:ext>
            </a:extLst>
          </p:cNvPr>
          <p:cNvSpPr txBox="1"/>
          <p:nvPr/>
        </p:nvSpPr>
        <p:spPr>
          <a:xfrm>
            <a:off x="9757564" y="4322708"/>
            <a:ext cx="873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fr-FR" sz="1000" dirty="0"/>
              <a:t>Cat 1 : 70%</a:t>
            </a:r>
          </a:p>
          <a:p>
            <a:pPr>
              <a:spcBef>
                <a:spcPts val="0"/>
              </a:spcBef>
            </a:pPr>
            <a:r>
              <a:rPr lang="fr-FR" sz="1000" dirty="0"/>
              <a:t>Cat 2 : 5%</a:t>
            </a:r>
          </a:p>
          <a:p>
            <a:pPr>
              <a:spcBef>
                <a:spcPts val="0"/>
              </a:spcBef>
            </a:pPr>
            <a:r>
              <a:rPr lang="fr-FR" sz="1000" dirty="0"/>
              <a:t>Cat 3 : 25%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A68885-B141-43AE-9FEC-B4F9280F08DD}"/>
              </a:ext>
            </a:extLst>
          </p:cNvPr>
          <p:cNvSpPr txBox="1"/>
          <p:nvPr/>
        </p:nvSpPr>
        <p:spPr>
          <a:xfrm>
            <a:off x="6587929" y="4322708"/>
            <a:ext cx="9444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fr-FR" sz="1000" dirty="0"/>
              <a:t>Cat 1 : 0%</a:t>
            </a:r>
          </a:p>
          <a:p>
            <a:pPr>
              <a:spcBef>
                <a:spcPts val="0"/>
              </a:spcBef>
            </a:pPr>
            <a:r>
              <a:rPr lang="fr-FR" sz="1000" dirty="0"/>
              <a:t>Cat 2 : 0%</a:t>
            </a:r>
          </a:p>
          <a:p>
            <a:pPr>
              <a:spcBef>
                <a:spcPts val="0"/>
              </a:spcBef>
            </a:pPr>
            <a:r>
              <a:rPr lang="fr-FR" sz="1000" dirty="0"/>
              <a:t>Cat 3 : 100%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6D5DA1F-0BE8-4345-9247-704983ACE19F}"/>
              </a:ext>
            </a:extLst>
          </p:cNvPr>
          <p:cNvSpPr txBox="1"/>
          <p:nvPr/>
        </p:nvSpPr>
        <p:spPr>
          <a:xfrm>
            <a:off x="9803588" y="382451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W&lt;y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70F8C8D-E41F-4CDF-A09D-D89298AECCA4}"/>
              </a:ext>
            </a:extLst>
          </p:cNvPr>
          <p:cNvSpPr txBox="1"/>
          <p:nvPr/>
        </p:nvSpPr>
        <p:spPr>
          <a:xfrm>
            <a:off x="11043699" y="383562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W&gt;=y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08B781E-4E62-4711-B36B-6E525F672458}"/>
              </a:ext>
            </a:extLst>
          </p:cNvPr>
          <p:cNvSpPr txBox="1"/>
          <p:nvPr/>
        </p:nvSpPr>
        <p:spPr>
          <a:xfrm>
            <a:off x="7772260" y="4322708"/>
            <a:ext cx="873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fr-FR" sz="1000" dirty="0"/>
              <a:t>Cat 1 : 90%</a:t>
            </a:r>
          </a:p>
          <a:p>
            <a:pPr>
              <a:spcBef>
                <a:spcPts val="0"/>
              </a:spcBef>
            </a:pPr>
            <a:r>
              <a:rPr lang="fr-FR" sz="1000" dirty="0"/>
              <a:t>Cat 2 : 5%</a:t>
            </a:r>
          </a:p>
          <a:p>
            <a:pPr>
              <a:spcBef>
                <a:spcPts val="0"/>
              </a:spcBef>
            </a:pPr>
            <a:r>
              <a:rPr lang="fr-FR" sz="1000" dirty="0"/>
              <a:t>Cat 3 : 5%</a:t>
            </a:r>
          </a:p>
        </p:txBody>
      </p:sp>
    </p:spTree>
    <p:extLst>
      <p:ext uri="{BB962C8B-B14F-4D97-AF65-F5344CB8AC3E}">
        <p14:creationId xmlns:p14="http://schemas.microsoft.com/office/powerpoint/2010/main" val="74459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5.	Présentation du principe de l’algorithme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0506B9-99DD-470E-A2D4-30ED6AAC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L’algorithme de la forêt aléatoire (</a:t>
            </a:r>
            <a:r>
              <a:rPr lang="fr-FR" dirty="0" err="1"/>
              <a:t>Random</a:t>
            </a:r>
            <a:r>
              <a:rPr lang="fr-FR" dirty="0"/>
              <a:t> Forest), est un algorithme ensembliste parallèle.</a:t>
            </a:r>
          </a:p>
          <a:p>
            <a:r>
              <a:rPr lang="fr-FR" dirty="0"/>
              <a:t>Il est basé sur des arbres de décision</a:t>
            </a:r>
          </a:p>
          <a:p>
            <a:pPr lvl="1"/>
            <a:r>
              <a:rPr lang="fr-FR" dirty="0"/>
              <a:t>Plusieurs arbres de décision sont entraînés, et le choix final de la classe d’appartenance d’une observation est déterminé par un vote.</a:t>
            </a:r>
          </a:p>
          <a:p>
            <a:pPr lvl="1"/>
            <a:r>
              <a:rPr lang="fr-FR" dirty="0"/>
              <a:t>Les différents arbres sont entraînés simultanément, ou du moins, indépendamment les uns des autres.</a:t>
            </a:r>
          </a:p>
          <a:p>
            <a:pPr lvl="1"/>
            <a:r>
              <a:rPr lang="fr-FR" dirty="0"/>
              <a:t>Chaque arbre est un apprenant faible, mais leur combinaison donne un résultat de très bonne qualité.</a:t>
            </a:r>
          </a:p>
          <a:p>
            <a:pPr lvl="1"/>
            <a:r>
              <a:rPr lang="fr-FR" dirty="0"/>
              <a:t>La dimension aléatoire vient de ce que d’un arbre à l’autre, </a:t>
            </a:r>
          </a:p>
          <a:p>
            <a:pPr lvl="2"/>
            <a:r>
              <a:rPr lang="fr-FR" dirty="0"/>
              <a:t>un échantillon différent des observations est tiré (tirage avec remise) pour chaque entrainement</a:t>
            </a:r>
          </a:p>
          <a:p>
            <a:pPr lvl="2"/>
            <a:r>
              <a:rPr lang="fr-FR" dirty="0"/>
              <a:t>l’ordre des variables est changé.</a:t>
            </a:r>
          </a:p>
        </p:txBody>
      </p:sp>
    </p:spTree>
    <p:extLst>
      <p:ext uri="{BB962C8B-B14F-4D97-AF65-F5344CB8AC3E}">
        <p14:creationId xmlns:p14="http://schemas.microsoft.com/office/powerpoint/2010/main" val="619440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7.	Application de </a:t>
            </a:r>
            <a:r>
              <a:rPr lang="fr-FR" dirty="0" err="1"/>
              <a:t>PRédiction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0506B9-99DD-470E-A2D4-30ED6AAC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L’application prend en entrée une séquence temporelle de commandes client</a:t>
            </a:r>
          </a:p>
          <a:p>
            <a:pPr lvl="1"/>
            <a:r>
              <a:rPr lang="fr-FR" dirty="0"/>
              <a:t>Un client peut avoir passé une seule ou plusieurs commandes</a:t>
            </a:r>
          </a:p>
          <a:p>
            <a:pPr lvl="1"/>
            <a:r>
              <a:rPr lang="fr-FR" dirty="0"/>
              <a:t>Chaque commande peut comprendre un nombre quelconque d’articles, avec n’importe quelle quantité.</a:t>
            </a:r>
          </a:p>
          <a:p>
            <a:r>
              <a:rPr lang="fr-FR" dirty="0"/>
              <a:t>La séquence de commandes est transformée pour reconstruire les variables ayant servi à entraîner le modèle.</a:t>
            </a:r>
          </a:p>
          <a:p>
            <a:r>
              <a:rPr lang="fr-FR" dirty="0"/>
              <a:t>L’algorithme des forêts aléatoires est entraîné avec l’ensemble de l’historique de commandes</a:t>
            </a:r>
          </a:p>
          <a:p>
            <a:r>
              <a:rPr lang="fr-FR" dirty="0"/>
              <a:t>Les nouveaux clients sont classifiés grâce à cet algorithme.</a:t>
            </a:r>
          </a:p>
        </p:txBody>
      </p:sp>
    </p:spTree>
    <p:extLst>
      <p:ext uri="{BB962C8B-B14F-4D97-AF65-F5344CB8AC3E}">
        <p14:creationId xmlns:p14="http://schemas.microsoft.com/office/powerpoint/2010/main" val="251237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7.	Application de Prédiction</a:t>
            </a:r>
            <a:br>
              <a:rPr lang="fr-FR" dirty="0"/>
            </a:br>
            <a:r>
              <a:rPr lang="fr-FR" dirty="0"/>
              <a:t>Génération de données de test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0506B9-99DD-470E-A2D4-30ED6AAC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générateur aléatoire de séquence temporelle de commandes client a été créé.</a:t>
            </a:r>
          </a:p>
          <a:p>
            <a:r>
              <a:rPr lang="fr-FR" dirty="0"/>
              <a:t>Pour constituer une commande les opérations suivantes sont effectuées :</a:t>
            </a:r>
          </a:p>
          <a:p>
            <a:pPr lvl="1"/>
            <a:r>
              <a:rPr lang="fr-FR" dirty="0"/>
              <a:t>Tirage aléatoire d’un client</a:t>
            </a:r>
          </a:p>
          <a:p>
            <a:pPr lvl="1"/>
            <a:r>
              <a:rPr lang="fr-FR" dirty="0"/>
              <a:t>Tirage aléatoire d’une date</a:t>
            </a:r>
          </a:p>
          <a:p>
            <a:pPr lvl="1"/>
            <a:r>
              <a:rPr lang="fr-FR" dirty="0"/>
              <a:t>Tirage aléatoire du nombre de lignes de la commande, pondéré par la distribution historique</a:t>
            </a:r>
          </a:p>
          <a:p>
            <a:pPr lvl="1"/>
            <a:r>
              <a:rPr lang="fr-FR" dirty="0"/>
              <a:t>Pour chaque ligne, tirage aléatoire, pondéré par l’historique, d’un article et d’une quantité</a:t>
            </a:r>
          </a:p>
        </p:txBody>
      </p:sp>
    </p:spTree>
    <p:extLst>
      <p:ext uri="{BB962C8B-B14F-4D97-AF65-F5344CB8AC3E}">
        <p14:creationId xmlns:p14="http://schemas.microsoft.com/office/powerpoint/2010/main" val="314441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4541D3B-25D8-4DAB-B18A-CD876226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0A2D34-4EEF-475E-8703-AE6595F757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0025" y="953037"/>
            <a:ext cx="11298238" cy="5293217"/>
          </a:xfrm>
        </p:spPr>
        <p:txBody>
          <a:bodyPr>
            <a:normAutofit/>
          </a:bodyPr>
          <a:lstStyle/>
          <a:p>
            <a:r>
              <a:rPr lang="fr-FR" sz="2400" dirty="0"/>
              <a:t>Présentation de la démarche</a:t>
            </a:r>
          </a:p>
          <a:p>
            <a:r>
              <a:rPr lang="fr-FR" sz="2400" dirty="0"/>
              <a:t>Analyse et préparation des données</a:t>
            </a:r>
          </a:p>
          <a:p>
            <a:pPr marL="901700" lvl="1"/>
            <a:r>
              <a:rPr lang="fr-FR" sz="1600" dirty="0"/>
              <a:t>Causes possibles de data </a:t>
            </a:r>
            <a:r>
              <a:rPr lang="fr-FR" sz="1600" dirty="0" err="1"/>
              <a:t>leakage</a:t>
            </a:r>
            <a:endParaRPr lang="fr-FR" sz="1600" dirty="0"/>
          </a:p>
          <a:p>
            <a:r>
              <a:rPr lang="fr-FR" sz="2400" dirty="0"/>
              <a:t>Segmentation des clients et typologie</a:t>
            </a:r>
          </a:p>
          <a:p>
            <a:r>
              <a:rPr lang="fr-FR" sz="2400" dirty="0"/>
              <a:t>Test de différentes classifications</a:t>
            </a:r>
          </a:p>
          <a:p>
            <a:pPr marL="901700" lvl="1"/>
            <a:r>
              <a:rPr lang="fr-FR" sz="1600" dirty="0"/>
              <a:t>Régression Logistique, SVM, </a:t>
            </a:r>
            <a:r>
              <a:rPr lang="fr-FR" sz="1600" dirty="0" err="1"/>
              <a:t>Random</a:t>
            </a:r>
            <a:r>
              <a:rPr lang="fr-FR" sz="1600" dirty="0"/>
              <a:t> Forest, </a:t>
            </a:r>
            <a:r>
              <a:rPr lang="fr-FR" sz="1600" dirty="0" err="1"/>
              <a:t>AdaBoost</a:t>
            </a:r>
            <a:endParaRPr lang="fr-FR" sz="1600" dirty="0"/>
          </a:p>
          <a:p>
            <a:pPr marL="901700" lvl="1"/>
            <a:r>
              <a:rPr lang="fr-FR" sz="1600" dirty="0"/>
              <a:t>Choix du modèle final</a:t>
            </a:r>
          </a:p>
          <a:p>
            <a:r>
              <a:rPr lang="fr-FR" sz="2600" dirty="0"/>
              <a:t>Présentation du principe des forêts aléatoires</a:t>
            </a:r>
          </a:p>
          <a:p>
            <a:r>
              <a:rPr lang="fr-FR" sz="2600" dirty="0"/>
              <a:t>Programme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4004448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4">
            <a:hlinkClick r:id="rId2"/>
          </p:cNvPr>
          <p:cNvSpPr>
            <a:spLocks noChangeArrowheads="1"/>
          </p:cNvSpPr>
          <p:nvPr/>
        </p:nvSpPr>
        <p:spPr bwMode="auto">
          <a:xfrm>
            <a:off x="4472682" y="3347387"/>
            <a:ext cx="4918962" cy="3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  <a:cs typeface="Tahoma" charset="0"/>
              </a:rPr>
              <a:t>Linkedin.com/company/alcatellucententerprise </a:t>
            </a:r>
          </a:p>
        </p:txBody>
      </p:sp>
      <p:sp>
        <p:nvSpPr>
          <p:cNvPr id="26" name="TextBox 6">
            <a:hlinkClick r:id="rId3"/>
          </p:cNvPr>
          <p:cNvSpPr txBox="1">
            <a:spLocks noChangeArrowheads="1"/>
          </p:cNvSpPr>
          <p:nvPr/>
        </p:nvSpPr>
        <p:spPr bwMode="auto">
          <a:xfrm>
            <a:off x="4472680" y="2014004"/>
            <a:ext cx="3344733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Twitter.com/ALUEnterprise </a:t>
            </a:r>
          </a:p>
        </p:txBody>
      </p:sp>
      <p:sp>
        <p:nvSpPr>
          <p:cNvPr id="27" name="TextBox 5">
            <a:hlinkClick r:id="rId4"/>
          </p:cNvPr>
          <p:cNvSpPr txBox="1">
            <a:spLocks noChangeArrowheads="1"/>
          </p:cNvSpPr>
          <p:nvPr/>
        </p:nvSpPr>
        <p:spPr bwMode="auto">
          <a:xfrm>
            <a:off x="4472680" y="2461679"/>
            <a:ext cx="3417827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Facebook.com/ALUEnterprise</a:t>
            </a:r>
          </a:p>
        </p:txBody>
      </p:sp>
      <p:sp>
        <p:nvSpPr>
          <p:cNvPr id="28" name="TextBox 10">
            <a:hlinkClick r:id="rId5"/>
          </p:cNvPr>
          <p:cNvSpPr txBox="1">
            <a:spLocks noChangeArrowheads="1"/>
          </p:cNvSpPr>
          <p:nvPr/>
        </p:nvSpPr>
        <p:spPr bwMode="auto">
          <a:xfrm>
            <a:off x="4472680" y="2906973"/>
            <a:ext cx="4002579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Youtube.com/user/enterpriseALU</a:t>
            </a:r>
          </a:p>
        </p:txBody>
      </p:sp>
      <p:sp>
        <p:nvSpPr>
          <p:cNvPr id="29" name="TextBox 6">
            <a:hlinkClick r:id="rId6"/>
          </p:cNvPr>
          <p:cNvSpPr txBox="1">
            <a:spLocks noChangeArrowheads="1"/>
          </p:cNvSpPr>
          <p:nvPr/>
        </p:nvSpPr>
        <p:spPr bwMode="auto">
          <a:xfrm>
            <a:off x="4472681" y="3793871"/>
            <a:ext cx="4070259" cy="3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Slideshare.net/Alcatel-Lucent_Enterprise </a:t>
            </a:r>
          </a:p>
        </p:txBody>
      </p:sp>
      <p:sp>
        <p:nvSpPr>
          <p:cNvPr id="30" name="TextBox 6">
            <a:hlinkClick r:id="rId7"/>
          </p:cNvPr>
          <p:cNvSpPr txBox="1">
            <a:spLocks noChangeArrowheads="1"/>
          </p:cNvSpPr>
          <p:nvPr/>
        </p:nvSpPr>
        <p:spPr bwMode="auto">
          <a:xfrm>
            <a:off x="4472681" y="4244044"/>
            <a:ext cx="4070259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Storify.com/ALUEnterprise </a:t>
            </a:r>
          </a:p>
        </p:txBody>
      </p:sp>
      <p:pic>
        <p:nvPicPr>
          <p:cNvPr id="31" name="Picture 33" descr="slideshare-icon.png">
            <a:hlinkClick r:id="rId6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8480" y="3788357"/>
            <a:ext cx="335817" cy="32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637287" y="2019088"/>
            <a:ext cx="1333815" cy="5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Follow us on:</a:t>
            </a:r>
          </a:p>
        </p:txBody>
      </p:sp>
      <p:pic>
        <p:nvPicPr>
          <p:cNvPr id="33" name="Picture 35" descr="TwitterBird_icon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0922" y="1998847"/>
            <a:ext cx="332154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6" descr="Facebook_icon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258" y="2440568"/>
            <a:ext cx="33826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7" descr="LinkinIn_icon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258" y="3334728"/>
            <a:ext cx="33826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8" descr="YouTube_icon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258" y="2887054"/>
            <a:ext cx="338260" cy="3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9" descr="Storify_icon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4586" y="4227697"/>
            <a:ext cx="316279" cy="30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1.	Présentation de la démarche</a:t>
            </a:r>
            <a:br>
              <a:rPr lang="fr-FR" dirty="0"/>
            </a:br>
            <a:r>
              <a:rPr lang="fr-FR" dirty="0"/>
              <a:t>Segmentation client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0506B9-99DD-470E-A2D4-30ED6AAC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partir de l’historique des commandes client les étapes suivantes sont effectuées</a:t>
            </a:r>
          </a:p>
          <a:p>
            <a:pPr lvl="1"/>
            <a:r>
              <a:rPr lang="fr-FR" dirty="0"/>
              <a:t>Nettoyage des données</a:t>
            </a:r>
          </a:p>
          <a:p>
            <a:pPr lvl="1"/>
            <a:r>
              <a:rPr lang="fr-FR" dirty="0"/>
              <a:t>Création de variables caractérisant les clients (fréquence des achats, types de commandes, montants)</a:t>
            </a:r>
          </a:p>
          <a:p>
            <a:pPr lvl="1"/>
            <a:r>
              <a:rPr lang="fr-FR" dirty="0"/>
              <a:t>Utilisation de clustering non supervisé pour créer les catégories pertinentes</a:t>
            </a:r>
          </a:p>
          <a:p>
            <a:pPr lvl="2"/>
            <a:r>
              <a:rPr lang="fr-FR" dirty="0"/>
              <a:t>Différentes versions de séparation du jeu de données en entrainement et test sont comparées</a:t>
            </a:r>
          </a:p>
          <a:p>
            <a:pPr lvl="1"/>
            <a:r>
              <a:rPr lang="fr-FR" dirty="0"/>
              <a:t>Entrainement d’un modèle de classification supervisée qui sera utilisé pour classifier de nouveaux clients</a:t>
            </a:r>
          </a:p>
          <a:p>
            <a:pPr lvl="2"/>
            <a:r>
              <a:rPr lang="fr-FR" dirty="0"/>
              <a:t>4 algorithmes différents sont testés</a:t>
            </a:r>
          </a:p>
          <a:p>
            <a:pPr lvl="2"/>
            <a:r>
              <a:rPr lang="fr-FR" dirty="0"/>
              <a:t>Evaluation et comparaison des performances de chaque algorithme</a:t>
            </a:r>
          </a:p>
          <a:p>
            <a:pPr lvl="1"/>
            <a:r>
              <a:rPr lang="fr-FR" dirty="0"/>
              <a:t>Création d’une application de classification et test avec un jeu de données aléatoire généré pour l’occasion.</a:t>
            </a:r>
          </a:p>
          <a:p>
            <a:pPr lvl="2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4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2.	Analyse et préparation des données</a:t>
            </a:r>
            <a:br>
              <a:rPr lang="fr-FR" dirty="0"/>
            </a:br>
            <a:r>
              <a:rPr lang="fr-FR" dirty="0" err="1"/>
              <a:t>Données</a:t>
            </a:r>
            <a:r>
              <a:rPr lang="fr-FR" dirty="0"/>
              <a:t> d’origine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0506B9-99DD-470E-A2D4-30ED6AAC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Description du jeu de données</a:t>
            </a:r>
          </a:p>
          <a:p>
            <a:pPr lvl="1"/>
            <a:r>
              <a:rPr lang="fr-FR" dirty="0"/>
              <a:t>22000 factures pour 4300 clients sur une période d’une année.</a:t>
            </a:r>
          </a:p>
          <a:p>
            <a:pPr lvl="1"/>
            <a:r>
              <a:rPr lang="fr-FR" dirty="0"/>
              <a:t>Près de 3700 articles différents</a:t>
            </a:r>
          </a:p>
          <a:p>
            <a:pPr lvl="1"/>
            <a:r>
              <a:rPr lang="fr-FR" dirty="0"/>
              <a:t>Les clients viennent de 37 pays différents, mais sont majoritairement du Royaume Uni.</a:t>
            </a:r>
          </a:p>
          <a:p>
            <a:r>
              <a:rPr lang="fr-FR" dirty="0"/>
              <a:t>Echantillon de données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9983001-B868-405F-A377-2B2513632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66752"/>
              </p:ext>
            </p:extLst>
          </p:nvPr>
        </p:nvGraphicFramePr>
        <p:xfrm>
          <a:off x="242889" y="3375206"/>
          <a:ext cx="11291886" cy="2865120"/>
        </p:xfrm>
        <a:graphic>
          <a:graphicData uri="http://schemas.openxmlformats.org/drawingml/2006/table">
            <a:tbl>
              <a:tblPr/>
              <a:tblGrid>
                <a:gridCol w="1881981">
                  <a:extLst>
                    <a:ext uri="{9D8B030D-6E8A-4147-A177-3AD203B41FA5}">
                      <a16:colId xmlns:a16="http://schemas.microsoft.com/office/drawing/2014/main" val="2696889296"/>
                    </a:ext>
                  </a:extLst>
                </a:gridCol>
                <a:gridCol w="1881981">
                  <a:extLst>
                    <a:ext uri="{9D8B030D-6E8A-4147-A177-3AD203B41FA5}">
                      <a16:colId xmlns:a16="http://schemas.microsoft.com/office/drawing/2014/main" val="1262681022"/>
                    </a:ext>
                  </a:extLst>
                </a:gridCol>
                <a:gridCol w="1881981">
                  <a:extLst>
                    <a:ext uri="{9D8B030D-6E8A-4147-A177-3AD203B41FA5}">
                      <a16:colId xmlns:a16="http://schemas.microsoft.com/office/drawing/2014/main" val="501815493"/>
                    </a:ext>
                  </a:extLst>
                </a:gridCol>
                <a:gridCol w="1881981">
                  <a:extLst>
                    <a:ext uri="{9D8B030D-6E8A-4147-A177-3AD203B41FA5}">
                      <a16:colId xmlns:a16="http://schemas.microsoft.com/office/drawing/2014/main" val="199584960"/>
                    </a:ext>
                  </a:extLst>
                </a:gridCol>
                <a:gridCol w="1881981">
                  <a:extLst>
                    <a:ext uri="{9D8B030D-6E8A-4147-A177-3AD203B41FA5}">
                      <a16:colId xmlns:a16="http://schemas.microsoft.com/office/drawing/2014/main" val="2587221632"/>
                    </a:ext>
                  </a:extLst>
                </a:gridCol>
                <a:gridCol w="1881981">
                  <a:extLst>
                    <a:ext uri="{9D8B030D-6E8A-4147-A177-3AD203B41FA5}">
                      <a16:colId xmlns:a16="http://schemas.microsoft.com/office/drawing/2014/main" val="3466698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/>
                        <a:t>InvoiceNo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536365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536365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536365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536365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536365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558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/>
                        <a:t>StockCode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85123A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71053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84406B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84029G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84029E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384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WHITE HANGING HEART T-LIGHT HOLDER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WHITE METAL LANTERN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CREAM CUPID HEARTS COAT HANGER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KNITTED UNION FLAG HOT WATER BOTTLE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RED WOOLLY HOTTIE WHITE HEART.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803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/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127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/>
                        <a:t>InvoiceDate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2010-12-01 08:26:00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2010-12-01 08:26:00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2010-12-01 08:26:00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2010-12-01 08:26:00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2010-12-01 08:26:00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3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/>
                        <a:t>UnitPrice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2.55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3.39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2.75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3.39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3.39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899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/>
                        <a:t>CustomerID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17850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17850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17850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17850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17850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03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/>
                        <a:t>Country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United Kingdom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United Kingdom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United Kingdom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United Kingdom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United </a:t>
                      </a:r>
                      <a:r>
                        <a:rPr lang="fr-FR" sz="1400" dirty="0" err="1"/>
                        <a:t>Kingdom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341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79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2.	Analyse et préparation des données</a:t>
            </a:r>
            <a:br>
              <a:rPr lang="fr-FR" dirty="0"/>
            </a:br>
            <a:r>
              <a:rPr lang="fr-FR" dirty="0" err="1"/>
              <a:t>Données</a:t>
            </a:r>
            <a:r>
              <a:rPr lang="fr-FR" dirty="0"/>
              <a:t> d’origine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0506B9-99DD-470E-A2D4-30ED6AAC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Nettoyage de données</a:t>
            </a:r>
          </a:p>
          <a:p>
            <a:pPr lvl="1"/>
            <a:r>
              <a:rPr lang="fr-FR" dirty="0"/>
              <a:t>Certains enregistrements n’ont pas de code client : ils ne pourront pas être utilisés.</a:t>
            </a:r>
          </a:p>
          <a:p>
            <a:pPr lvl="1"/>
            <a:r>
              <a:rPr lang="fr-FR" dirty="0"/>
              <a:t>Certains quantités ou prix unitaires sont très curieux</a:t>
            </a:r>
          </a:p>
          <a:p>
            <a:pPr lvl="2"/>
            <a:r>
              <a:rPr lang="fr-FR" dirty="0"/>
              <a:t>Valeurs très élevées</a:t>
            </a:r>
          </a:p>
          <a:p>
            <a:pPr lvl="2"/>
            <a:r>
              <a:rPr lang="fr-FR" dirty="0"/>
              <a:t>Quantités négatives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6913F26-8169-4122-B4AA-BA3775ED8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2961"/>
              </p:ext>
            </p:extLst>
          </p:nvPr>
        </p:nvGraphicFramePr>
        <p:xfrm>
          <a:off x="6928835" y="2352623"/>
          <a:ext cx="4224270" cy="3291840"/>
        </p:xfrm>
        <a:graphic>
          <a:graphicData uri="http://schemas.openxmlformats.org/drawingml/2006/table">
            <a:tbl>
              <a:tblPr/>
              <a:tblGrid>
                <a:gridCol w="1408090">
                  <a:extLst>
                    <a:ext uri="{9D8B030D-6E8A-4147-A177-3AD203B41FA5}">
                      <a16:colId xmlns:a16="http://schemas.microsoft.com/office/drawing/2014/main" val="813415898"/>
                    </a:ext>
                  </a:extLst>
                </a:gridCol>
                <a:gridCol w="1408090">
                  <a:extLst>
                    <a:ext uri="{9D8B030D-6E8A-4147-A177-3AD203B41FA5}">
                      <a16:colId xmlns:a16="http://schemas.microsoft.com/office/drawing/2014/main" val="438631072"/>
                    </a:ext>
                  </a:extLst>
                </a:gridCol>
                <a:gridCol w="1408090">
                  <a:extLst>
                    <a:ext uri="{9D8B030D-6E8A-4147-A177-3AD203B41FA5}">
                      <a16:colId xmlns:a16="http://schemas.microsoft.com/office/drawing/2014/main" val="21916673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UnitPrice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13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sz="1400"/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406829.000000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406829.000000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236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sz="1400"/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12.061303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3.460471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0423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sz="1400"/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248.693370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69.315162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49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sz="1400"/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-80995.000000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0.000000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765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sz="1400"/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2.000000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1.250000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3683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sz="1400"/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5.000000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1.950000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0000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sz="1400"/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12.000000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3.750000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5175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sz="1400"/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80995.000000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38970.000000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78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2.	Analyse et préparation des données</a:t>
            </a:r>
            <a:br>
              <a:rPr lang="fr-FR" dirty="0"/>
            </a:br>
            <a:r>
              <a:rPr lang="fr-FR" dirty="0" err="1"/>
              <a:t>Données</a:t>
            </a:r>
            <a:r>
              <a:rPr lang="fr-FR" dirty="0"/>
              <a:t> d’origine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0506B9-99DD-470E-A2D4-30ED6AAC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Nettoyage de données</a:t>
            </a:r>
          </a:p>
          <a:p>
            <a:pPr lvl="1"/>
            <a:r>
              <a:rPr lang="fr-FR" dirty="0"/>
              <a:t>Les quantités négatives correspondent à des annulations de commandes ou avoirs. Un rapprochement est fait entre les factures et les annulations pour les neutraliser.</a:t>
            </a:r>
          </a:p>
          <a:p>
            <a:pPr marL="114300" lvl="1" indent="0">
              <a:buNone/>
            </a:pPr>
            <a:r>
              <a:rPr lang="fr-FR" sz="1400" dirty="0"/>
              <a:t>Exemple de commandes et leurs annulations. Ces commandes sont rapprochées avec leurs annulations, et éliminées du jeu de données.</a:t>
            </a:r>
            <a:endParaRPr lang="fr-FR" sz="1600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B3E85CA-CFC4-4CCB-96B8-DC08E1530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78361"/>
              </p:ext>
            </p:extLst>
          </p:nvPr>
        </p:nvGraphicFramePr>
        <p:xfrm>
          <a:off x="508404" y="2835418"/>
          <a:ext cx="10812128" cy="1188720"/>
        </p:xfrm>
        <a:graphic>
          <a:graphicData uri="http://schemas.openxmlformats.org/drawingml/2006/table">
            <a:tbl>
              <a:tblPr/>
              <a:tblGrid>
                <a:gridCol w="1351516">
                  <a:extLst>
                    <a:ext uri="{9D8B030D-6E8A-4147-A177-3AD203B41FA5}">
                      <a16:colId xmlns:a16="http://schemas.microsoft.com/office/drawing/2014/main" val="241144125"/>
                    </a:ext>
                  </a:extLst>
                </a:gridCol>
                <a:gridCol w="960553">
                  <a:extLst>
                    <a:ext uri="{9D8B030D-6E8A-4147-A177-3AD203B41FA5}">
                      <a16:colId xmlns:a16="http://schemas.microsoft.com/office/drawing/2014/main" val="3010029359"/>
                    </a:ext>
                  </a:extLst>
                </a:gridCol>
                <a:gridCol w="2189409">
                  <a:extLst>
                    <a:ext uri="{9D8B030D-6E8A-4147-A177-3AD203B41FA5}">
                      <a16:colId xmlns:a16="http://schemas.microsoft.com/office/drawing/2014/main" val="2580489130"/>
                    </a:ext>
                  </a:extLst>
                </a:gridCol>
                <a:gridCol w="904586">
                  <a:extLst>
                    <a:ext uri="{9D8B030D-6E8A-4147-A177-3AD203B41FA5}">
                      <a16:colId xmlns:a16="http://schemas.microsoft.com/office/drawing/2014/main" val="2828117623"/>
                    </a:ext>
                  </a:extLst>
                </a:gridCol>
                <a:gridCol w="1351516">
                  <a:extLst>
                    <a:ext uri="{9D8B030D-6E8A-4147-A177-3AD203B41FA5}">
                      <a16:colId xmlns:a16="http://schemas.microsoft.com/office/drawing/2014/main" val="1023734927"/>
                    </a:ext>
                  </a:extLst>
                </a:gridCol>
                <a:gridCol w="1351516">
                  <a:extLst>
                    <a:ext uri="{9D8B030D-6E8A-4147-A177-3AD203B41FA5}">
                      <a16:colId xmlns:a16="http://schemas.microsoft.com/office/drawing/2014/main" val="1574297587"/>
                    </a:ext>
                  </a:extLst>
                </a:gridCol>
                <a:gridCol w="1351516">
                  <a:extLst>
                    <a:ext uri="{9D8B030D-6E8A-4147-A177-3AD203B41FA5}">
                      <a16:colId xmlns:a16="http://schemas.microsoft.com/office/drawing/2014/main" val="3162062210"/>
                    </a:ext>
                  </a:extLst>
                </a:gridCol>
                <a:gridCol w="1351516">
                  <a:extLst>
                    <a:ext uri="{9D8B030D-6E8A-4147-A177-3AD203B41FA5}">
                      <a16:colId xmlns:a16="http://schemas.microsoft.com/office/drawing/2014/main" val="3852841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/>
                        <a:t>InvoiceNo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StockCode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InvoiceDate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UnitPrice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CustomerID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Country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988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200"/>
                        <a:t>581483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23843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PAPER CRAFT , LITTLE BIRDIE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80995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2011-12-09 09:15:00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2.08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16446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United Kingdom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58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/>
                        <a:t>541431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23166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MEDIUM CERAMIC TOP STORAGE JAR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74215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2011-01-18 10:01:00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1.04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12346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United </a:t>
                      </a:r>
                      <a:r>
                        <a:rPr lang="fr-FR" sz="1200" dirty="0" err="1"/>
                        <a:t>Kingdom</a:t>
                      </a:r>
                      <a:endParaRPr lang="fr-F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082385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761B4AA-DA38-4895-9ED2-1DE2AA823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06741"/>
              </p:ext>
            </p:extLst>
          </p:nvPr>
        </p:nvGraphicFramePr>
        <p:xfrm>
          <a:off x="508404" y="4516438"/>
          <a:ext cx="10812128" cy="1188720"/>
        </p:xfrm>
        <a:graphic>
          <a:graphicData uri="http://schemas.openxmlformats.org/drawingml/2006/table">
            <a:tbl>
              <a:tblPr/>
              <a:tblGrid>
                <a:gridCol w="1351516">
                  <a:extLst>
                    <a:ext uri="{9D8B030D-6E8A-4147-A177-3AD203B41FA5}">
                      <a16:colId xmlns:a16="http://schemas.microsoft.com/office/drawing/2014/main" val="347940650"/>
                    </a:ext>
                  </a:extLst>
                </a:gridCol>
                <a:gridCol w="960553">
                  <a:extLst>
                    <a:ext uri="{9D8B030D-6E8A-4147-A177-3AD203B41FA5}">
                      <a16:colId xmlns:a16="http://schemas.microsoft.com/office/drawing/2014/main" val="1999980132"/>
                    </a:ext>
                  </a:extLst>
                </a:gridCol>
                <a:gridCol w="2202288">
                  <a:extLst>
                    <a:ext uri="{9D8B030D-6E8A-4147-A177-3AD203B41FA5}">
                      <a16:colId xmlns:a16="http://schemas.microsoft.com/office/drawing/2014/main" val="3767605370"/>
                    </a:ext>
                  </a:extLst>
                </a:gridCol>
                <a:gridCol w="891707">
                  <a:extLst>
                    <a:ext uri="{9D8B030D-6E8A-4147-A177-3AD203B41FA5}">
                      <a16:colId xmlns:a16="http://schemas.microsoft.com/office/drawing/2014/main" val="3469878784"/>
                    </a:ext>
                  </a:extLst>
                </a:gridCol>
                <a:gridCol w="1351516">
                  <a:extLst>
                    <a:ext uri="{9D8B030D-6E8A-4147-A177-3AD203B41FA5}">
                      <a16:colId xmlns:a16="http://schemas.microsoft.com/office/drawing/2014/main" val="200150354"/>
                    </a:ext>
                  </a:extLst>
                </a:gridCol>
                <a:gridCol w="1351516">
                  <a:extLst>
                    <a:ext uri="{9D8B030D-6E8A-4147-A177-3AD203B41FA5}">
                      <a16:colId xmlns:a16="http://schemas.microsoft.com/office/drawing/2014/main" val="3132622147"/>
                    </a:ext>
                  </a:extLst>
                </a:gridCol>
                <a:gridCol w="1351516">
                  <a:extLst>
                    <a:ext uri="{9D8B030D-6E8A-4147-A177-3AD203B41FA5}">
                      <a16:colId xmlns:a16="http://schemas.microsoft.com/office/drawing/2014/main" val="2224351190"/>
                    </a:ext>
                  </a:extLst>
                </a:gridCol>
                <a:gridCol w="1351516">
                  <a:extLst>
                    <a:ext uri="{9D8B030D-6E8A-4147-A177-3AD203B41FA5}">
                      <a16:colId xmlns:a16="http://schemas.microsoft.com/office/drawing/2014/main" val="2243438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/>
                        <a:t>InvoiceNo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StockCode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InvoiceDate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UnitPrice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CustomerID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Country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893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/>
                        <a:t>C581484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23843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PAPER CRAFT , LITTLE BIRDIE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-80995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2011-12-09 09:27:00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2.08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16446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United Kingdom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442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/>
                        <a:t>C541433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23166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MEDIUM CERAMIC TOP STORAGE JAR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-74215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2011-01-18 10:17:00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1.04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12346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United </a:t>
                      </a:r>
                      <a:r>
                        <a:rPr lang="fr-FR" sz="1200" dirty="0" err="1"/>
                        <a:t>Kingdom</a:t>
                      </a:r>
                      <a:endParaRPr lang="fr-F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8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13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2.	Analyse et préparation des données</a:t>
            </a:r>
            <a:br>
              <a:rPr lang="fr-FR" dirty="0"/>
            </a:br>
            <a:r>
              <a:rPr lang="fr-FR" dirty="0" err="1"/>
              <a:t>Données</a:t>
            </a:r>
            <a:r>
              <a:rPr lang="fr-FR" dirty="0"/>
              <a:t> d’origine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0506B9-99DD-470E-A2D4-30ED6AAC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" y="1362075"/>
            <a:ext cx="11291888" cy="4525963"/>
          </a:xfrm>
        </p:spPr>
        <p:txBody>
          <a:bodyPr/>
          <a:lstStyle/>
          <a:p>
            <a:r>
              <a:rPr lang="fr-FR" dirty="0"/>
              <a:t>Nettoyage de données</a:t>
            </a:r>
          </a:p>
          <a:p>
            <a:pPr lvl="1"/>
            <a:r>
              <a:rPr lang="fr-FR" dirty="0"/>
              <a:t>D’autres enregistrements concernent des opérations administratives ou financières. Ils ne contiennent pas de codes articles réels (les codes articles réels sont constitués d’une suite de 5 chiffres, éventuellement suivis d’une lettre). Ils doivent être éliminés du jeu de données car ne représentent pas le comportement des clients.</a:t>
            </a:r>
          </a:p>
          <a:p>
            <a:pPr marL="1143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4315BF8-8174-4166-98C7-3ACAA191F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5510"/>
              </p:ext>
            </p:extLst>
          </p:nvPr>
        </p:nvGraphicFramePr>
        <p:xfrm>
          <a:off x="3232596" y="3144838"/>
          <a:ext cx="4314423" cy="2743200"/>
        </p:xfrm>
        <a:graphic>
          <a:graphicData uri="http://schemas.openxmlformats.org/drawingml/2006/table">
            <a:tbl>
              <a:tblPr/>
              <a:tblGrid>
                <a:gridCol w="1462517">
                  <a:extLst>
                    <a:ext uri="{9D8B030D-6E8A-4147-A177-3AD203B41FA5}">
                      <a16:colId xmlns:a16="http://schemas.microsoft.com/office/drawing/2014/main" val="3916284631"/>
                    </a:ext>
                  </a:extLst>
                </a:gridCol>
                <a:gridCol w="2851906">
                  <a:extLst>
                    <a:ext uri="{9D8B030D-6E8A-4147-A177-3AD203B41FA5}">
                      <a16:colId xmlns:a16="http://schemas.microsoft.com/office/drawing/2014/main" val="281179815"/>
                    </a:ext>
                  </a:extLst>
                </a:gridCol>
              </a:tblGrid>
              <a:tr h="293743">
                <a:tc>
                  <a:txBody>
                    <a:bodyPr/>
                    <a:lstStyle/>
                    <a:p>
                      <a:r>
                        <a:rPr lang="fr-FR" sz="1400" b="1"/>
                        <a:t>StockCode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118784"/>
                  </a:ext>
                </a:extLst>
              </a:tr>
              <a:tr h="293743">
                <a:tc>
                  <a:txBody>
                    <a:bodyPr/>
                    <a:lstStyle/>
                    <a:p>
                      <a:r>
                        <a:rPr lang="fr-FR" sz="1400"/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POSTAGE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204899"/>
                  </a:ext>
                </a:extLst>
              </a:tr>
              <a:tr h="293743">
                <a:tc>
                  <a:txBody>
                    <a:bodyPr/>
                    <a:lstStyle/>
                    <a:p>
                      <a:r>
                        <a:rPr lang="fr-FR" sz="140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Discount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810710"/>
                  </a:ext>
                </a:extLst>
              </a:tr>
              <a:tr h="293743">
                <a:tc>
                  <a:txBody>
                    <a:bodyPr/>
                    <a:lstStyle/>
                    <a:p>
                      <a:r>
                        <a:rPr lang="fr-FR" sz="1400"/>
                        <a:t>C2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CARRIAGE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646589"/>
                  </a:ext>
                </a:extLst>
              </a:tr>
              <a:tr h="293743">
                <a:tc>
                  <a:txBody>
                    <a:bodyPr/>
                    <a:lstStyle/>
                    <a:p>
                      <a:r>
                        <a:rPr lang="fr-FR" sz="140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Manual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329046"/>
                  </a:ext>
                </a:extLst>
              </a:tr>
              <a:tr h="293743">
                <a:tc>
                  <a:txBody>
                    <a:bodyPr/>
                    <a:lstStyle/>
                    <a:p>
                      <a:r>
                        <a:rPr lang="fr-FR" sz="1400"/>
                        <a:t>BANK CHARGES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Bank Charges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336118"/>
                  </a:ext>
                </a:extLst>
              </a:tr>
              <a:tr h="293743">
                <a:tc>
                  <a:txBody>
                    <a:bodyPr/>
                    <a:lstStyle/>
                    <a:p>
                      <a:r>
                        <a:rPr lang="fr-FR" sz="1400"/>
                        <a:t>PADS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PADS TO MATCH ALL CUSHIONS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886880"/>
                  </a:ext>
                </a:extLst>
              </a:tr>
              <a:tr h="293743">
                <a:tc>
                  <a:txBody>
                    <a:bodyPr/>
                    <a:lstStyle/>
                    <a:p>
                      <a:r>
                        <a:rPr lang="fr-FR" sz="1400"/>
                        <a:t>DOT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DOTCOM POSTAGE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276051"/>
                  </a:ext>
                </a:extLst>
              </a:tr>
              <a:tr h="293743">
                <a:tc>
                  <a:txBody>
                    <a:bodyPr/>
                    <a:lstStyle/>
                    <a:p>
                      <a:r>
                        <a:rPr lang="fr-FR" sz="1400" dirty="0"/>
                        <a:t>CRUK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CRUK Commission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47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17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2.	Analyse et préparation des données</a:t>
            </a:r>
            <a:br>
              <a:rPr lang="fr-FR" dirty="0"/>
            </a:br>
            <a:r>
              <a:rPr lang="fr-FR" dirty="0"/>
              <a:t>Création de nouvelles variables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0506B9-99DD-470E-A2D4-30ED6AAC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Nombre de commandes par an</a:t>
            </a:r>
          </a:p>
          <a:p>
            <a:pPr lvl="1"/>
            <a:r>
              <a:rPr lang="fr-FR" dirty="0"/>
              <a:t>Comme nous disposons d’un an de facturation, ceci revient à compter le nombre de factures par client.</a:t>
            </a:r>
          </a:p>
          <a:p>
            <a:r>
              <a:rPr lang="fr-FR" b="1" dirty="0"/>
              <a:t>Date de la dernière commande</a:t>
            </a:r>
          </a:p>
          <a:p>
            <a:pPr lvl="1"/>
            <a:r>
              <a:rPr lang="fr-FR" dirty="0"/>
              <a:t>Permet de repérer les clients qui n’ont pas commandé depuis longtemps</a:t>
            </a:r>
          </a:p>
          <a:p>
            <a:r>
              <a:rPr lang="fr-FR" b="1" dirty="0"/>
              <a:t>Nombre moyen de lignes </a:t>
            </a:r>
            <a:r>
              <a:rPr lang="fr-FR" dirty="0"/>
              <a:t>(articles différents) sur les factures</a:t>
            </a:r>
          </a:p>
          <a:p>
            <a:pPr lvl="1"/>
            <a:r>
              <a:rPr lang="fr-FR" dirty="0"/>
              <a:t>Certains clients achètent 2-3 articles différents par commande, alors que d’autres en achètent des dizaines voire des centaines</a:t>
            </a:r>
          </a:p>
          <a:p>
            <a:r>
              <a:rPr lang="fr-FR" b="1" dirty="0"/>
              <a:t>Quantités moyennes achetées</a:t>
            </a:r>
          </a:p>
          <a:p>
            <a:pPr lvl="1"/>
            <a:r>
              <a:rPr lang="fr-FR" dirty="0"/>
              <a:t>Certains clients achètent à l’unité, alors que d’autres achètent en masse, peut-être des revendeurs.</a:t>
            </a:r>
          </a:p>
          <a:p>
            <a:r>
              <a:rPr lang="fr-FR" b="1" dirty="0"/>
              <a:t>Montant moyen par achat</a:t>
            </a:r>
          </a:p>
          <a:p>
            <a:r>
              <a:rPr lang="fr-FR" b="1" dirty="0"/>
              <a:t>Montant total annuel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92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3.	SEGMENTATION DES CLIENTS ET typologie</a:t>
            </a:r>
            <a:br>
              <a:rPr lang="fr-FR" dirty="0"/>
            </a:br>
            <a:r>
              <a:rPr lang="fr-FR" dirty="0"/>
              <a:t>Etiquetage des clients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0506B9-99DD-470E-A2D4-30ED6AAC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algorithme de classification non supervisé (k-</a:t>
            </a:r>
            <a:r>
              <a:rPr lang="fr-FR" dirty="0" err="1"/>
              <a:t>means</a:t>
            </a:r>
            <a:r>
              <a:rPr lang="fr-FR" dirty="0"/>
              <a:t>) est utilisé de différentes façons</a:t>
            </a:r>
          </a:p>
          <a:p>
            <a:pPr lvl="1"/>
            <a:r>
              <a:rPr lang="fr-FR" dirty="0"/>
              <a:t>[</a:t>
            </a:r>
            <a:r>
              <a:rPr lang="fr-FR" b="1" dirty="0"/>
              <a:t>Train + Test</a:t>
            </a:r>
            <a:r>
              <a:rPr lang="fr-FR" dirty="0"/>
              <a:t>] Classification de l’ensemble des clients avant séparation en jeu d’entraînement et de test. Ceci peut conduire à un data </a:t>
            </a:r>
            <a:r>
              <a:rPr lang="fr-FR" dirty="0" err="1"/>
              <a:t>leakage</a:t>
            </a:r>
            <a:r>
              <a:rPr lang="fr-FR" dirty="0"/>
              <a:t> car les données de test interviennent dans la classification. L’algorithme de segmentation a donc connaissance des données qui serviront à l’évaluation de la performance.</a:t>
            </a:r>
          </a:p>
          <a:p>
            <a:pPr lvl="1"/>
            <a:r>
              <a:rPr lang="fr-FR" dirty="0"/>
              <a:t>[</a:t>
            </a:r>
            <a:r>
              <a:rPr lang="fr-FR" b="1" dirty="0"/>
              <a:t>Train </a:t>
            </a:r>
            <a:r>
              <a:rPr lang="fr-FR" b="1" dirty="0" err="1"/>
              <a:t>Only</a:t>
            </a:r>
            <a:r>
              <a:rPr lang="fr-FR" dirty="0"/>
              <a:t>] Séparation aléatoire en jeu d’entrainement et test, classification sur le jeu d’entrainement puis étiquetage du jeu de test à l’aide de cette classification</a:t>
            </a:r>
          </a:p>
          <a:p>
            <a:pPr lvl="1"/>
            <a:r>
              <a:rPr lang="fr-FR" dirty="0"/>
              <a:t>[</a:t>
            </a:r>
            <a:r>
              <a:rPr lang="fr-FR" b="1" dirty="0"/>
              <a:t>Time </a:t>
            </a:r>
            <a:r>
              <a:rPr lang="fr-FR" b="1" dirty="0" err="1"/>
              <a:t>biased</a:t>
            </a:r>
            <a:r>
              <a:rPr lang="fr-FR" dirty="0"/>
              <a:t>] Séparation biaisée par le temps (commandes des 8 premiers mois de l’année en données d’entraînement, commandes des 4 derniers mois en jeu de test).</a:t>
            </a:r>
          </a:p>
          <a:p>
            <a:pPr lvl="1"/>
            <a:r>
              <a:rPr lang="fr-FR" dirty="0"/>
              <a:t>[</a:t>
            </a:r>
            <a:r>
              <a:rPr lang="fr-FR" b="1" dirty="0"/>
              <a:t>Value </a:t>
            </a:r>
            <a:r>
              <a:rPr lang="fr-FR" b="1" dirty="0" err="1"/>
              <a:t>biased</a:t>
            </a:r>
            <a:r>
              <a:rPr lang="fr-FR" dirty="0"/>
              <a:t>] Séparation biaisée par le niveau de dépenses (jeu d’entraiment composé par les clients qui achètent peu, jeu de test par les clients qui achètent beaucoup).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094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heme/theme1.xml><?xml version="1.0" encoding="utf-8"?>
<a:theme xmlns:a="http://schemas.openxmlformats.org/drawingml/2006/main" name="ALU 2011">
  <a:themeElements>
    <a:clrScheme name="ALU_Corporate">
      <a:dk1>
        <a:srgbClr val="000000"/>
      </a:dk1>
      <a:lt1>
        <a:srgbClr val="FFFFFF"/>
      </a:lt1>
      <a:dk2>
        <a:srgbClr val="34B233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00549F"/>
      </a:hlink>
      <a:folHlink>
        <a:srgbClr val="00747A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34B233"/>
        </a:dk2>
        <a:lt2>
          <a:srgbClr val="CF0072"/>
        </a:lt2>
        <a:accent1>
          <a:srgbClr val="34B4E4"/>
        </a:accent1>
        <a:accent2>
          <a:srgbClr val="AA9C8F"/>
        </a:accent2>
        <a:accent3>
          <a:srgbClr val="FFFFFF"/>
        </a:accent3>
        <a:accent4>
          <a:srgbClr val="000000"/>
        </a:accent4>
        <a:accent5>
          <a:srgbClr val="AED6EF"/>
        </a:accent5>
        <a:accent6>
          <a:srgbClr val="9A8D81"/>
        </a:accent6>
        <a:hlink>
          <a:srgbClr val="00549F"/>
        </a:hlink>
        <a:folHlink>
          <a:srgbClr val="FFC8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37AE1B38F5374CB91791C8A0C9479B" ma:contentTypeVersion="4" ma:contentTypeDescription="Create a new document." ma:contentTypeScope="" ma:versionID="ddabe59c32190856211847cb9c33ea86">
  <xsd:schema xmlns:xsd="http://www.w3.org/2001/XMLSchema" xmlns:xs="http://www.w3.org/2001/XMLSchema" xmlns:p="http://schemas.microsoft.com/office/2006/metadata/properties" xmlns:ns2="242081e3-def4-49db-957a-142271ec8b9e" xmlns:ns3="748099ad-2d26-4e61-9061-59d3c097668b" targetNamespace="http://schemas.microsoft.com/office/2006/metadata/properties" ma:root="true" ma:fieldsID="025dae5700d7a7b1a3520b565702b9c9" ns2:_="" ns3:_="">
    <xsd:import namespace="242081e3-def4-49db-957a-142271ec8b9e"/>
    <xsd:import namespace="748099ad-2d26-4e61-9061-59d3c09766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081e3-def4-49db-957a-142271ec8b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099ad-2d26-4e61-9061-59d3c097668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48099ad-2d26-4e61-9061-59d3c097668b">
      <UserInfo>
        <DisplayName>Vallier Joel</DisplayName>
        <AccountId>257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9C1D1BA-6728-4495-AD47-2EC15D8717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B810FD-868A-4154-A451-4A43B5BD2B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081e3-def4-49db-957a-142271ec8b9e"/>
    <ds:schemaRef ds:uri="748099ad-2d26-4e61-9061-59d3c09766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0D8ABF-D62B-43C1-8CD5-8FDE6B705449}">
  <ds:schemaRefs>
    <ds:schemaRef ds:uri="http://schemas.openxmlformats.org/package/2006/metadata/core-properties"/>
    <ds:schemaRef ds:uri="http://schemas.microsoft.com/office/2006/metadata/properties"/>
    <ds:schemaRef ds:uri="242081e3-def4-49db-957a-142271ec8b9e"/>
    <ds:schemaRef ds:uri="748099ad-2d26-4e61-9061-59d3c097668b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1953</Words>
  <Application>Microsoft Office PowerPoint</Application>
  <PresentationFormat>Personnalisé</PresentationFormat>
  <Paragraphs>345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Tahoma</vt:lpstr>
      <vt:lpstr>Trebuchet MS</vt:lpstr>
      <vt:lpstr>Wingdings</vt:lpstr>
      <vt:lpstr>ALU 2011</vt:lpstr>
      <vt:lpstr>Openclassrooms - Parcours Data Scientist Projet 5 Segmentation de clients</vt:lpstr>
      <vt:lpstr>SOMMAIRE</vt:lpstr>
      <vt:lpstr>1. Présentation de la démarche Segmentation client</vt:lpstr>
      <vt:lpstr>2. Analyse et préparation des données Données d’origine</vt:lpstr>
      <vt:lpstr>2. Analyse et préparation des données Données d’origine</vt:lpstr>
      <vt:lpstr>2. Analyse et préparation des données Données d’origine</vt:lpstr>
      <vt:lpstr>2. Analyse et préparation des données Données d’origine</vt:lpstr>
      <vt:lpstr>2. Analyse et préparation des données Création de nouvelles variables</vt:lpstr>
      <vt:lpstr>3. SEGMENTATION DES CLIENTS ET typologie Etiquetage des clients</vt:lpstr>
      <vt:lpstr>3. SEGMENTATION DES CLIENTS ET typologie Etiquetage des clients</vt:lpstr>
      <vt:lpstr>3. SEGMENTATION DE l’ensemble des clients  </vt:lpstr>
      <vt:lpstr>3. SEGMENTATION DE l’ensemble des clients Représentation graphique </vt:lpstr>
      <vt:lpstr>4. Test de différentes classifications algorithmes utilisés</vt:lpstr>
      <vt:lpstr>4. Test de différentes classifications Accuracy score</vt:lpstr>
      <vt:lpstr>4. Test de différentes classifications matrice de confusion</vt:lpstr>
      <vt:lpstr>5. Présentation du principe de l’algorithme Random forest</vt:lpstr>
      <vt:lpstr>5. Présentation du principe de l’algorithme Random forest</vt:lpstr>
      <vt:lpstr>7. Application de PRédiction</vt:lpstr>
      <vt:lpstr>7. Application de Prédiction Génération de données de test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ISIT PLC Project Plan - template</dc:title>
  <dc:creator>B.Huck</dc:creator>
  <cp:keywords>Project Life Cycle</cp:keywords>
  <cp:lastModifiedBy>Muths Christian</cp:lastModifiedBy>
  <cp:revision>569</cp:revision>
  <dcterms:created xsi:type="dcterms:W3CDTF">2011-08-29T20:41:33Z</dcterms:created>
  <dcterms:modified xsi:type="dcterms:W3CDTF">2018-03-30T05:24:44Z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0x010100A537AE1B38F5374CB91791C8A0C9479B</vt:lpwstr>
  </property>
  <property fmtid="{D5CDD505-2E9C-101B-9397-08002B2CF9AE}" pid="4" name="WorkflowChangePath">
    <vt:lpwstr>69b58a8e-8f8f-4bab-a8a4-5852aed34c61,4;69b58a8e-8f8f-4bab-a8a4-5852aed34c61,9;</vt:lpwstr>
  </property>
</Properties>
</file>

<file path=userCustomization/customUI.xml><?xml version="1.0" encoding="utf-8"?>
<mso:customUI xmlns:mso="http://schemas.microsoft.com/office/2006/01/customui">
  <mso:ribbon>
    <mso:qat>
      <mso:documentControls>
        <mso:control idQ="mso:ObjectAlignMenu" visible="true"/>
      </mso:documentControls>
    </mso:qat>
  </mso:ribbon>
</mso:customUI>
</file>