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microsoft.com/office/2006/relationships/ui/userCustomization" Target="userCustomization/customUI.xml"/><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365" r:id="rId5"/>
    <p:sldId id="384" r:id="rId6"/>
    <p:sldId id="381" r:id="rId7"/>
    <p:sldId id="385" r:id="rId8"/>
    <p:sldId id="386" r:id="rId9"/>
    <p:sldId id="387" r:id="rId10"/>
    <p:sldId id="388" r:id="rId11"/>
    <p:sldId id="389" r:id="rId12"/>
    <p:sldId id="390" r:id="rId13"/>
    <p:sldId id="391" r:id="rId14"/>
    <p:sldId id="395" r:id="rId15"/>
    <p:sldId id="394" r:id="rId16"/>
    <p:sldId id="392" r:id="rId17"/>
    <p:sldId id="393" r:id="rId18"/>
    <p:sldId id="397" r:id="rId19"/>
    <p:sldId id="400" r:id="rId20"/>
    <p:sldId id="402" r:id="rId21"/>
    <p:sldId id="401" r:id="rId22"/>
    <p:sldId id="398" r:id="rId23"/>
    <p:sldId id="399" r:id="rId24"/>
    <p:sldId id="287" r:id="rId25"/>
  </p:sldIdLst>
  <p:sldSz cx="11887200" cy="6858000"/>
  <p:notesSz cx="9931400" cy="14351000"/>
  <p:defaultTextStyle>
    <a:defPPr>
      <a:defRPr lang="en-US"/>
    </a:defPPr>
    <a:lvl1pPr algn="l" rtl="0" fontAlgn="base">
      <a:spcBef>
        <a:spcPct val="50000"/>
      </a:spcBef>
      <a:spcAft>
        <a:spcPct val="0"/>
      </a:spcAft>
      <a:defRPr kern="1200">
        <a:solidFill>
          <a:schemeClr val="tx1"/>
        </a:solidFill>
        <a:latin typeface="Tahoma" pitchFamily="34" charset="0"/>
        <a:ea typeface="+mn-ea"/>
        <a:cs typeface="+mn-cs"/>
      </a:defRPr>
    </a:lvl1pPr>
    <a:lvl2pPr marL="457200" algn="l" rtl="0" fontAlgn="base">
      <a:spcBef>
        <a:spcPct val="50000"/>
      </a:spcBef>
      <a:spcAft>
        <a:spcPct val="0"/>
      </a:spcAft>
      <a:defRPr kern="1200">
        <a:solidFill>
          <a:schemeClr val="tx1"/>
        </a:solidFill>
        <a:latin typeface="Tahoma" pitchFamily="34" charset="0"/>
        <a:ea typeface="+mn-ea"/>
        <a:cs typeface="+mn-cs"/>
      </a:defRPr>
    </a:lvl2pPr>
    <a:lvl3pPr marL="914400" algn="l" rtl="0" fontAlgn="base">
      <a:spcBef>
        <a:spcPct val="50000"/>
      </a:spcBef>
      <a:spcAft>
        <a:spcPct val="0"/>
      </a:spcAft>
      <a:defRPr kern="1200">
        <a:solidFill>
          <a:schemeClr val="tx1"/>
        </a:solidFill>
        <a:latin typeface="Tahoma" pitchFamily="34" charset="0"/>
        <a:ea typeface="+mn-ea"/>
        <a:cs typeface="+mn-cs"/>
      </a:defRPr>
    </a:lvl3pPr>
    <a:lvl4pPr marL="1371600" algn="l" rtl="0" fontAlgn="base">
      <a:spcBef>
        <a:spcPct val="50000"/>
      </a:spcBef>
      <a:spcAft>
        <a:spcPct val="0"/>
      </a:spcAft>
      <a:defRPr kern="1200">
        <a:solidFill>
          <a:schemeClr val="tx1"/>
        </a:solidFill>
        <a:latin typeface="Tahoma" pitchFamily="34" charset="0"/>
        <a:ea typeface="+mn-ea"/>
        <a:cs typeface="+mn-cs"/>
      </a:defRPr>
    </a:lvl4pPr>
    <a:lvl5pPr marL="1828800" algn="l"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72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ck2" initials="BH" lastIdx="2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9B7"/>
    <a:srgbClr val="FF99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0" autoAdjust="0"/>
    <p:restoredTop sz="99531" autoAdjust="0"/>
  </p:normalViewPr>
  <p:slideViewPr>
    <p:cSldViewPr snapToGrid="0">
      <p:cViewPr varScale="1">
        <p:scale>
          <a:sx n="74" d="100"/>
          <a:sy n="74" d="100"/>
        </p:scale>
        <p:origin x="366" y="66"/>
      </p:cViewPr>
      <p:guideLst>
        <p:guide orient="horz" pos="2160"/>
        <p:guide pos="7287"/>
      </p:guideLst>
    </p:cSldViewPr>
  </p:slideViewPr>
  <p:notesTextViewPr>
    <p:cViewPr>
      <p:scale>
        <a:sx n="100" d="100"/>
        <a:sy n="100" d="100"/>
      </p:scale>
      <p:origin x="0" y="0"/>
    </p:cViewPr>
  </p:notesTextViewPr>
  <p:sorterViewPr>
    <p:cViewPr>
      <p:scale>
        <a:sx n="66" d="100"/>
        <a:sy n="66" d="100"/>
      </p:scale>
      <p:origin x="0" y="-1842"/>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67" name="Rectangle 3"/>
          <p:cNvSpPr>
            <a:spLocks noGrp="1" noChangeArrowheads="1"/>
          </p:cNvSpPr>
          <p:nvPr>
            <p:ph type="dt" idx="1"/>
          </p:nvPr>
        </p:nvSpPr>
        <p:spPr bwMode="auto">
          <a:xfrm>
            <a:off x="5625494" y="0"/>
            <a:ext cx="4303608" cy="7175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lvl1pPr algn="r">
              <a:spcBef>
                <a:spcPct val="0"/>
              </a:spcBef>
              <a:defRPr sz="1700">
                <a:latin typeface="Arial" pitchFamily="34" charset="0"/>
              </a:defRPr>
            </a:lvl1pPr>
          </a:lstStyle>
          <a:p>
            <a:endParaRPr lang="en-US" dirty="0"/>
          </a:p>
        </p:txBody>
      </p:sp>
      <p:sp>
        <p:nvSpPr>
          <p:cNvPr id="11268" name="Rectangle 4"/>
          <p:cNvSpPr>
            <a:spLocks noGrp="1" noRot="1" noChangeAspect="1" noChangeArrowheads="1" noTextEdit="1"/>
          </p:cNvSpPr>
          <p:nvPr>
            <p:ph type="sldImg" idx="2"/>
          </p:nvPr>
        </p:nvSpPr>
        <p:spPr bwMode="auto">
          <a:xfrm>
            <a:off x="301625" y="1076325"/>
            <a:ext cx="9328150" cy="5381625"/>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93140" y="6816725"/>
            <a:ext cx="7945120" cy="6457950"/>
          </a:xfrm>
          <a:prstGeom prst="rect">
            <a:avLst/>
          </a:prstGeom>
          <a:noFill/>
          <a:ln w="9525">
            <a:noFill/>
            <a:miter lim="800000"/>
            <a:headEnd/>
            <a:tailEnd/>
          </a:ln>
          <a:effectLst/>
        </p:spPr>
        <p:txBody>
          <a:bodyPr vert="horz" wrap="square" lIns="138730" tIns="69366" rIns="138730" bIns="693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spcBef>
                <a:spcPct val="0"/>
              </a:spcBef>
              <a:defRPr sz="1700">
                <a:latin typeface="Arial" pitchFamily="34" charset="0"/>
              </a:defRPr>
            </a:lvl1pPr>
          </a:lstStyle>
          <a:p>
            <a:endParaRPr lang="en-US" dirty="0"/>
          </a:p>
        </p:txBody>
      </p:sp>
      <p:sp>
        <p:nvSpPr>
          <p:cNvPr id="11271" name="Rectangle 7"/>
          <p:cNvSpPr>
            <a:spLocks noGrp="1" noChangeArrowheads="1"/>
          </p:cNvSpPr>
          <p:nvPr>
            <p:ph type="sldNum" sz="quarter" idx="5"/>
          </p:nvPr>
        </p:nvSpPr>
        <p:spPr bwMode="auto">
          <a:xfrm>
            <a:off x="5625494" y="13630960"/>
            <a:ext cx="4303608" cy="717550"/>
          </a:xfrm>
          <a:prstGeom prst="rect">
            <a:avLst/>
          </a:prstGeom>
          <a:noFill/>
          <a:ln w="9525">
            <a:noFill/>
            <a:miter lim="800000"/>
            <a:headEnd/>
            <a:tailEnd/>
          </a:ln>
          <a:effectLst/>
        </p:spPr>
        <p:txBody>
          <a:bodyPr vert="horz" wrap="square" lIns="138730" tIns="69366" rIns="138730" bIns="69366" numCol="1" anchor="b" anchorCtr="0" compatLnSpc="1">
            <a:prstTxWarp prst="textNoShape">
              <a:avLst/>
            </a:prstTxWarp>
          </a:bodyPr>
          <a:lstStyle>
            <a:lvl1pPr algn="r">
              <a:spcBef>
                <a:spcPct val="0"/>
              </a:spcBef>
              <a:defRPr sz="1700">
                <a:latin typeface="Arial" pitchFamily="34" charset="0"/>
              </a:defRPr>
            </a:lvl1pPr>
          </a:lstStyle>
          <a:p>
            <a:fld id="{AA682177-7598-439A-A5BC-904467B815AC}" type="slidenum">
              <a:rPr lang="en-US"/>
              <a:pPr/>
              <a:t>‹N°›</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AND SEGU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6375" y="4237038"/>
            <a:ext cx="11345863" cy="1181100"/>
          </a:xfrm>
        </p:spPr>
        <p:txBody>
          <a:bodyPr anchor="b"/>
          <a:lstStyle>
            <a:lvl1pPr>
              <a:defRPr/>
            </a:lvl1pPr>
          </a:lstStyle>
          <a:p>
            <a:r>
              <a:rPr lang="en-US"/>
              <a:t>CLICK TO EDIT MASTER TITLE STYLE</a:t>
            </a:r>
          </a:p>
        </p:txBody>
      </p:sp>
      <p:sp>
        <p:nvSpPr>
          <p:cNvPr id="4099" name="Rectangle 3"/>
          <p:cNvSpPr>
            <a:spLocks noGrp="1" noChangeArrowheads="1"/>
          </p:cNvSpPr>
          <p:nvPr>
            <p:ph type="subTitle" idx="1"/>
          </p:nvPr>
        </p:nvSpPr>
        <p:spPr>
          <a:xfrm>
            <a:off x="254000" y="5461000"/>
            <a:ext cx="11304588" cy="617538"/>
          </a:xfrm>
        </p:spPr>
        <p:txBody>
          <a:bodyPr/>
          <a:lstStyle>
            <a:lvl1pPr marL="0" indent="0">
              <a:buFont typeface="Arial" pitchFamily="34" charset="0"/>
              <a:buNone/>
              <a:defRPr>
                <a:solidFill>
                  <a:srgbClr val="7F7F7F"/>
                </a:solidFill>
              </a:defRPr>
            </a:lvl1pPr>
          </a:lstStyle>
          <a:p>
            <a:r>
              <a:rPr lang="en-US"/>
              <a:t>Click to edit Master subtitle style</a:t>
            </a:r>
          </a:p>
        </p:txBody>
      </p:sp>
      <p:pic>
        <p:nvPicPr>
          <p:cNvPr id="4100"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101"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
        <p:nvSpPr>
          <p:cNvPr id="8"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 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noProof="0" dirty="0"/>
              <a:t>CLICK TO EDIT MASTER TITLE STYLE</a:t>
            </a:r>
          </a:p>
        </p:txBody>
      </p:sp>
      <p:sp>
        <p:nvSpPr>
          <p:cNvPr id="3" name="Content Placeholder 2"/>
          <p:cNvSpPr>
            <a:spLocks noGrp="1"/>
          </p:cNvSpPr>
          <p:nvPr>
            <p:ph idx="1"/>
          </p:nvPr>
        </p:nvSpPr>
        <p:spPr/>
        <p:txBody>
          <a:bodyPr/>
          <a:lstStyle>
            <a:lvl2pPr>
              <a:buClr>
                <a:srgbClr val="FFC000"/>
              </a:buClr>
              <a:defRPr/>
            </a:lvl2pPr>
            <a:lvl3pPr>
              <a:buClr>
                <a:schemeClr val="accent6">
                  <a:lumMod val="60000"/>
                  <a:lumOff val="40000"/>
                </a:schemeClr>
              </a:buClr>
              <a:defRPr/>
            </a:lvl3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5" name="Rectangle 7"/>
          <p:cNvSpPr>
            <a:spLocks noChangeArrowheads="1"/>
          </p:cNvSpPr>
          <p:nvPr userDrawn="1"/>
        </p:nvSpPr>
        <p:spPr bwMode="auto">
          <a:xfrm>
            <a:off x="2367887" y="6580188"/>
            <a:ext cx="7151426"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2016 ALCATEL-LUCENT ENTERPRISE.</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ENTERPRISE — OPEN — PROPRIETARY — USE PURSUANT TO COMPANY INSTRUCTION</a:t>
            </a:r>
          </a:p>
        </p:txBody>
      </p:sp>
      <p:pic>
        <p:nvPicPr>
          <p:cNvPr id="9" name="Picture 1" descr="al_enterprise_rgb_75mm.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005694" y="6246673"/>
            <a:ext cx="1529084" cy="4208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250825" y="1362075"/>
            <a:ext cx="556895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72175" y="1362075"/>
            <a:ext cx="5570538"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1000" smtClean="0">
                <a:solidFill>
                  <a:schemeClr val="tx1">
                    <a:lumMod val="50000"/>
                    <a:lumOff val="50000"/>
                  </a:schemeClr>
                </a:solidFill>
                <a:cs typeface="Arial" pitchFamily="34" charset="0"/>
              </a:rPr>
              <a:pPr algn="ctr">
                <a:spcBef>
                  <a:spcPct val="0"/>
                </a:spcBef>
                <a:defRPr/>
              </a:pPr>
              <a:t>‹N°›</a:t>
            </a:fld>
            <a:endParaRPr lang="en-US" sz="10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4"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5"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6"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7"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INTE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188913" y="1303338"/>
            <a:ext cx="11329987" cy="4141787"/>
          </a:xfrm>
        </p:spPr>
        <p:txBody>
          <a:bodyPr/>
          <a:lstStyle>
            <a:lvl1pPr>
              <a:defRPr kumimoji="0" lang="en-US" sz="2000" b="0" i="0" u="none" strike="noStrike" kern="1200" cap="none" spc="0" normalizeH="0" baseline="0" noProof="0" dirty="0" smtClean="0">
                <a:ln>
                  <a:noFill/>
                </a:ln>
                <a:solidFill>
                  <a:schemeClr val="bg1">
                    <a:lumMod val="50000"/>
                  </a:schemeClr>
                </a:solidFill>
                <a:effectLst/>
                <a:uLnTx/>
                <a:uFillTx/>
                <a:latin typeface="Tahoma" pitchFamily="34" charset="0"/>
                <a:ea typeface="+mn-ea"/>
                <a:cs typeface="+mn-cs"/>
              </a:defRPr>
            </a:lvl1pPr>
          </a:lstStyle>
          <a:p>
            <a:pPr marL="114300" lvl="0" indent="-1588" algn="l" rtl="0" fontAlgn="base">
              <a:spcBef>
                <a:spcPct val="20000"/>
              </a:spcBef>
              <a:spcAft>
                <a:spcPts val="600"/>
              </a:spcAft>
              <a:buClr>
                <a:srgbClr val="6639B7"/>
              </a:buClr>
              <a:buFont typeface="Arial" charset="0"/>
              <a:buNone/>
            </a:pPr>
            <a:r>
              <a:rPr lang="en-US"/>
              <a:t>Click to edit Master text styles</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CONFIDENTIAL — SOLELY FOR AUTHORIZED PERSONS HAVING A NEED TO KNOW — PROPRIETARY — USE PURSUANT TO COMPANY INSTRUCTION</a:t>
            </a:r>
          </a:p>
        </p:txBody>
      </p:sp>
      <p:pic>
        <p:nvPicPr>
          <p:cNvPr id="7"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8"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4" name="Content Placeholder 3"/>
          <p:cNvSpPr>
            <a:spLocks noGrp="1"/>
          </p:cNvSpPr>
          <p:nvPr>
            <p:ph sz="quarter" idx="10"/>
          </p:nvPr>
        </p:nvSpPr>
        <p:spPr>
          <a:xfrm>
            <a:off x="200025" y="1303338"/>
            <a:ext cx="11298238" cy="3878262"/>
          </a:xfrm>
          <a:noFill/>
          <a:ln w="9525">
            <a:noFill/>
            <a:miter lim="800000"/>
            <a:headEnd/>
            <a:tailEnd/>
          </a:ln>
        </p:spPr>
        <p:txBody>
          <a:bodyPr vert="horz" wrap="square" lIns="45720" tIns="0" rIns="0" bIns="0" numCol="1" rtlCol="0" anchor="t" anchorCtr="0" compatLnSpc="1">
            <a:prstTxWarp prst="textNoShape">
              <a:avLst/>
            </a:prstTxWarp>
            <a:normAutofit/>
          </a:bodyPr>
          <a:lstStyle>
            <a:lvl1pPr marL="514350" indent="-514350" algn="l" defTabSz="914400" rtl="0" eaLnBrk="1" fontAlgn="base" latinLnBrk="0" hangingPunct="1">
              <a:spcAft>
                <a:spcPts val="600"/>
              </a:spcAft>
              <a:buClr>
                <a:schemeClr val="tx1"/>
              </a:buClr>
              <a:buFont typeface="+mj-lt"/>
              <a:buAutoNum type="arabicPeriod"/>
              <a:defRPr lang="en-US" sz="2800" kern="1200" smtClean="0">
                <a:solidFill>
                  <a:schemeClr val="bg1">
                    <a:lumMod val="50000"/>
                  </a:schemeClr>
                </a:solidFill>
                <a:latin typeface="+mn-lt"/>
                <a:ea typeface="+mn-ea"/>
                <a:cs typeface="+mn-cs"/>
              </a:defRPr>
            </a:lvl1pPr>
            <a:lvl2pPr marL="457200" algn="l" defTabSz="914400" rtl="0" eaLnBrk="1" fontAlgn="base" latinLnBrk="0" hangingPunct="1">
              <a:spcAft>
                <a:spcPts val="600"/>
              </a:spcAft>
              <a:defRPr lang="en-US" sz="2000" kern="1200" dirty="0" smtClean="0">
                <a:solidFill>
                  <a:schemeClr val="bg1">
                    <a:lumMod val="50000"/>
                  </a:schemeClr>
                </a:solidFill>
                <a:latin typeface="+mn-lt"/>
                <a:ea typeface="+mn-ea"/>
                <a:cs typeface="+mn-cs"/>
              </a:defRPr>
            </a:lvl2pPr>
            <a:lvl3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3pPr>
            <a:lvl4pPr marL="457200" algn="l" defTabSz="914400" rtl="0" eaLnBrk="1" fontAlgn="base" latinLnBrk="0" hangingPunct="1">
              <a:spcAft>
                <a:spcPts val="600"/>
              </a:spcAft>
              <a:defRPr lang="en-US" sz="2800" kern="1200" smtClean="0">
                <a:solidFill>
                  <a:schemeClr val="bg1">
                    <a:lumMod val="50000"/>
                  </a:schemeClr>
                </a:solidFill>
                <a:latin typeface="+mn-lt"/>
                <a:ea typeface="+mn-ea"/>
                <a:cs typeface="+mn-cs"/>
              </a:defRPr>
            </a:lvl4pPr>
            <a:lvl5pPr marL="457200" algn="l" defTabSz="914400" rtl="0" eaLnBrk="1" fontAlgn="base" latinLnBrk="0" hangingPunct="1">
              <a:spcAft>
                <a:spcPts val="600"/>
              </a:spcAft>
              <a:defRPr lang="en-US" sz="2800" kern="1200" dirty="0" smtClean="0">
                <a:solidFill>
                  <a:schemeClr val="bg1">
                    <a:lumMod val="50000"/>
                  </a:schemeClr>
                </a:solidFill>
                <a:latin typeface="+mn-lt"/>
                <a:ea typeface="+mn-ea"/>
                <a:cs typeface="+mn-cs"/>
              </a:defRPr>
            </a:lvl5pPr>
          </a:lstStyle>
          <a:p>
            <a:pPr marL="457200" lvl="0" indent="-457200" algn="l" defTabSz="914400" rtl="0" eaLnBrk="1" fontAlgn="base" latinLnBrk="0" hangingPunct="1">
              <a:spcBef>
                <a:spcPts val="1200"/>
              </a:spcBef>
              <a:spcAft>
                <a:spcPts val="600"/>
              </a:spcAft>
              <a:buClr>
                <a:schemeClr val="tx1">
                  <a:lumMod val="75000"/>
                  <a:lumOff val="25000"/>
                </a:schemeClr>
              </a:buClr>
              <a:buFont typeface="+mj-lt"/>
              <a:buAutoNum type="arabicPeriod"/>
            </a:pPr>
            <a:r>
              <a:rPr lang="en-US"/>
              <a:t>Click to edit Master text styles</a:t>
            </a:r>
          </a:p>
          <a:p>
            <a:pPr marL="457200" lvl="1" indent="0" algn="l" defTabSz="914400" rtl="0" eaLnBrk="1" fontAlgn="base" latinLnBrk="0" hangingPunct="1">
              <a:spcBef>
                <a:spcPts val="300"/>
              </a:spcBef>
              <a:spcAft>
                <a:spcPts val="600"/>
              </a:spcAft>
              <a:buClrTx/>
              <a:buFontTx/>
              <a:buNone/>
            </a:pPr>
            <a:r>
              <a:rPr lang="en-US"/>
              <a:t>Second level</a:t>
            </a:r>
          </a:p>
          <a:p>
            <a:pPr marL="457200" lvl="1" indent="0" algn="l" defTabSz="914400" rtl="0" eaLnBrk="1" fontAlgn="base" latinLnBrk="0" hangingPunct="1">
              <a:spcBef>
                <a:spcPts val="300"/>
              </a:spcBef>
              <a:spcAft>
                <a:spcPts val="600"/>
              </a:spcAft>
              <a:buClrTx/>
              <a:buFontTx/>
              <a:buNone/>
            </a:pPr>
            <a:r>
              <a:rPr lang="en-US"/>
              <a:t>Third level</a:t>
            </a:r>
          </a:p>
          <a:p>
            <a:pPr marL="457200" lvl="1" indent="0" algn="l" defTabSz="914400" rtl="0" eaLnBrk="1" fontAlgn="base" latinLnBrk="0" hangingPunct="1">
              <a:spcBef>
                <a:spcPts val="300"/>
              </a:spcBef>
              <a:spcAft>
                <a:spcPts val="600"/>
              </a:spcAft>
              <a:buClrTx/>
              <a:buFontTx/>
              <a:buNone/>
            </a:pPr>
            <a:r>
              <a:rPr lang="en-US"/>
              <a:t>Fourth level</a:t>
            </a:r>
          </a:p>
          <a:p>
            <a:pPr marL="457200" lvl="1" indent="0" algn="l" defTabSz="914400" rtl="0" eaLnBrk="1" fontAlgn="base" latinLnBrk="0" hangingPunct="1">
              <a:spcBef>
                <a:spcPts val="300"/>
              </a:spcBef>
              <a:spcAft>
                <a:spcPts val="600"/>
              </a:spcAft>
              <a:buClrTx/>
              <a:buFontTx/>
              <a:buNone/>
            </a:pPr>
            <a:r>
              <a:rPr lang="en-US"/>
              <a:t>Fifth level</a:t>
            </a:r>
          </a:p>
        </p:txBody>
      </p:sp>
      <p:sp>
        <p:nvSpPr>
          <p:cNvPr id="5" name="Footer Placeholder 2"/>
          <p:cNvSpPr txBox="1">
            <a:spLocks/>
          </p:cNvSpPr>
          <p:nvPr userDrawn="1"/>
        </p:nvSpPr>
        <p:spPr>
          <a:xfrm>
            <a:off x="5732463" y="6354763"/>
            <a:ext cx="484187" cy="239712"/>
          </a:xfrm>
          <a:prstGeom prst="rect">
            <a:avLst/>
          </a:prstGeom>
        </p:spPr>
        <p:txBody>
          <a:bodyPr anchor="b"/>
          <a:lstStyle>
            <a:defPPr>
              <a:defRPr lang="en-GB"/>
            </a:defPPr>
            <a:lvl1pPr>
              <a:defRPr sz="800">
                <a:solidFill>
                  <a:schemeClr val="bg1">
                    <a:lumMod val="50000"/>
                  </a:schemeClr>
                </a:solidFill>
                <a:latin typeface="Tahoma" pitchFamily="34" charset="0"/>
              </a:defRPr>
            </a:lvl1pPr>
          </a:lstStyle>
          <a:p>
            <a:pPr algn="ctr">
              <a:spcBef>
                <a:spcPct val="0"/>
              </a:spcBef>
              <a:defRPr/>
            </a:pPr>
            <a:fld id="{1D43DDA3-B8F5-4355-8795-A0F7A61B9EB2}" type="slidenum">
              <a:rPr lang="en-US" sz="600" smtClean="0">
                <a:solidFill>
                  <a:schemeClr val="tx1">
                    <a:lumMod val="50000"/>
                    <a:lumOff val="50000"/>
                  </a:schemeClr>
                </a:solidFill>
                <a:cs typeface="Arial" pitchFamily="34" charset="0"/>
              </a:rPr>
              <a:pPr algn="ctr">
                <a:spcBef>
                  <a:spcPct val="0"/>
                </a:spcBef>
                <a:defRPr/>
              </a:pPr>
              <a:t>‹N°›</a:t>
            </a:fld>
            <a:endParaRPr lang="en-US" sz="600" dirty="0">
              <a:solidFill>
                <a:schemeClr val="tx1">
                  <a:lumMod val="50000"/>
                  <a:lumOff val="50000"/>
                </a:schemeClr>
              </a:solidFill>
              <a:cs typeface="Arial" pitchFamily="34" charset="0"/>
            </a:endParaRPr>
          </a:p>
        </p:txBody>
      </p:sp>
      <p:sp>
        <p:nvSpPr>
          <p:cNvPr id="6" name="Rectangle 7"/>
          <p:cNvSpPr>
            <a:spLocks noChangeArrowheads="1"/>
          </p:cNvSpPr>
          <p:nvPr userDrawn="1"/>
        </p:nvSpPr>
        <p:spPr bwMode="auto">
          <a:xfrm>
            <a:off x="2779713" y="6580188"/>
            <a:ext cx="6408737" cy="228600"/>
          </a:xfrm>
          <a:prstGeom prst="rect">
            <a:avLst/>
          </a:prstGeom>
          <a:noFill/>
          <a:ln w="9525">
            <a:noFill/>
            <a:miter lim="800000"/>
            <a:headEnd/>
            <a:tailEnd/>
          </a:ln>
          <a:effectLst/>
        </p:spPr>
        <p:txBody>
          <a:bodyPr lIns="91428" tIns="45714" rIns="91428" bIns="45714" anchor="b"/>
          <a:lstStyle/>
          <a:p>
            <a:pPr algn="ctr"/>
            <a:r>
              <a:rPr lang="en-US" sz="600" dirty="0">
                <a:solidFill>
                  <a:srgbClr val="7F7F7F"/>
                </a:solidFill>
                <a:cs typeface="Arial" pitchFamily="34" charset="0"/>
              </a:rPr>
              <a:t>COPYRIGHT © 2011 ALCATEL-LUCENT.</a:t>
            </a:r>
            <a:r>
              <a:rPr lang="en-US" sz="600" baseline="0" dirty="0">
                <a:solidFill>
                  <a:srgbClr val="7F7F7F"/>
                </a:solidFill>
                <a:cs typeface="Arial" pitchFamily="34" charset="0"/>
              </a:rPr>
              <a:t> </a:t>
            </a:r>
            <a:r>
              <a:rPr lang="en-US" sz="600" dirty="0">
                <a:solidFill>
                  <a:srgbClr val="7F7F7F"/>
                </a:solidFill>
                <a:cs typeface="Arial" pitchFamily="34" charset="0"/>
              </a:rPr>
              <a:t>ALL RIGHTS RESERVED. </a:t>
            </a:r>
            <a:br>
              <a:rPr lang="en-US" sz="500" dirty="0">
                <a:solidFill>
                  <a:srgbClr val="7F7F7F"/>
                </a:solidFill>
                <a:cs typeface="Arial" pitchFamily="34" charset="0"/>
              </a:rPr>
            </a:br>
            <a:r>
              <a:rPr lang="en-US" sz="600" dirty="0">
                <a:solidFill>
                  <a:srgbClr val="A51140"/>
                </a:solidFill>
                <a:cs typeface="Arial" pitchFamily="34" charset="0"/>
              </a:rPr>
              <a:t>ALCATEL-LUCENT — OPEN — PROPRIETARY — USE PURSUANT TO COMPANY INSTRUCTION</a:t>
            </a:r>
          </a:p>
        </p:txBody>
      </p:sp>
      <p:pic>
        <p:nvPicPr>
          <p:cNvPr id="7" name="Picture 11"/>
          <p:cNvPicPr>
            <a:picLocks noChangeAspect="1" noChangeArrowheads="1"/>
          </p:cNvPicPr>
          <p:nvPr userDrawn="1"/>
        </p:nvPicPr>
        <p:blipFill>
          <a:blip r:embed="rId2" cstate="print"/>
          <a:srcRect/>
          <a:stretch>
            <a:fillRect/>
          </a:stretch>
        </p:blipFill>
        <p:spPr bwMode="auto">
          <a:xfrm>
            <a:off x="300038" y="6491288"/>
            <a:ext cx="1608137" cy="100012"/>
          </a:xfrm>
          <a:prstGeom prst="rect">
            <a:avLst/>
          </a:prstGeom>
          <a:noFill/>
          <a:ln w="9525" algn="ctr">
            <a:noFill/>
            <a:miter lim="800000"/>
            <a:headEnd/>
            <a:tailEnd/>
          </a:ln>
          <a:effectLst/>
        </p:spPr>
      </p:pic>
      <p:pic>
        <p:nvPicPr>
          <p:cNvPr id="8" name="Picture 2"/>
          <p:cNvPicPr>
            <a:picLocks noChangeAspect="1" noChangeArrowheads="1"/>
          </p:cNvPicPr>
          <p:nvPr userDrawn="1"/>
        </p:nvPicPr>
        <p:blipFill>
          <a:blip r:embed="rId3"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9"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rcRect l="73026"/>
          <a:stretch>
            <a:fillRect/>
          </a:stretch>
        </p:blipFill>
        <p:spPr bwMode="auto">
          <a:xfrm>
            <a:off x="10101263" y="6249988"/>
            <a:ext cx="1463675" cy="304800"/>
          </a:xfrm>
          <a:prstGeom prst="rect">
            <a:avLst/>
          </a:prstGeom>
          <a:noFill/>
          <a:ln w="9525">
            <a:noFill/>
            <a:miter lim="800000"/>
            <a:headEnd/>
            <a:tailEnd/>
          </a:ln>
        </p:spPr>
      </p:pic>
      <p:cxnSp>
        <p:nvCxnSpPr>
          <p:cNvPr id="4" name="Straight Connector 5"/>
          <p:cNvCxnSpPr>
            <a:cxnSpLocks noChangeShapeType="1"/>
          </p:cNvCxnSpPr>
          <p:nvPr userDrawn="1"/>
        </p:nvCxnSpPr>
        <p:spPr bwMode="auto">
          <a:xfrm rot="10800000">
            <a:off x="298450" y="6394450"/>
            <a:ext cx="9742488" cy="0"/>
          </a:xfrm>
          <a:prstGeom prst="line">
            <a:avLst/>
          </a:prstGeom>
          <a:noFill/>
          <a:ln w="34925" cap="rnd" algn="ctr">
            <a:solidFill>
              <a:schemeClr val="tx1"/>
            </a:solidFill>
            <a:prstDash val="sysDot"/>
            <a:round/>
            <a:headEnd/>
            <a:tailEn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ALE_Main Title Dark Blue 2">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3175"/>
            <a:ext cx="11887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userDrawn="1">
            <p:custDataLst>
              <p:tags r:id="rId1"/>
            </p:custDataLst>
          </p:nvPr>
        </p:nvSpPr>
        <p:spPr>
          <a:xfrm>
            <a:off x="0" y="4233"/>
            <a:ext cx="11887200" cy="6858000"/>
          </a:xfrm>
          <a:prstGeom prst="rect">
            <a:avLst/>
          </a:prstGeom>
          <a:gradFill>
            <a:gsLst>
              <a:gs pos="0">
                <a:schemeClr val="accent4">
                  <a:alpha val="80000"/>
                </a:schemeClr>
              </a:gs>
              <a:gs pos="100000">
                <a:schemeClr val="accent6">
                  <a:alpha val="50000"/>
                </a:schemeClr>
              </a:gs>
            </a:gsLst>
            <a:lin ang="2400000" scaled="0"/>
          </a:gradFill>
          <a:ln>
            <a:noFill/>
          </a:ln>
        </p:spPr>
        <p:txBody>
          <a:bodyPr rot="0" spcFirstLastPara="0" vertOverflow="overflow" horzOverflow="overflow" vert="horz" wrap="square" lIns="119954" tIns="59978" rIns="119954" bIns="59978" numCol="1" spcCol="0" rtlCol="0" fromWordArt="0" anchor="ctr" anchorCtr="0" forceAA="0" compatLnSpc="1">
            <a:prstTxWarp prst="textNoShape">
              <a:avLst/>
            </a:prstTxWarp>
            <a:noAutofit/>
          </a:bodyPr>
          <a:lstStyle/>
          <a:p>
            <a:pPr lvl="0">
              <a:spcBef>
                <a:spcPts val="0"/>
              </a:spcBef>
            </a:pPr>
            <a:endParaRPr lang="fr-BE" dirty="0">
              <a:solidFill>
                <a:schemeClr val="bg1"/>
              </a:solidFill>
              <a:latin typeface="Trebuchet MS" panose="020B0603020202020204" pitchFamily="34" charset="0"/>
              <a:cs typeface="Trebuchet MS" panose="020B0502040204020203" pitchFamily="34" charset="0"/>
            </a:endParaRPr>
          </a:p>
        </p:txBody>
      </p:sp>
      <p:pic>
        <p:nvPicPr>
          <p:cNvPr id="24" name="Picture 2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233"/>
            <a:ext cx="5615464" cy="5469151"/>
          </a:xfrm>
          <a:prstGeom prst="rect">
            <a:avLst/>
          </a:prstGeom>
        </p:spPr>
      </p:pic>
      <p:sp>
        <p:nvSpPr>
          <p:cNvPr id="12" name="Rectangle 2"/>
          <p:cNvSpPr>
            <a:spLocks noGrp="1" noChangeArrowheads="1"/>
          </p:cNvSpPr>
          <p:nvPr>
            <p:ph type="ctrTitle"/>
          </p:nvPr>
        </p:nvSpPr>
        <p:spPr>
          <a:xfrm>
            <a:off x="280670" y="2065089"/>
            <a:ext cx="11280458" cy="1073145"/>
          </a:xfrm>
        </p:spPr>
        <p:txBody>
          <a:bodyPr anchor="b"/>
          <a:lstStyle>
            <a:lvl1pPr algn="ctr">
              <a:defRPr sz="3700" b="1" cap="none">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title style</a:t>
            </a:r>
          </a:p>
        </p:txBody>
      </p:sp>
      <p:sp>
        <p:nvSpPr>
          <p:cNvPr id="15" name="Rectangle 3"/>
          <p:cNvSpPr>
            <a:spLocks noGrp="1" noChangeArrowheads="1"/>
          </p:cNvSpPr>
          <p:nvPr>
            <p:ph type="subTitle" idx="1"/>
          </p:nvPr>
        </p:nvSpPr>
        <p:spPr>
          <a:xfrm>
            <a:off x="283799" y="3495572"/>
            <a:ext cx="11277328" cy="617539"/>
          </a:xfrm>
        </p:spPr>
        <p:txBody>
          <a:bodyPr lIns="91416" tIns="45709" rIns="91416" bIns="45709"/>
          <a:lstStyle>
            <a:lvl1pPr marL="0" indent="0" algn="ctr">
              <a:spcBef>
                <a:spcPts val="787"/>
              </a:spcBef>
              <a:spcAft>
                <a:spcPts val="0"/>
              </a:spcAft>
              <a:buFont typeface="Trebuchet MS" pitchFamily="34" charset="0"/>
              <a:buNone/>
              <a:defRPr>
                <a:solidFill>
                  <a:schemeClr val="bg1"/>
                </a:solidFill>
                <a:latin typeface="Trebuchet MS" panose="020B0603020202020204" pitchFamily="34" charset="0"/>
                <a:ea typeface="Trebuchet MS" panose="020B0603020202020204" pitchFamily="34" charset="0"/>
                <a:cs typeface="Trebuchet MS" panose="020B0502040204020203" pitchFamily="34" charset="0"/>
              </a:defRPr>
            </a:lvl1pPr>
          </a:lstStyle>
          <a:p>
            <a:r>
              <a:rPr lang="en-US" dirty="0"/>
              <a:t>Click to edit Master subtitle style</a:t>
            </a:r>
          </a:p>
        </p:txBody>
      </p:sp>
      <p:pic>
        <p:nvPicPr>
          <p:cNvPr id="1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118544" y="6272234"/>
            <a:ext cx="1417727" cy="3916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12"/>
          <p:cNvCxnSpPr/>
          <p:nvPr userDrawn="1"/>
        </p:nvCxnSpPr>
        <p:spPr>
          <a:xfrm>
            <a:off x="393740" y="3290634"/>
            <a:ext cx="11167387" cy="1"/>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21" name="Footer Placeholder 2"/>
          <p:cNvSpPr txBox="1">
            <a:spLocks/>
          </p:cNvSpPr>
          <p:nvPr userDrawn="1"/>
        </p:nvSpPr>
        <p:spPr>
          <a:xfrm>
            <a:off x="280670" y="6312131"/>
            <a:ext cx="484188" cy="239712"/>
          </a:xfrm>
          <a:prstGeom prst="rect">
            <a:avLst/>
          </a:prstGeom>
        </p:spPr>
        <p:txBody>
          <a:bodyPr lIns="91416" tIns="45709" rIns="91416" bIns="45709" anchor="b"/>
          <a:lstStyle>
            <a:defPPr>
              <a:defRPr lang="en-GB"/>
            </a:defPPr>
            <a:lvl1pPr>
              <a:defRPr sz="800">
                <a:solidFill>
                  <a:schemeClr val="bg1">
                    <a:lumMod val="50000"/>
                  </a:schemeClr>
                </a:solidFill>
                <a:latin typeface="Trebuchet MS" pitchFamily="34" charset="0"/>
              </a:defRPr>
            </a:lvl1pPr>
          </a:lstStyle>
          <a:p>
            <a:pPr algn="ctr">
              <a:spcBef>
                <a:spcPct val="0"/>
              </a:spcBef>
              <a:defRPr/>
            </a:pPr>
            <a:fld id="{1D43DDA3-B8F5-4355-8795-A0F7A61B9EB2}" type="slidenum">
              <a:rPr lang="en-US" sz="1300" smtClean="0">
                <a:solidFill>
                  <a:schemeClr val="bg1"/>
                </a:solidFill>
                <a:latin typeface="Trebuchet MS" panose="020B0603020202020204" pitchFamily="34" charset="0"/>
                <a:cs typeface="Trebuchet MS" panose="020B0604020202020204" pitchFamily="34" charset="-128"/>
              </a:rPr>
              <a:pPr algn="ctr">
                <a:spcBef>
                  <a:spcPct val="0"/>
                </a:spcBef>
                <a:defRPr/>
              </a:pPr>
              <a:t>‹N°›</a:t>
            </a:fld>
            <a:endParaRPr lang="en-US" sz="1300" dirty="0">
              <a:solidFill>
                <a:schemeClr val="bg1"/>
              </a:solidFill>
              <a:latin typeface="Trebuchet MS" panose="020B0603020202020204" pitchFamily="34" charset="0"/>
              <a:cs typeface="Trebuchet MS" panose="020B0604020202020204" pitchFamily="34" charset="-128"/>
            </a:endParaRPr>
          </a:p>
        </p:txBody>
      </p:sp>
      <p:cxnSp>
        <p:nvCxnSpPr>
          <p:cNvPr id="22" name="Straight Connector 112"/>
          <p:cNvCxnSpPr/>
          <p:nvPr userDrawn="1"/>
        </p:nvCxnSpPr>
        <p:spPr>
          <a:xfrm flipH="1">
            <a:off x="268284" y="6551524"/>
            <a:ext cx="1306286" cy="0"/>
          </a:xfrm>
          <a:prstGeom prst="line">
            <a:avLst/>
          </a:prstGeom>
          <a:ln w="952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66379" y="4677587"/>
            <a:ext cx="3024132" cy="769115"/>
          </a:xfrm>
          <a:prstGeom prst="rect">
            <a:avLst/>
          </a:prstGeom>
        </p:spPr>
      </p:pic>
    </p:spTree>
    <p:extLst>
      <p:ext uri="{BB962C8B-B14F-4D97-AF65-F5344CB8AC3E}">
        <p14:creationId xmlns:p14="http://schemas.microsoft.com/office/powerpoint/2010/main" val="2112990481"/>
      </p:ext>
    </p:extLst>
  </p:cSld>
  <p:clrMapOvr>
    <a:masterClrMapping/>
  </p:clrMapOvr>
  <p:hf hdr="0" dt="0"/>
  <p:extLst mod="1">
    <p:ext uri="{DCECCB84-F9BA-43D5-87BE-67443E8EF086}">
      <p15:sldGuideLst xmlns:p15="http://schemas.microsoft.com/office/powerpoint/2012/main">
        <p15:guide id="1" pos="2880" userDrawn="1">
          <p15:clr>
            <a:srgbClr val="FBAE40"/>
          </p15:clr>
        </p15:guide>
        <p15:guide id="2" pos="424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227013"/>
            <a:ext cx="11331575" cy="10572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50825" y="1362075"/>
            <a:ext cx="11291888" cy="4525963"/>
          </a:xfrm>
          <a:prstGeom prst="rect">
            <a:avLst/>
          </a:prstGeom>
          <a:noFill/>
          <a:ln w="9525" algn="ctr">
            <a:noFill/>
            <a:miter lim="800000"/>
            <a:headEnd/>
            <a:tailEnd/>
          </a:ln>
          <a:effectLst/>
        </p:spPr>
        <p:txBody>
          <a:bodyPr vert="horz" wrap="square" lIns="4572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7" r:id="rId6"/>
    <p:sldLayoutId id="2147483655" r:id="rId7"/>
    <p:sldLayoutId id="2147483656" r:id="rId8"/>
    <p:sldLayoutId id="2147483659" r:id="rId9"/>
  </p:sldLayoutIdLst>
  <p:txStyles>
    <p:titleStyle>
      <a:lvl1pPr algn="l" rtl="0" eaLnBrk="0" fontAlgn="base" hangingPunct="0">
        <a:spcBef>
          <a:spcPct val="0"/>
        </a:spcBef>
        <a:spcAft>
          <a:spcPct val="0"/>
        </a:spcAft>
        <a:defRPr sz="2600" b="1">
          <a:solidFill>
            <a:srgbClr val="404040"/>
          </a:solidFill>
          <a:latin typeface="+mj-lt"/>
          <a:ea typeface="+mj-ea"/>
          <a:cs typeface="+mj-cs"/>
        </a:defRPr>
      </a:lvl1pPr>
      <a:lvl2pPr algn="l" rtl="0" eaLnBrk="0" fontAlgn="base" hangingPunct="0">
        <a:spcBef>
          <a:spcPct val="0"/>
        </a:spcBef>
        <a:spcAft>
          <a:spcPct val="0"/>
        </a:spcAft>
        <a:defRPr sz="2600" b="1">
          <a:solidFill>
            <a:srgbClr val="404040"/>
          </a:solidFill>
          <a:latin typeface="Tahoma" pitchFamily="34" charset="0"/>
        </a:defRPr>
      </a:lvl2pPr>
      <a:lvl3pPr algn="l" rtl="0" eaLnBrk="0" fontAlgn="base" hangingPunct="0">
        <a:spcBef>
          <a:spcPct val="0"/>
        </a:spcBef>
        <a:spcAft>
          <a:spcPct val="0"/>
        </a:spcAft>
        <a:defRPr sz="2600" b="1">
          <a:solidFill>
            <a:srgbClr val="404040"/>
          </a:solidFill>
          <a:latin typeface="Tahoma" pitchFamily="34" charset="0"/>
        </a:defRPr>
      </a:lvl3pPr>
      <a:lvl4pPr algn="l" rtl="0" eaLnBrk="0" fontAlgn="base" hangingPunct="0">
        <a:spcBef>
          <a:spcPct val="0"/>
        </a:spcBef>
        <a:spcAft>
          <a:spcPct val="0"/>
        </a:spcAft>
        <a:defRPr sz="2600" b="1">
          <a:solidFill>
            <a:srgbClr val="404040"/>
          </a:solidFill>
          <a:latin typeface="Tahoma" pitchFamily="34" charset="0"/>
        </a:defRPr>
      </a:lvl4pPr>
      <a:lvl5pPr algn="l" rtl="0" eaLnBrk="0" fontAlgn="base" hangingPunct="0">
        <a:spcBef>
          <a:spcPct val="0"/>
        </a:spcBef>
        <a:spcAft>
          <a:spcPct val="0"/>
        </a:spcAft>
        <a:defRPr sz="2600" b="1">
          <a:solidFill>
            <a:srgbClr val="404040"/>
          </a:solidFill>
          <a:latin typeface="Tahoma" pitchFamily="34" charset="0"/>
        </a:defRPr>
      </a:lvl5pPr>
      <a:lvl6pPr marL="457200" algn="l" rtl="0" eaLnBrk="0" fontAlgn="base" hangingPunct="0">
        <a:spcBef>
          <a:spcPct val="0"/>
        </a:spcBef>
        <a:spcAft>
          <a:spcPct val="0"/>
        </a:spcAft>
        <a:defRPr sz="2600" b="1">
          <a:solidFill>
            <a:srgbClr val="404040"/>
          </a:solidFill>
          <a:latin typeface="Tahoma" pitchFamily="34" charset="0"/>
        </a:defRPr>
      </a:lvl6pPr>
      <a:lvl7pPr marL="914400" algn="l" rtl="0" eaLnBrk="0" fontAlgn="base" hangingPunct="0">
        <a:spcBef>
          <a:spcPct val="0"/>
        </a:spcBef>
        <a:spcAft>
          <a:spcPct val="0"/>
        </a:spcAft>
        <a:defRPr sz="2600" b="1">
          <a:solidFill>
            <a:srgbClr val="404040"/>
          </a:solidFill>
          <a:latin typeface="Tahoma" pitchFamily="34" charset="0"/>
        </a:defRPr>
      </a:lvl7pPr>
      <a:lvl8pPr marL="1371600" algn="l" rtl="0" eaLnBrk="0" fontAlgn="base" hangingPunct="0">
        <a:spcBef>
          <a:spcPct val="0"/>
        </a:spcBef>
        <a:spcAft>
          <a:spcPct val="0"/>
        </a:spcAft>
        <a:defRPr sz="2600" b="1">
          <a:solidFill>
            <a:srgbClr val="404040"/>
          </a:solidFill>
          <a:latin typeface="Tahoma" pitchFamily="34" charset="0"/>
        </a:defRPr>
      </a:lvl8pPr>
      <a:lvl9pPr marL="1828800" algn="l" rtl="0" eaLnBrk="0" fontAlgn="base" hangingPunct="0">
        <a:spcBef>
          <a:spcPct val="0"/>
        </a:spcBef>
        <a:spcAft>
          <a:spcPct val="0"/>
        </a:spcAft>
        <a:defRPr sz="2600" b="1">
          <a:solidFill>
            <a:srgbClr val="404040"/>
          </a:solidFill>
          <a:latin typeface="Tahoma" pitchFamily="34" charset="0"/>
        </a:defRPr>
      </a:lvl9pPr>
    </p:titleStyle>
    <p:bodyStyle>
      <a:lvl1pPr marL="171450" indent="-171450" algn="l" rtl="0" eaLnBrk="0" fontAlgn="base" hangingPunct="0">
        <a:spcBef>
          <a:spcPct val="20000"/>
        </a:spcBef>
        <a:spcAft>
          <a:spcPct val="30000"/>
        </a:spcAft>
        <a:buClr>
          <a:srgbClr val="6639B7"/>
        </a:buClr>
        <a:buFont typeface="Arial" pitchFamily="34" charset="0"/>
        <a:buChar char="•"/>
        <a:defRPr sz="2000">
          <a:solidFill>
            <a:schemeClr val="tx1"/>
          </a:solidFill>
          <a:latin typeface="+mn-lt"/>
          <a:ea typeface="+mn-ea"/>
          <a:cs typeface="+mn-cs"/>
        </a:defRPr>
      </a:lvl1pPr>
      <a:lvl2pPr marL="292100" indent="-177800" algn="l" rtl="0" eaLnBrk="0" fontAlgn="base" hangingPunct="0">
        <a:spcBef>
          <a:spcPct val="20000"/>
        </a:spcBef>
        <a:spcAft>
          <a:spcPct val="30000"/>
        </a:spcAft>
        <a:buClr>
          <a:srgbClr val="6639B7"/>
        </a:buClr>
        <a:buFont typeface="Arial" pitchFamily="34" charset="0"/>
        <a:buChar char="­"/>
        <a:defRPr>
          <a:solidFill>
            <a:schemeClr val="tx1"/>
          </a:solidFill>
          <a:latin typeface="+mn-lt"/>
        </a:defRPr>
      </a:lvl2pPr>
      <a:lvl3pPr marL="520700" indent="-228600" algn="l" rtl="0" eaLnBrk="0" fontAlgn="base" hangingPunct="0">
        <a:spcBef>
          <a:spcPct val="20000"/>
        </a:spcBef>
        <a:spcAft>
          <a:spcPct val="30000"/>
        </a:spcAft>
        <a:buClr>
          <a:srgbClr val="6639B7"/>
        </a:buClr>
        <a:buFont typeface="Arial" pitchFamily="34" charset="0"/>
        <a:buChar char="­"/>
        <a:defRPr sz="1600">
          <a:solidFill>
            <a:schemeClr val="tx1"/>
          </a:solidFill>
          <a:latin typeface="+mn-lt"/>
        </a:defRPr>
      </a:lvl3pPr>
      <a:lvl4pPr marL="744538"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4pPr>
      <a:lvl5pPr marL="9779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5pPr>
      <a:lvl6pPr marL="14351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6pPr>
      <a:lvl7pPr marL="18923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7pPr>
      <a:lvl8pPr marL="23495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8pPr>
      <a:lvl9pPr marL="2806700" indent="-228600" algn="l" rtl="0" eaLnBrk="0" fontAlgn="base" hangingPunct="0">
        <a:spcBef>
          <a:spcPct val="20000"/>
        </a:spcBef>
        <a:spcAft>
          <a:spcPct val="30000"/>
        </a:spcAft>
        <a:buClr>
          <a:srgbClr val="6639B7"/>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hyperlink" Target="http://www.twitter.com/aluenterprise" TargetMode="External"/><Relationship Id="rId7" Type="http://schemas.openxmlformats.org/officeDocument/2006/relationships/hyperlink" Target="http://www.Storify.com/ALUEnterprise" TargetMode="External"/><Relationship Id="rId12" Type="http://schemas.openxmlformats.org/officeDocument/2006/relationships/image" Target="../media/image19.png"/><Relationship Id="rId2" Type="http://schemas.openxmlformats.org/officeDocument/2006/relationships/hyperlink" Target="http://www.linkedin.com/company/3232692?trk=tyah" TargetMode="External"/><Relationship Id="rId1" Type="http://schemas.openxmlformats.org/officeDocument/2006/relationships/slideLayout" Target="../slideLayouts/slideLayout8.xml"/><Relationship Id="rId6" Type="http://schemas.openxmlformats.org/officeDocument/2006/relationships/hyperlink" Target="http://www.Slideshare.net/tagged/Enterprise" TargetMode="External"/><Relationship Id="rId11" Type="http://schemas.openxmlformats.org/officeDocument/2006/relationships/image" Target="../media/image18.png"/><Relationship Id="rId5" Type="http://schemas.openxmlformats.org/officeDocument/2006/relationships/hyperlink" Target="http://www.youtube.com/user/enterpriseALU" TargetMode="External"/><Relationship Id="rId10" Type="http://schemas.openxmlformats.org/officeDocument/2006/relationships/image" Target="../media/image17.png"/><Relationship Id="rId4" Type="http://schemas.openxmlformats.org/officeDocument/2006/relationships/hyperlink" Target="http://www.facebook.com/aluenterprise" TargetMode="External"/><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80670" y="1300655"/>
            <a:ext cx="11280458" cy="1837579"/>
          </a:xfrm>
        </p:spPr>
        <p:txBody>
          <a:bodyPr/>
          <a:lstStyle/>
          <a:p>
            <a:r>
              <a:rPr lang="fr-FR" dirty="0" err="1"/>
              <a:t>Openclassrooms</a:t>
            </a:r>
            <a:r>
              <a:rPr lang="fr-FR" dirty="0"/>
              <a:t> - Parcours Data </a:t>
            </a:r>
            <a:r>
              <a:rPr lang="fr-FR" dirty="0" err="1"/>
              <a:t>Scientist</a:t>
            </a:r>
            <a:br>
              <a:rPr lang="fr-FR" dirty="0"/>
            </a:br>
            <a:r>
              <a:rPr lang="fr-FR" dirty="0"/>
              <a:t>Projet 6</a:t>
            </a:r>
            <a:br>
              <a:rPr lang="fr-FR" dirty="0"/>
            </a:br>
            <a:r>
              <a:rPr lang="fr-FR" dirty="0"/>
              <a:t>Traitement du langage naturel</a:t>
            </a:r>
          </a:p>
        </p:txBody>
      </p:sp>
      <p:sp>
        <p:nvSpPr>
          <p:cNvPr id="2" name="Sous-titre 1"/>
          <p:cNvSpPr>
            <a:spLocks noGrp="1"/>
          </p:cNvSpPr>
          <p:nvPr>
            <p:ph type="subTitle" idx="1"/>
          </p:nvPr>
        </p:nvSpPr>
        <p:spPr>
          <a:xfrm>
            <a:off x="283799" y="3495572"/>
            <a:ext cx="11277328" cy="981835"/>
          </a:xfrm>
        </p:spPr>
        <p:txBody>
          <a:bodyPr/>
          <a:lstStyle/>
          <a:p>
            <a:r>
              <a:rPr lang="en-US" dirty="0"/>
              <a:t>Christian MUTHS</a:t>
            </a:r>
          </a:p>
          <a:p>
            <a:r>
              <a:rPr lang="en-US" dirty="0"/>
              <a:t>22 </a:t>
            </a:r>
            <a:r>
              <a:rPr lang="en-US" dirty="0" err="1"/>
              <a:t>mai</a:t>
            </a:r>
            <a:r>
              <a:rPr lang="en-US" dirty="0"/>
              <a:t> 2018</a:t>
            </a:r>
            <a:endParaRPr lang="en-US" dirty="0">
              <a:solidFill>
                <a:schemeClr val="accent4">
                  <a:lumMod val="40000"/>
                  <a:lumOff val="60000"/>
                </a:schemeClr>
              </a:solidFill>
              <a:highlight>
                <a:srgbClr val="FF0000"/>
              </a:highlight>
            </a:endParaRPr>
          </a:p>
        </p:txBody>
      </p:sp>
    </p:spTree>
    <p:extLst>
      <p:ext uri="{BB962C8B-B14F-4D97-AF65-F5344CB8AC3E}">
        <p14:creationId xmlns:p14="http://schemas.microsoft.com/office/powerpoint/2010/main" val="1413659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7B676C-EE09-4185-A09C-BFD760805A38}"/>
              </a:ext>
            </a:extLst>
          </p:cNvPr>
          <p:cNvSpPr>
            <a:spLocks noGrp="1"/>
          </p:cNvSpPr>
          <p:nvPr>
            <p:ph type="title"/>
          </p:nvPr>
        </p:nvSpPr>
        <p:spPr/>
        <p:txBody>
          <a:bodyPr/>
          <a:lstStyle/>
          <a:p>
            <a:r>
              <a:rPr lang="fr-FR" dirty="0"/>
              <a:t>3. Topic modeling</a:t>
            </a:r>
            <a:br>
              <a:rPr lang="fr-FR" dirty="0"/>
            </a:br>
            <a:r>
              <a:rPr lang="fr-FR" dirty="0"/>
              <a:t>Méthode non supervisée (LDA)</a:t>
            </a:r>
          </a:p>
        </p:txBody>
      </p:sp>
      <p:sp>
        <p:nvSpPr>
          <p:cNvPr id="3" name="Espace réservé du contenu 2">
            <a:extLst>
              <a:ext uri="{FF2B5EF4-FFF2-40B4-BE49-F238E27FC236}">
                <a16:creationId xmlns:a16="http://schemas.microsoft.com/office/drawing/2014/main" id="{CE106F8C-36FB-48B9-85DD-F4D41FE996A5}"/>
              </a:ext>
            </a:extLst>
          </p:cNvPr>
          <p:cNvSpPr>
            <a:spLocks noGrp="1"/>
          </p:cNvSpPr>
          <p:nvPr>
            <p:ph idx="1"/>
          </p:nvPr>
        </p:nvSpPr>
        <p:spPr/>
        <p:txBody>
          <a:bodyPr/>
          <a:lstStyle/>
          <a:p>
            <a:r>
              <a:rPr lang="fr-FR" sz="1400" dirty="0"/>
              <a:t>Topic #0: file git command use </a:t>
            </a:r>
            <a:r>
              <a:rPr lang="fr-FR" sz="1400" dirty="0" err="1"/>
              <a:t>directori</a:t>
            </a:r>
            <a:r>
              <a:rPr lang="fr-FR" sz="1400" dirty="0"/>
              <a:t> commit run </a:t>
            </a:r>
            <a:r>
              <a:rPr lang="fr-FR" sz="1400" dirty="0" err="1"/>
              <a:t>chang</a:t>
            </a:r>
            <a:r>
              <a:rPr lang="fr-FR" sz="1400" dirty="0"/>
              <a:t> </a:t>
            </a:r>
            <a:r>
              <a:rPr lang="fr-FR" sz="1400" dirty="0" err="1"/>
              <a:t>project</a:t>
            </a:r>
            <a:r>
              <a:rPr lang="fr-FR" sz="1400" dirty="0"/>
              <a:t> </a:t>
            </a:r>
            <a:r>
              <a:rPr lang="fr-FR" sz="1400" dirty="0" err="1"/>
              <a:t>branch</a:t>
            </a:r>
            <a:r>
              <a:rPr lang="fr-FR" sz="1400" dirty="0"/>
              <a:t> local </a:t>
            </a:r>
            <a:r>
              <a:rPr lang="fr-FR" sz="1400" dirty="0" err="1"/>
              <a:t>work</a:t>
            </a:r>
            <a:r>
              <a:rPr lang="fr-FR" sz="1400" dirty="0"/>
              <a:t> </a:t>
            </a:r>
            <a:r>
              <a:rPr lang="fr-FR" sz="1400" dirty="0" err="1"/>
              <a:t>path</a:t>
            </a:r>
            <a:r>
              <a:rPr lang="fr-FR" sz="1400" dirty="0"/>
              <a:t> </a:t>
            </a:r>
            <a:r>
              <a:rPr lang="fr-FR" sz="1400" dirty="0" err="1"/>
              <a:t>want</a:t>
            </a:r>
            <a:r>
              <a:rPr lang="fr-FR" sz="1400" dirty="0"/>
              <a:t> </a:t>
            </a:r>
            <a:r>
              <a:rPr lang="fr-FR" sz="1400" dirty="0" err="1"/>
              <a:t>window</a:t>
            </a:r>
            <a:r>
              <a:rPr lang="fr-FR" sz="1400" dirty="0"/>
              <a:t> </a:t>
            </a:r>
            <a:r>
              <a:rPr lang="fr-FR" sz="1400" dirty="0" err="1"/>
              <a:t>folder</a:t>
            </a:r>
            <a:r>
              <a:rPr lang="fr-FR" sz="1400" dirty="0"/>
              <a:t> line </a:t>
            </a:r>
            <a:r>
              <a:rPr lang="fr-FR" sz="1400" dirty="0" err="1"/>
              <a:t>repositori</a:t>
            </a:r>
            <a:r>
              <a:rPr lang="fr-FR" sz="1400" dirty="0"/>
              <a:t> tri script</a:t>
            </a:r>
          </a:p>
          <a:p>
            <a:r>
              <a:rPr lang="fr-FR" sz="1400" dirty="0"/>
              <a:t>Topic #1: python test line </a:t>
            </a:r>
            <a:r>
              <a:rPr lang="fr-FR" sz="1400" dirty="0" err="1"/>
              <a:t>number</a:t>
            </a:r>
            <a:r>
              <a:rPr lang="fr-FR" sz="1400" dirty="0"/>
              <a:t> </a:t>
            </a:r>
            <a:r>
              <a:rPr lang="fr-FR" sz="1400" dirty="0" err="1"/>
              <a:t>print</a:t>
            </a:r>
            <a:r>
              <a:rPr lang="fr-FR" sz="1400" dirty="0"/>
              <a:t> import self </a:t>
            </a:r>
            <a:r>
              <a:rPr lang="fr-FR" sz="1400" dirty="0" err="1"/>
              <a:t>py</a:t>
            </a:r>
            <a:r>
              <a:rPr lang="fr-FR" sz="1400" dirty="0"/>
              <a:t> </a:t>
            </a:r>
            <a:r>
              <a:rPr lang="fr-FR" sz="1400" dirty="0" err="1"/>
              <a:t>modul</a:t>
            </a:r>
            <a:r>
              <a:rPr lang="fr-FR" sz="1400" dirty="0"/>
              <a:t> </a:t>
            </a:r>
            <a:r>
              <a:rPr lang="fr-FR" sz="1400" dirty="0" err="1"/>
              <a:t>def</a:t>
            </a:r>
            <a:r>
              <a:rPr lang="fr-FR" sz="1400" dirty="0"/>
              <a:t> </a:t>
            </a:r>
            <a:r>
              <a:rPr lang="fr-FR" sz="1400" dirty="0" err="1"/>
              <a:t>virtualenv</a:t>
            </a:r>
            <a:r>
              <a:rPr lang="fr-FR" sz="1400" dirty="0"/>
              <a:t> </a:t>
            </a:r>
            <a:r>
              <a:rPr lang="fr-FR" sz="1400" dirty="0" err="1"/>
              <a:t>get</a:t>
            </a:r>
            <a:r>
              <a:rPr lang="fr-FR" sz="1400" dirty="0"/>
              <a:t> key return code </a:t>
            </a:r>
            <a:r>
              <a:rPr lang="fr-FR" sz="1400" dirty="0" err="1"/>
              <a:t>str</a:t>
            </a:r>
            <a:r>
              <a:rPr lang="fr-FR" sz="1400" dirty="0"/>
              <a:t> file </a:t>
            </a:r>
            <a:r>
              <a:rPr lang="fr-FR" sz="1400" dirty="0" err="1"/>
              <a:t>function</a:t>
            </a:r>
            <a:r>
              <a:rPr lang="fr-FR" sz="1400" dirty="0"/>
              <a:t> tri call</a:t>
            </a:r>
          </a:p>
          <a:p>
            <a:r>
              <a:rPr lang="fr-FR" sz="1400" dirty="0"/>
              <a:t>Topic #2: java class public </a:t>
            </a:r>
            <a:r>
              <a:rPr lang="fr-FR" sz="1400" dirty="0" err="1"/>
              <a:t>method</a:t>
            </a:r>
            <a:r>
              <a:rPr lang="fr-FR" sz="1400" dirty="0"/>
              <a:t> </a:t>
            </a:r>
            <a:r>
              <a:rPr lang="fr-FR" sz="1400" dirty="0" err="1"/>
              <a:t>object</a:t>
            </a:r>
            <a:r>
              <a:rPr lang="fr-FR" sz="1400" dirty="0"/>
              <a:t> new string </a:t>
            </a:r>
            <a:r>
              <a:rPr lang="fr-FR" sz="1400" dirty="0" err="1"/>
              <a:t>static</a:t>
            </a:r>
            <a:r>
              <a:rPr lang="fr-FR" sz="1400" dirty="0"/>
              <a:t> </a:t>
            </a:r>
            <a:r>
              <a:rPr lang="fr-FR" sz="1400" dirty="0" err="1"/>
              <a:t>void</a:t>
            </a:r>
            <a:r>
              <a:rPr lang="fr-FR" sz="1400" dirty="0"/>
              <a:t> return thread </a:t>
            </a:r>
            <a:r>
              <a:rPr lang="fr-FR" sz="1400" dirty="0" err="1"/>
              <a:t>privat</a:t>
            </a:r>
            <a:r>
              <a:rPr lang="fr-FR" sz="1400" dirty="0"/>
              <a:t> call </a:t>
            </a:r>
            <a:r>
              <a:rPr lang="fr-FR" sz="1400" dirty="0" err="1"/>
              <a:t>except</a:t>
            </a:r>
            <a:r>
              <a:rPr lang="fr-FR" sz="1400" dirty="0"/>
              <a:t> system </a:t>
            </a:r>
            <a:r>
              <a:rPr lang="fr-FR" sz="1400" dirty="0" err="1"/>
              <a:t>null</a:t>
            </a:r>
            <a:r>
              <a:rPr lang="fr-FR" sz="1400" dirty="0"/>
              <a:t> </a:t>
            </a:r>
            <a:r>
              <a:rPr lang="fr-FR" sz="1400" dirty="0" err="1"/>
              <a:t>properti</a:t>
            </a:r>
            <a:r>
              <a:rPr lang="fr-FR" sz="1400" dirty="0"/>
              <a:t> code use </a:t>
            </a:r>
            <a:r>
              <a:rPr lang="fr-FR" sz="1400" dirty="0" err="1"/>
              <a:t>get</a:t>
            </a:r>
            <a:endParaRPr lang="fr-FR" sz="1400" dirty="0"/>
          </a:p>
          <a:p>
            <a:r>
              <a:rPr lang="fr-FR" sz="1400" dirty="0"/>
              <a:t>Topic #3: date 00 10 11 05 12 format 15 time 01 02 03 </a:t>
            </a:r>
            <a:r>
              <a:rPr lang="fr-FR" sz="1400" dirty="0" err="1"/>
              <a:t>datetim</a:t>
            </a:r>
            <a:r>
              <a:rPr lang="fr-FR" sz="1400" dirty="0"/>
              <a:t> 24 </a:t>
            </a:r>
            <a:r>
              <a:rPr lang="fr-FR" sz="1400" dirty="0" err="1"/>
              <a:t>androidruntim</a:t>
            </a:r>
            <a:r>
              <a:rPr lang="fr-FR" sz="1400" dirty="0"/>
              <a:t> 19 13 20 26 18</a:t>
            </a:r>
          </a:p>
          <a:p>
            <a:r>
              <a:rPr lang="fr-FR" sz="1400" dirty="0"/>
              <a:t>Topic #4: use </a:t>
            </a:r>
            <a:r>
              <a:rPr lang="fr-FR" sz="1400" dirty="0" err="1"/>
              <a:t>differ</a:t>
            </a:r>
            <a:r>
              <a:rPr lang="fr-FR" sz="1400" dirty="0"/>
              <a:t> code </a:t>
            </a:r>
            <a:r>
              <a:rPr lang="fr-FR" sz="1400" dirty="0" err="1"/>
              <a:t>understand</a:t>
            </a:r>
            <a:r>
              <a:rPr lang="fr-FR" sz="1400" dirty="0"/>
              <a:t> </a:t>
            </a:r>
            <a:r>
              <a:rPr lang="fr-FR" sz="1400" dirty="0" err="1"/>
              <a:t>googl</a:t>
            </a:r>
            <a:r>
              <a:rPr lang="fr-FR" sz="1400" dirty="0"/>
              <a:t> </a:t>
            </a:r>
            <a:r>
              <a:rPr lang="fr-FR" sz="1400" dirty="0" err="1"/>
              <a:t>mean</a:t>
            </a:r>
            <a:r>
              <a:rPr lang="fr-FR" sz="1400" dirty="0"/>
              <a:t> question </a:t>
            </a:r>
            <a:r>
              <a:rPr lang="fr-FR" sz="1400" dirty="0" err="1"/>
              <a:t>map</a:t>
            </a:r>
            <a:r>
              <a:rPr lang="fr-FR" sz="1400" dirty="0"/>
              <a:t> </a:t>
            </a:r>
            <a:r>
              <a:rPr lang="fr-FR" sz="1400" dirty="0" err="1"/>
              <a:t>read</a:t>
            </a:r>
            <a:r>
              <a:rPr lang="fr-FR" sz="1400" dirty="0"/>
              <a:t> vs </a:t>
            </a:r>
            <a:r>
              <a:rPr lang="fr-FR" sz="1400" dirty="0" err="1"/>
              <a:t>oper</a:t>
            </a:r>
            <a:r>
              <a:rPr lang="fr-FR" sz="1400" dirty="0"/>
              <a:t> </a:t>
            </a:r>
            <a:r>
              <a:rPr lang="fr-FR" sz="1400" dirty="0" err="1"/>
              <a:t>implement</a:t>
            </a:r>
            <a:r>
              <a:rPr lang="fr-FR" sz="1400" dirty="0"/>
              <a:t> data time one </a:t>
            </a:r>
            <a:r>
              <a:rPr lang="fr-FR" sz="1400" dirty="0" err="1"/>
              <a:t>warn</a:t>
            </a:r>
            <a:r>
              <a:rPr lang="fr-FR" sz="1400" dirty="0"/>
              <a:t> </a:t>
            </a:r>
            <a:r>
              <a:rPr lang="fr-FR" sz="1400" dirty="0" err="1"/>
              <a:t>could</a:t>
            </a:r>
            <a:r>
              <a:rPr lang="fr-FR" sz="1400" dirty="0"/>
              <a:t> </a:t>
            </a:r>
            <a:r>
              <a:rPr lang="fr-FR" sz="1400" dirty="0" err="1"/>
              <a:t>applic</a:t>
            </a:r>
            <a:r>
              <a:rPr lang="fr-FR" sz="1400" dirty="0"/>
              <a:t> compil know</a:t>
            </a:r>
          </a:p>
          <a:p>
            <a:r>
              <a:rPr lang="fr-FR" sz="1400" dirty="0"/>
              <a:t>Topic #5: div use control set class html </a:t>
            </a:r>
            <a:r>
              <a:rPr lang="fr-FR" sz="1400" dirty="0" err="1"/>
              <a:t>work</a:t>
            </a:r>
            <a:r>
              <a:rPr lang="fr-FR" sz="1400" dirty="0"/>
              <a:t> item id model tag </a:t>
            </a:r>
            <a:r>
              <a:rPr lang="fr-FR" sz="1400" dirty="0" err="1"/>
              <a:t>element</a:t>
            </a:r>
            <a:r>
              <a:rPr lang="fr-FR" sz="1400" dirty="0"/>
              <a:t> </a:t>
            </a:r>
            <a:r>
              <a:rPr lang="fr-FR" sz="1400" dirty="0" err="1"/>
              <a:t>name</a:t>
            </a:r>
            <a:r>
              <a:rPr lang="fr-FR" sz="1400" dirty="0"/>
              <a:t> scope like </a:t>
            </a:r>
            <a:r>
              <a:rPr lang="fr-FR" sz="1400" dirty="0" err="1"/>
              <a:t>get</a:t>
            </a:r>
            <a:r>
              <a:rPr lang="fr-FR" sz="1400" dirty="0"/>
              <a:t> </a:t>
            </a:r>
            <a:r>
              <a:rPr lang="fr-FR" sz="1400" dirty="0" err="1"/>
              <a:t>properti</a:t>
            </a:r>
            <a:r>
              <a:rPr lang="fr-FR" sz="1400" dirty="0"/>
              <a:t> content </a:t>
            </a:r>
            <a:r>
              <a:rPr lang="fr-FR" sz="1400" dirty="0" err="1"/>
              <a:t>ng</a:t>
            </a:r>
            <a:r>
              <a:rPr lang="fr-FR" sz="1400" dirty="0"/>
              <a:t> </a:t>
            </a:r>
            <a:r>
              <a:rPr lang="fr-FR" sz="1400" dirty="0" err="1"/>
              <a:t>want</a:t>
            </a:r>
            <a:endParaRPr lang="fr-FR" sz="1400" dirty="0"/>
          </a:p>
          <a:p>
            <a:r>
              <a:rPr lang="fr-FR" sz="1400" dirty="0"/>
              <a:t>Topic #6: </a:t>
            </a:r>
            <a:r>
              <a:rPr lang="fr-FR" sz="1400" dirty="0" err="1"/>
              <a:t>tabl</a:t>
            </a:r>
            <a:r>
              <a:rPr lang="fr-FR" sz="1400" dirty="0"/>
              <a:t> </a:t>
            </a:r>
            <a:r>
              <a:rPr lang="fr-FR" sz="1400" dirty="0" err="1"/>
              <a:t>column</a:t>
            </a:r>
            <a:r>
              <a:rPr lang="fr-FR" sz="1400" dirty="0"/>
              <a:t> </a:t>
            </a:r>
            <a:r>
              <a:rPr lang="fr-FR" sz="1400" dirty="0" err="1"/>
              <a:t>databas</a:t>
            </a:r>
            <a:r>
              <a:rPr lang="fr-FR" sz="1400" dirty="0"/>
              <a:t> key </a:t>
            </a:r>
            <a:r>
              <a:rPr lang="fr-FR" sz="1400" dirty="0" err="1"/>
              <a:t>sql</a:t>
            </a:r>
            <a:r>
              <a:rPr lang="fr-FR" sz="1400" dirty="0"/>
              <a:t> select </a:t>
            </a:r>
            <a:r>
              <a:rPr lang="fr-FR" sz="1400" dirty="0" err="1"/>
              <a:t>null</a:t>
            </a:r>
            <a:r>
              <a:rPr lang="fr-FR" sz="1400" dirty="0"/>
              <a:t> </a:t>
            </a:r>
            <a:r>
              <a:rPr lang="fr-FR" sz="1400" dirty="0" err="1"/>
              <a:t>queri</a:t>
            </a:r>
            <a:r>
              <a:rPr lang="fr-FR" sz="1400" dirty="0"/>
              <a:t> data </a:t>
            </a:r>
            <a:r>
              <a:rPr lang="fr-FR" sz="1400" dirty="0" err="1"/>
              <a:t>mysql</a:t>
            </a:r>
            <a:r>
              <a:rPr lang="fr-FR" sz="1400" dirty="0"/>
              <a:t> </a:t>
            </a:r>
            <a:r>
              <a:rPr lang="fr-FR" sz="1400" dirty="0" err="1"/>
              <a:t>row</a:t>
            </a:r>
            <a:r>
              <a:rPr lang="fr-FR" sz="1400" dirty="0"/>
              <a:t> id valu insert </a:t>
            </a:r>
            <a:r>
              <a:rPr lang="fr-FR" sz="1400" dirty="0" err="1"/>
              <a:t>creat</a:t>
            </a:r>
            <a:r>
              <a:rPr lang="fr-FR" sz="1400" dirty="0"/>
              <a:t> </a:t>
            </a:r>
            <a:r>
              <a:rPr lang="fr-FR" sz="1400" dirty="0" err="1"/>
              <a:t>name</a:t>
            </a:r>
            <a:r>
              <a:rPr lang="fr-FR" sz="1400" dirty="0"/>
              <a:t> server </a:t>
            </a:r>
            <a:r>
              <a:rPr lang="fr-FR" sz="1400" dirty="0" err="1"/>
              <a:t>updat</a:t>
            </a:r>
            <a:r>
              <a:rPr lang="fr-FR" sz="1400" dirty="0"/>
              <a:t> set </a:t>
            </a:r>
            <a:r>
              <a:rPr lang="fr-FR" sz="1400" dirty="0" err="1"/>
              <a:t>db</a:t>
            </a:r>
            <a:endParaRPr lang="fr-FR" sz="1400" dirty="0"/>
          </a:p>
          <a:p>
            <a:r>
              <a:rPr lang="fr-FR" sz="1400" dirty="0"/>
              <a:t>Topic #7: </a:t>
            </a:r>
            <a:r>
              <a:rPr lang="fr-FR" sz="1400" dirty="0" err="1"/>
              <a:t>function</a:t>
            </a:r>
            <a:r>
              <a:rPr lang="fr-FR" sz="1400" dirty="0"/>
              <a:t> var </a:t>
            </a:r>
            <a:r>
              <a:rPr lang="fr-FR" sz="1400" dirty="0" err="1"/>
              <a:t>name</a:t>
            </a:r>
            <a:r>
              <a:rPr lang="fr-FR" sz="1400" dirty="0"/>
              <a:t> js javascript </a:t>
            </a:r>
            <a:r>
              <a:rPr lang="fr-FR" sz="1400" dirty="0" err="1"/>
              <a:t>json</a:t>
            </a:r>
            <a:r>
              <a:rPr lang="fr-FR" sz="1400" dirty="0"/>
              <a:t> valu </a:t>
            </a:r>
            <a:r>
              <a:rPr lang="fr-FR" sz="1400" dirty="0" err="1"/>
              <a:t>node</a:t>
            </a:r>
            <a:r>
              <a:rPr lang="fr-FR" sz="1400" dirty="0"/>
              <a:t> </a:t>
            </a:r>
            <a:r>
              <a:rPr lang="fr-FR" sz="1400" dirty="0" err="1"/>
              <a:t>php</a:t>
            </a:r>
            <a:r>
              <a:rPr lang="fr-FR" sz="1400" dirty="0"/>
              <a:t> type </a:t>
            </a:r>
            <a:r>
              <a:rPr lang="fr-FR" sz="1400" dirty="0" err="1"/>
              <a:t>foo</a:t>
            </a:r>
            <a:r>
              <a:rPr lang="fr-FR" sz="1400" dirty="0"/>
              <a:t> </a:t>
            </a:r>
            <a:r>
              <a:rPr lang="fr-FR" sz="1400" dirty="0" err="1"/>
              <a:t>npm</a:t>
            </a:r>
            <a:r>
              <a:rPr lang="fr-FR" sz="1400" dirty="0"/>
              <a:t> option script data input </a:t>
            </a:r>
            <a:r>
              <a:rPr lang="fr-FR" sz="1400" dirty="0" err="1"/>
              <a:t>get</a:t>
            </a:r>
            <a:r>
              <a:rPr lang="fr-FR" sz="1400" dirty="0"/>
              <a:t> return </a:t>
            </a:r>
            <a:r>
              <a:rPr lang="fr-FR" sz="1400" dirty="0" err="1"/>
              <a:t>jqueri</a:t>
            </a:r>
            <a:r>
              <a:rPr lang="fr-FR" sz="1400" dirty="0"/>
              <a:t> </a:t>
            </a:r>
            <a:r>
              <a:rPr lang="fr-FR" sz="1400" dirty="0" err="1"/>
              <a:t>text</a:t>
            </a:r>
            <a:endParaRPr lang="fr-FR" sz="1400" dirty="0"/>
          </a:p>
          <a:p>
            <a:r>
              <a:rPr lang="fr-FR" sz="1400" dirty="0"/>
              <a:t>Topic #8: </a:t>
            </a:r>
            <a:r>
              <a:rPr lang="fr-FR" sz="1400" dirty="0" err="1"/>
              <a:t>android</a:t>
            </a:r>
            <a:r>
              <a:rPr lang="fr-FR" sz="1400" dirty="0"/>
              <a:t> </a:t>
            </a:r>
            <a:r>
              <a:rPr lang="fr-FR" sz="1400" dirty="0" err="1"/>
              <a:t>instal</a:t>
            </a:r>
            <a:r>
              <a:rPr lang="fr-FR" sz="1400" dirty="0"/>
              <a:t> version </a:t>
            </a:r>
            <a:r>
              <a:rPr lang="fr-FR" sz="1400" dirty="0" err="1"/>
              <a:t>org</a:t>
            </a:r>
            <a:r>
              <a:rPr lang="fr-FR" sz="1400" dirty="0"/>
              <a:t> </a:t>
            </a:r>
            <a:r>
              <a:rPr lang="fr-FR" sz="1400" dirty="0" err="1"/>
              <a:t>error</a:t>
            </a:r>
            <a:r>
              <a:rPr lang="fr-FR" sz="1400" dirty="0"/>
              <a:t> id </a:t>
            </a:r>
            <a:r>
              <a:rPr lang="fr-FR" sz="1400" dirty="0" err="1"/>
              <a:t>packag</a:t>
            </a:r>
            <a:r>
              <a:rPr lang="fr-FR" sz="1400" dirty="0"/>
              <a:t> </a:t>
            </a:r>
            <a:r>
              <a:rPr lang="fr-FR" sz="1400" dirty="0" err="1"/>
              <a:t>build</a:t>
            </a:r>
            <a:r>
              <a:rPr lang="fr-FR" sz="1400" dirty="0"/>
              <a:t> com lib </a:t>
            </a:r>
            <a:r>
              <a:rPr lang="fr-FR" sz="1400" dirty="0" err="1"/>
              <a:t>eclips</a:t>
            </a:r>
            <a:r>
              <a:rPr lang="fr-FR" sz="1400" dirty="0"/>
              <a:t> </a:t>
            </a:r>
            <a:r>
              <a:rPr lang="fr-FR" sz="1400" dirty="0" err="1"/>
              <a:t>librari</a:t>
            </a:r>
            <a:r>
              <a:rPr lang="fr-FR" sz="1400" dirty="0"/>
              <a:t> app </a:t>
            </a:r>
            <a:r>
              <a:rPr lang="fr-FR" sz="1400" dirty="0" err="1"/>
              <a:t>activ</a:t>
            </a:r>
            <a:r>
              <a:rPr lang="fr-FR" sz="1400" dirty="0"/>
              <a:t> java xml </a:t>
            </a:r>
            <a:r>
              <a:rPr lang="fr-FR" sz="1400" dirty="0" err="1"/>
              <a:t>usr</a:t>
            </a:r>
            <a:r>
              <a:rPr lang="fr-FR" sz="1400" dirty="0"/>
              <a:t> </a:t>
            </a:r>
            <a:r>
              <a:rPr lang="fr-FR" sz="1400" dirty="0" err="1"/>
              <a:t>project</a:t>
            </a:r>
            <a:r>
              <a:rPr lang="fr-FR" sz="1400" dirty="0"/>
              <a:t> </a:t>
            </a:r>
            <a:r>
              <a:rPr lang="fr-FR" sz="1400" dirty="0" err="1"/>
              <a:t>view</a:t>
            </a:r>
            <a:r>
              <a:rPr lang="fr-FR" sz="1400" dirty="0"/>
              <a:t> </a:t>
            </a:r>
            <a:r>
              <a:rPr lang="fr-FR" sz="1400" dirty="0" err="1"/>
              <a:t>depend</a:t>
            </a:r>
            <a:endParaRPr lang="fr-FR" sz="1400" dirty="0"/>
          </a:p>
          <a:p>
            <a:r>
              <a:rPr lang="fr-FR" sz="1400" dirty="0"/>
              <a:t>Topic #9: </a:t>
            </a:r>
            <a:r>
              <a:rPr lang="fr-FR" sz="1400" dirty="0" err="1"/>
              <a:t>error</a:t>
            </a:r>
            <a:r>
              <a:rPr lang="fr-FR" sz="1400" dirty="0"/>
              <a:t> user app </a:t>
            </a:r>
            <a:r>
              <a:rPr lang="fr-FR" sz="1400" dirty="0" err="1"/>
              <a:t>get</a:t>
            </a:r>
            <a:r>
              <a:rPr lang="fr-FR" sz="1400" dirty="0"/>
              <a:t> server http </a:t>
            </a:r>
            <a:r>
              <a:rPr lang="fr-FR" sz="1400" dirty="0" err="1"/>
              <a:t>request</a:t>
            </a:r>
            <a:r>
              <a:rPr lang="fr-FR" sz="1400" dirty="0"/>
              <a:t> use </a:t>
            </a:r>
            <a:r>
              <a:rPr lang="fr-FR" sz="1400" dirty="0" err="1"/>
              <a:t>applic</a:t>
            </a:r>
            <a:r>
              <a:rPr lang="fr-FR" sz="1400" dirty="0"/>
              <a:t> com system url web tri </a:t>
            </a:r>
            <a:r>
              <a:rPr lang="fr-FR" sz="1400" dirty="0" err="1"/>
              <a:t>connect</a:t>
            </a:r>
            <a:r>
              <a:rPr lang="fr-FR" sz="1400" dirty="0"/>
              <a:t> log run </a:t>
            </a:r>
            <a:r>
              <a:rPr lang="fr-FR" sz="1400" dirty="0" err="1"/>
              <a:t>messag</a:t>
            </a:r>
            <a:r>
              <a:rPr lang="fr-FR" sz="1400" dirty="0"/>
              <a:t> client </a:t>
            </a:r>
            <a:r>
              <a:rPr lang="fr-FR" sz="1400" dirty="0" err="1"/>
              <a:t>password</a:t>
            </a:r>
            <a:endParaRPr lang="fr-FR" sz="1400" dirty="0"/>
          </a:p>
          <a:p>
            <a:r>
              <a:rPr lang="fr-FR" sz="1400" dirty="0"/>
              <a:t>Topic #10: </a:t>
            </a:r>
            <a:r>
              <a:rPr lang="fr-FR" sz="1400" dirty="0" err="1"/>
              <a:t>int</a:t>
            </a:r>
            <a:r>
              <a:rPr lang="fr-FR" sz="1400" dirty="0"/>
              <a:t> </a:t>
            </a:r>
            <a:r>
              <a:rPr lang="fr-FR" sz="1400" dirty="0" err="1"/>
              <a:t>array</a:t>
            </a:r>
            <a:r>
              <a:rPr lang="fr-FR" sz="1400" dirty="0"/>
              <a:t> return valu </a:t>
            </a:r>
            <a:r>
              <a:rPr lang="fr-FR" sz="1400" dirty="0" err="1"/>
              <a:t>function</a:t>
            </a:r>
            <a:r>
              <a:rPr lang="fr-FR" sz="1400" dirty="0"/>
              <a:t> std type size </a:t>
            </a:r>
            <a:r>
              <a:rPr lang="fr-FR" sz="1400" dirty="0" err="1"/>
              <a:t>integ</a:t>
            </a:r>
            <a:r>
              <a:rPr lang="fr-FR" sz="1400" dirty="0"/>
              <a:t> byte </a:t>
            </a:r>
            <a:r>
              <a:rPr lang="fr-FR" sz="1400" dirty="0" err="1"/>
              <a:t>swift</a:t>
            </a:r>
            <a:r>
              <a:rPr lang="fr-FR" sz="1400" dirty="0"/>
              <a:t> </a:t>
            </a:r>
            <a:r>
              <a:rPr lang="fr-FR" sz="1400" dirty="0" err="1"/>
              <a:t>length</a:t>
            </a:r>
            <a:r>
              <a:rPr lang="fr-FR" sz="1400" dirty="0"/>
              <a:t> </a:t>
            </a:r>
            <a:r>
              <a:rPr lang="fr-FR" sz="1400" dirty="0" err="1"/>
              <a:t>fals</a:t>
            </a:r>
            <a:r>
              <a:rPr lang="fr-FR" sz="1400" dirty="0"/>
              <a:t> </a:t>
            </a:r>
            <a:r>
              <a:rPr lang="fr-FR" sz="1400" dirty="0" err="1"/>
              <a:t>true</a:t>
            </a:r>
            <a:r>
              <a:rPr lang="fr-FR" sz="1400" dirty="0"/>
              <a:t> </a:t>
            </a:r>
            <a:r>
              <a:rPr lang="fr-FR" sz="1400" dirty="0" err="1"/>
              <a:t>doubl</a:t>
            </a:r>
            <a:r>
              <a:rPr lang="fr-FR" sz="1400" dirty="0"/>
              <a:t> </a:t>
            </a:r>
            <a:r>
              <a:rPr lang="fr-FR" sz="1400" dirty="0" err="1"/>
              <a:t>element</a:t>
            </a:r>
            <a:r>
              <a:rPr lang="fr-FR" sz="1400" dirty="0"/>
              <a:t> char </a:t>
            </a:r>
            <a:r>
              <a:rPr lang="fr-FR" sz="1400" dirty="0" err="1"/>
              <a:t>convert</a:t>
            </a:r>
            <a:r>
              <a:rPr lang="fr-FR" sz="1400" dirty="0"/>
              <a:t> </a:t>
            </a:r>
            <a:r>
              <a:rPr lang="fr-FR" sz="1400" dirty="0" err="1"/>
              <a:t>const</a:t>
            </a:r>
            <a:r>
              <a:rPr lang="fr-FR" sz="1400" dirty="0"/>
              <a:t> </a:t>
            </a:r>
            <a:r>
              <a:rPr lang="fr-FR" sz="1400" dirty="0" err="1"/>
              <a:t>number</a:t>
            </a:r>
            <a:endParaRPr lang="fr-FR" sz="1400" dirty="0"/>
          </a:p>
          <a:p>
            <a:r>
              <a:rPr lang="fr-FR" sz="1400" dirty="0"/>
              <a:t>Topic #11: </a:t>
            </a:r>
            <a:r>
              <a:rPr lang="fr-FR" sz="1400" dirty="0" err="1"/>
              <a:t>text</a:t>
            </a:r>
            <a:r>
              <a:rPr lang="fr-FR" sz="1400" dirty="0"/>
              <a:t> </a:t>
            </a:r>
            <a:r>
              <a:rPr lang="fr-FR" sz="1400" dirty="0" err="1"/>
              <a:t>color</a:t>
            </a:r>
            <a:r>
              <a:rPr lang="fr-FR" sz="1400" dirty="0"/>
              <a:t> </a:t>
            </a:r>
            <a:r>
              <a:rPr lang="fr-FR" sz="1400" dirty="0" err="1"/>
              <a:t>css</a:t>
            </a:r>
            <a:r>
              <a:rPr lang="fr-FR" sz="1400" dirty="0"/>
              <a:t> </a:t>
            </a:r>
            <a:r>
              <a:rPr lang="fr-FR" sz="1400" dirty="0" err="1"/>
              <a:t>imag</a:t>
            </a:r>
            <a:r>
              <a:rPr lang="fr-FR" sz="1400" dirty="0"/>
              <a:t> background style </a:t>
            </a:r>
            <a:r>
              <a:rPr lang="fr-FR" sz="1400" dirty="0" err="1"/>
              <a:t>width</a:t>
            </a:r>
            <a:r>
              <a:rPr lang="fr-FR" sz="1400" dirty="0"/>
              <a:t> </a:t>
            </a:r>
            <a:r>
              <a:rPr lang="fr-FR" sz="1400" dirty="0" err="1"/>
              <a:t>left</a:t>
            </a:r>
            <a:r>
              <a:rPr lang="fr-FR" sz="1400" dirty="0"/>
              <a:t> center border 100 right </a:t>
            </a:r>
            <a:r>
              <a:rPr lang="fr-FR" sz="1400" dirty="0" err="1"/>
              <a:t>height</a:t>
            </a:r>
            <a:r>
              <a:rPr lang="fr-FR" sz="1400" dirty="0"/>
              <a:t> box </a:t>
            </a:r>
            <a:r>
              <a:rPr lang="fr-FR" sz="1400" dirty="0" err="1"/>
              <a:t>margin</a:t>
            </a:r>
            <a:r>
              <a:rPr lang="fr-FR" sz="1400" dirty="0"/>
              <a:t> size pad </a:t>
            </a:r>
            <a:r>
              <a:rPr lang="fr-FR" sz="1400" dirty="0" err="1"/>
              <a:t>align</a:t>
            </a:r>
            <a:r>
              <a:rPr lang="fr-FR" sz="1400" dirty="0"/>
              <a:t> </a:t>
            </a:r>
            <a:r>
              <a:rPr lang="fr-FR" sz="1400" dirty="0" err="1"/>
              <a:t>red</a:t>
            </a:r>
            <a:r>
              <a:rPr lang="fr-FR" sz="1400" dirty="0"/>
              <a:t> label</a:t>
            </a:r>
          </a:p>
          <a:p>
            <a:r>
              <a:rPr lang="fr-FR" sz="1400" dirty="0"/>
              <a:t>Topic #12: </a:t>
            </a:r>
            <a:r>
              <a:rPr lang="fr-FR" sz="1400" dirty="0" err="1"/>
              <a:t>button</a:t>
            </a:r>
            <a:r>
              <a:rPr lang="fr-FR" sz="1400" dirty="0"/>
              <a:t> page </a:t>
            </a:r>
            <a:r>
              <a:rPr lang="fr-FR" sz="1400" dirty="0" err="1"/>
              <a:t>view</a:t>
            </a:r>
            <a:r>
              <a:rPr lang="fr-FR" sz="1400" dirty="0"/>
              <a:t> click </a:t>
            </a:r>
            <a:r>
              <a:rPr lang="fr-FR" sz="1400" dirty="0" err="1"/>
              <a:t>event</a:t>
            </a:r>
            <a:r>
              <a:rPr lang="fr-FR" sz="1400" dirty="0"/>
              <a:t> </a:t>
            </a:r>
            <a:r>
              <a:rPr lang="fr-FR" sz="1400" dirty="0" err="1"/>
              <a:t>jqueri</a:t>
            </a:r>
            <a:r>
              <a:rPr lang="fr-FR" sz="1400" dirty="0"/>
              <a:t> </a:t>
            </a:r>
            <a:r>
              <a:rPr lang="fr-FR" sz="1400" dirty="0" err="1"/>
              <a:t>want</a:t>
            </a:r>
            <a:r>
              <a:rPr lang="fr-FR" sz="1400" dirty="0"/>
              <a:t> use div li </a:t>
            </a:r>
            <a:r>
              <a:rPr lang="fr-FR" sz="1400" dirty="0" err="1"/>
              <a:t>chang</a:t>
            </a:r>
            <a:r>
              <a:rPr lang="fr-FR" sz="1400" dirty="0"/>
              <a:t> </a:t>
            </a:r>
            <a:r>
              <a:rPr lang="fr-FR" sz="1400" dirty="0" err="1"/>
              <a:t>imag</a:t>
            </a:r>
            <a:r>
              <a:rPr lang="fr-FR" sz="1400" dirty="0"/>
              <a:t> class show </a:t>
            </a:r>
            <a:r>
              <a:rPr lang="fr-FR" sz="1400" dirty="0" err="1"/>
              <a:t>element</a:t>
            </a:r>
            <a:r>
              <a:rPr lang="fr-FR" sz="1400" dirty="0"/>
              <a:t> like </a:t>
            </a:r>
            <a:r>
              <a:rPr lang="fr-FR" sz="1400" dirty="0" err="1"/>
              <a:t>disabl</a:t>
            </a:r>
            <a:r>
              <a:rPr lang="fr-FR" sz="1400" dirty="0"/>
              <a:t> </a:t>
            </a:r>
            <a:r>
              <a:rPr lang="fr-FR" sz="1400" dirty="0" err="1"/>
              <a:t>load</a:t>
            </a:r>
            <a:r>
              <a:rPr lang="fr-FR" sz="1400" dirty="0"/>
              <a:t> </a:t>
            </a:r>
            <a:r>
              <a:rPr lang="fr-FR" sz="1400" dirty="0" err="1"/>
              <a:t>work</a:t>
            </a:r>
            <a:r>
              <a:rPr lang="fr-FR" sz="1400" dirty="0"/>
              <a:t> tab</a:t>
            </a:r>
          </a:p>
          <a:p>
            <a:r>
              <a:rPr lang="fr-FR" sz="1400" dirty="0"/>
              <a:t>Topic #13: net </a:t>
            </a:r>
            <a:r>
              <a:rPr lang="fr-FR" sz="1400" dirty="0" err="1"/>
              <a:t>framework</a:t>
            </a:r>
            <a:r>
              <a:rPr lang="fr-FR" sz="1400" dirty="0"/>
              <a:t> td </a:t>
            </a:r>
            <a:r>
              <a:rPr lang="fr-FR" sz="1400" dirty="0" err="1"/>
              <a:t>asp</a:t>
            </a:r>
            <a:r>
              <a:rPr lang="fr-FR" sz="1400" dirty="0"/>
              <a:t> </a:t>
            </a:r>
            <a:r>
              <a:rPr lang="fr-FR" sz="1400" dirty="0" err="1"/>
              <a:t>height</a:t>
            </a:r>
            <a:r>
              <a:rPr lang="fr-FR" sz="1400" dirty="0"/>
              <a:t> </a:t>
            </a:r>
            <a:r>
              <a:rPr lang="fr-FR" sz="1400" dirty="0" err="1"/>
              <a:t>mvc</a:t>
            </a:r>
            <a:r>
              <a:rPr lang="fr-FR" sz="1400" dirty="0"/>
              <a:t> </a:t>
            </a:r>
            <a:r>
              <a:rPr lang="fr-FR" sz="1400" dirty="0" err="1"/>
              <a:t>entiti</a:t>
            </a:r>
            <a:r>
              <a:rPr lang="fr-FR" sz="1400" dirty="0"/>
              <a:t> tr use </a:t>
            </a:r>
            <a:r>
              <a:rPr lang="fr-FR" sz="1400" dirty="0" err="1"/>
              <a:t>width</a:t>
            </a:r>
            <a:r>
              <a:rPr lang="fr-FR" sz="1400" dirty="0"/>
              <a:t> font </a:t>
            </a:r>
            <a:r>
              <a:rPr lang="fr-FR" sz="1400" dirty="0" err="1"/>
              <a:t>differ</a:t>
            </a:r>
            <a:r>
              <a:rPr lang="fr-FR" sz="1400" dirty="0"/>
              <a:t> size </a:t>
            </a:r>
            <a:r>
              <a:rPr lang="fr-FR" sz="1400" dirty="0" err="1"/>
              <a:t>linq</a:t>
            </a:r>
            <a:r>
              <a:rPr lang="fr-FR" sz="1400" dirty="0"/>
              <a:t> </a:t>
            </a:r>
            <a:r>
              <a:rPr lang="fr-FR" sz="1400" dirty="0" err="1"/>
              <a:t>space</a:t>
            </a:r>
            <a:r>
              <a:rPr lang="fr-FR" sz="1400" dirty="0"/>
              <a:t> pixel content </a:t>
            </a:r>
            <a:r>
              <a:rPr lang="fr-FR" sz="1400" dirty="0" err="1"/>
              <a:t>scale</a:t>
            </a:r>
            <a:r>
              <a:rPr lang="fr-FR" sz="1400" dirty="0"/>
              <a:t> </a:t>
            </a:r>
            <a:r>
              <a:rPr lang="fr-FR" sz="1400" dirty="0" err="1"/>
              <a:t>pdf</a:t>
            </a:r>
            <a:r>
              <a:rPr lang="fr-FR" sz="1400" dirty="0"/>
              <a:t> vs</a:t>
            </a:r>
          </a:p>
          <a:p>
            <a:r>
              <a:rPr lang="fr-FR" sz="1400" dirty="0"/>
              <a:t>Topic #14: string use </a:t>
            </a:r>
            <a:r>
              <a:rPr lang="fr-FR" sz="1400" dirty="0" err="1"/>
              <a:t>way</a:t>
            </a:r>
            <a:r>
              <a:rPr lang="fr-FR" sz="1400" dirty="0"/>
              <a:t> like </a:t>
            </a:r>
            <a:r>
              <a:rPr lang="fr-FR" sz="1400" dirty="0" err="1"/>
              <a:t>list</a:t>
            </a:r>
            <a:r>
              <a:rPr lang="fr-FR" sz="1400" dirty="0"/>
              <a:t> </a:t>
            </a:r>
            <a:r>
              <a:rPr lang="fr-FR" sz="1400" dirty="0" err="1"/>
              <a:t>would</a:t>
            </a:r>
            <a:r>
              <a:rPr lang="fr-FR" sz="1400" dirty="0"/>
              <a:t> one </a:t>
            </a:r>
            <a:r>
              <a:rPr lang="fr-FR" sz="1400" dirty="0" err="1"/>
              <a:t>want</a:t>
            </a:r>
            <a:r>
              <a:rPr lang="fr-FR" sz="1400" dirty="0"/>
              <a:t> </a:t>
            </a:r>
            <a:r>
              <a:rPr lang="fr-FR" sz="1400" dirty="0" err="1"/>
              <a:t>someth</a:t>
            </a:r>
            <a:r>
              <a:rPr lang="fr-FR" sz="1400" dirty="0"/>
              <a:t> know </a:t>
            </a:r>
            <a:r>
              <a:rPr lang="fr-FR" sz="1400" dirty="0" err="1"/>
              <a:t>need</a:t>
            </a:r>
            <a:r>
              <a:rPr lang="fr-FR" sz="1400" dirty="0"/>
              <a:t> </a:t>
            </a:r>
            <a:r>
              <a:rPr lang="fr-FR" sz="1400" dirty="0" err="1"/>
              <a:t>exampl</a:t>
            </a:r>
            <a:r>
              <a:rPr lang="fr-FR" sz="1400" dirty="0"/>
              <a:t> </a:t>
            </a:r>
            <a:r>
              <a:rPr lang="fr-FR" sz="1400" dirty="0" err="1"/>
              <a:t>variabl</a:t>
            </a:r>
            <a:r>
              <a:rPr lang="fr-FR" sz="1400" dirty="0"/>
              <a:t> </a:t>
            </a:r>
            <a:r>
              <a:rPr lang="fr-FR" sz="1400" dirty="0" err="1"/>
              <a:t>get</a:t>
            </a:r>
            <a:r>
              <a:rPr lang="fr-FR" sz="1400" dirty="0"/>
              <a:t> best </a:t>
            </a:r>
            <a:r>
              <a:rPr lang="fr-FR" sz="1400" dirty="0" err="1"/>
              <a:t>two</a:t>
            </a:r>
            <a:r>
              <a:rPr lang="fr-FR" sz="1400" dirty="0"/>
              <a:t> case look code question</a:t>
            </a:r>
          </a:p>
          <a:p>
            <a:endParaRPr lang="fr-FR" sz="1400" dirty="0"/>
          </a:p>
          <a:p>
            <a:endParaRPr lang="fr-FR" sz="1400" dirty="0"/>
          </a:p>
        </p:txBody>
      </p:sp>
    </p:spTree>
    <p:extLst>
      <p:ext uri="{BB962C8B-B14F-4D97-AF65-F5344CB8AC3E}">
        <p14:creationId xmlns:p14="http://schemas.microsoft.com/office/powerpoint/2010/main" val="185548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DFBE39-1990-4FAC-83D2-8AA1A41DAE8C}"/>
              </a:ext>
            </a:extLst>
          </p:cNvPr>
          <p:cNvSpPr>
            <a:spLocks noGrp="1"/>
          </p:cNvSpPr>
          <p:nvPr>
            <p:ph type="title"/>
          </p:nvPr>
        </p:nvSpPr>
        <p:spPr/>
        <p:txBody>
          <a:bodyPr/>
          <a:lstStyle/>
          <a:p>
            <a:r>
              <a:rPr lang="fr-FR" dirty="0"/>
              <a:t>3. Méthode non supervisée (LDA)</a:t>
            </a:r>
            <a:br>
              <a:rPr lang="fr-FR" dirty="0"/>
            </a:br>
            <a:r>
              <a:rPr lang="fr-FR" dirty="0"/>
              <a:t>Probabilité pour un tag d’apparaître dans un topic</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91BCF546-C72A-4E39-AFBA-208300E09C53}"/>
                  </a:ext>
                </a:extLst>
              </p:cNvPr>
              <p:cNvSpPr>
                <a:spLocks noGrp="1"/>
              </p:cNvSpPr>
              <p:nvPr>
                <p:ph idx="1"/>
              </p:nvPr>
            </p:nvSpPr>
            <p:spPr/>
            <p:txBody>
              <a:bodyPr/>
              <a:lstStyle/>
              <a:p>
                <a:r>
                  <a:rPr lang="fr-FR" dirty="0"/>
                  <a:t>Pour obtenir une liste de tags associés à chaque topic la matrice des probabilités question &lt;-&gt; topic est multipliée par la matrice des topics &lt;-&gt; tags. </a:t>
                </a:r>
                <a:br>
                  <a:rPr lang="fr-FR" dirty="0"/>
                </a:br>
                <a:r>
                  <a:rPr lang="fr-FR" dirty="0"/>
                  <a:t>Ceci donne une matrice de poids de tags par topic.</a:t>
                </a:r>
              </a:p>
              <a:p>
                <a:endParaRPr lang="fr-FR" dirty="0"/>
              </a:p>
              <a:p>
                <a:pPr marL="0" indent="0">
                  <a:buNone/>
                </a:pPr>
                <a14:m>
                  <m:oMathPara xmlns:m="http://schemas.openxmlformats.org/officeDocument/2006/math">
                    <m:oMathParaPr>
                      <m:jc m:val="centerGroup"/>
                    </m:oMathParaPr>
                    <m:oMath xmlns:m="http://schemas.openxmlformats.org/officeDocument/2006/math">
                      <m:d>
                        <m:dPr>
                          <m:ctrlPr>
                            <a:rPr lang="fr-FR" i="1">
                              <a:latin typeface="Cambria Math" panose="02040503050406030204" pitchFamily="18" charset="0"/>
                            </a:rPr>
                          </m:ctrlPr>
                        </m:dPr>
                        <m:e>
                          <m:m>
                            <m:mPr>
                              <m:mcs>
                                <m:mc>
                                  <m:mcPr>
                                    <m:count m:val="4"/>
                                    <m:mcJc m:val="center"/>
                                  </m:mcPr>
                                </m:mc>
                              </m:mcs>
                              <m:ctrlPr>
                                <a:rPr lang="fr-FR" i="1">
                                  <a:latin typeface="Cambria Math" panose="02040503050406030204" pitchFamily="18" charset="0"/>
                                </a:rPr>
                              </m:ctrlPr>
                            </m:mPr>
                            <m:mr>
                              <m:e>
                                <m:r>
                                  <a:rPr lang="en-US" i="1">
                                    <a:latin typeface="Cambria Math" panose="02040503050406030204" pitchFamily="18" charset="0"/>
                                  </a:rPr>
                                  <m:t>0.15</m:t>
                                </m:r>
                              </m:e>
                              <m:e>
                                <m:r>
                                  <a:rPr lang="en-US" i="1">
                                    <a:latin typeface="Cambria Math" panose="02040503050406030204" pitchFamily="18" charset="0"/>
                                  </a:rPr>
                                  <m:t>0.75</m:t>
                                </m:r>
                              </m:e>
                              <m:e>
                                <m:r>
                                  <a:rPr lang="en-US" i="1">
                                    <a:latin typeface="Cambria Math" panose="02040503050406030204" pitchFamily="18" charset="0"/>
                                  </a:rPr>
                                  <m:t>0.05</m:t>
                                </m:r>
                              </m:e>
                              <m:e>
                                <m:r>
                                  <a:rPr lang="en-US" i="1">
                                    <a:latin typeface="Cambria Math" panose="02040503050406030204" pitchFamily="18" charset="0"/>
                                  </a:rPr>
                                  <m:t>0.20</m:t>
                                </m:r>
                              </m:e>
                            </m:mr>
                            <m:mr>
                              <m:e>
                                <m:r>
                                  <a:rPr lang="en-US" i="1">
                                    <a:latin typeface="Cambria Math" panose="02040503050406030204" pitchFamily="18" charset="0"/>
                                  </a:rPr>
                                  <m:t>0.55</m:t>
                                </m:r>
                              </m:e>
                              <m:e>
                                <m:r>
                                  <a:rPr lang="en-US" i="1">
                                    <a:latin typeface="Cambria Math" panose="02040503050406030204" pitchFamily="18" charset="0"/>
                                  </a:rPr>
                                  <m:t>0.02</m:t>
                                </m:r>
                              </m:e>
                              <m:e>
                                <m:r>
                                  <a:rPr lang="en-US" i="1">
                                    <a:latin typeface="Cambria Math" panose="02040503050406030204" pitchFamily="18" charset="0"/>
                                  </a:rPr>
                                  <m:t>0.15</m:t>
                                </m:r>
                              </m:e>
                              <m:e>
                                <m:r>
                                  <a:rPr lang="en-US" i="1">
                                    <a:latin typeface="Cambria Math" panose="02040503050406030204" pitchFamily="18" charset="0"/>
                                  </a:rPr>
                                  <m:t>0.45</m:t>
                                </m:r>
                              </m:e>
                            </m:mr>
                            <m:mr>
                              <m:e>
                                <m:r>
                                  <a:rPr lang="en-US" i="1">
                                    <a:latin typeface="Cambria Math" panose="02040503050406030204" pitchFamily="18" charset="0"/>
                                  </a:rPr>
                                  <m:t>0.10</m:t>
                                </m:r>
                              </m:e>
                              <m:e>
                                <m:r>
                                  <a:rPr lang="en-US" i="1">
                                    <a:latin typeface="Cambria Math" panose="02040503050406030204" pitchFamily="18" charset="0"/>
                                  </a:rPr>
                                  <m:t>0.03</m:t>
                                </m:r>
                              </m:e>
                              <m:e>
                                <m:r>
                                  <a:rPr lang="en-US" i="1">
                                    <a:latin typeface="Cambria Math" panose="02040503050406030204" pitchFamily="18" charset="0"/>
                                  </a:rPr>
                                  <m:t>0.55</m:t>
                                </m:r>
                              </m:e>
                              <m:e>
                                <m:r>
                                  <a:rPr lang="en-US" i="1">
                                    <a:latin typeface="Cambria Math" panose="02040503050406030204" pitchFamily="18" charset="0"/>
                                  </a:rPr>
                                  <m:t>0.25</m:t>
                                </m:r>
                              </m:e>
                            </m:mr>
                            <m:mr>
                              <m:e>
                                <m:r>
                                  <a:rPr lang="en-US" i="1">
                                    <a:latin typeface="Cambria Math" panose="02040503050406030204" pitchFamily="18" charset="0"/>
                                  </a:rPr>
                                  <m:t>0.15</m:t>
                                </m:r>
                              </m:e>
                              <m:e>
                                <m:r>
                                  <a:rPr lang="en-US" i="1">
                                    <a:latin typeface="Cambria Math" panose="02040503050406030204" pitchFamily="18" charset="0"/>
                                  </a:rPr>
                                  <m:t>0.05</m:t>
                                </m:r>
                              </m:e>
                              <m:e>
                                <m:r>
                                  <a:rPr lang="en-US" i="1">
                                    <a:latin typeface="Cambria Math" panose="02040503050406030204" pitchFamily="18" charset="0"/>
                                  </a:rPr>
                                  <m:t>0.15</m:t>
                                </m:r>
                              </m:e>
                              <m:e>
                                <m:r>
                                  <a:rPr lang="en-US" i="1">
                                    <a:latin typeface="Cambria Math" panose="02040503050406030204" pitchFamily="18" charset="0"/>
                                  </a:rPr>
                                  <m:t>0.05</m:t>
                                </m:r>
                              </m:e>
                            </m:mr>
                            <m:mr>
                              <m:e>
                                <m:r>
                                  <a:rPr lang="en-US" i="1">
                                    <a:latin typeface="Cambria Math" panose="02040503050406030204" pitchFamily="18" charset="0"/>
                                  </a:rPr>
                                  <m:t>0.05</m:t>
                                </m:r>
                              </m:e>
                              <m:e>
                                <m:r>
                                  <a:rPr lang="en-US" i="1">
                                    <a:latin typeface="Cambria Math" panose="02040503050406030204" pitchFamily="18" charset="0"/>
                                  </a:rPr>
                                  <m:t>0.15</m:t>
                                </m:r>
                              </m:e>
                              <m:e>
                                <m:r>
                                  <a:rPr lang="en-US" i="1">
                                    <a:latin typeface="Cambria Math" panose="02040503050406030204" pitchFamily="18" charset="0"/>
                                  </a:rPr>
                                  <m:t>0.1</m:t>
                                </m:r>
                              </m:e>
                              <m:e>
                                <m:r>
                                  <a:rPr lang="en-US" i="1">
                                    <a:latin typeface="Cambria Math" panose="02040503050406030204" pitchFamily="18" charset="0"/>
                                  </a:rPr>
                                  <m:t>0.05</m:t>
                                </m:r>
                              </m:e>
                            </m:mr>
                          </m:m>
                        </m:e>
                      </m:d>
                      <m:r>
                        <a:rPr lang="en-US" i="1">
                          <a:latin typeface="Cambria Math" panose="02040503050406030204" pitchFamily="18" charset="0"/>
                        </a:rPr>
                        <m:t> .</m:t>
                      </m:r>
                      <m:d>
                        <m:dPr>
                          <m:ctrlPr>
                            <a:rPr lang="fr-FR" i="1">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
                        </m:e>
                      </m:d>
                      <m:r>
                        <a:rPr lang="en-US" i="1">
                          <a:latin typeface="Cambria Math" panose="02040503050406030204" pitchFamily="18" charset="0"/>
                        </a:rPr>
                        <m:t>=  </m:t>
                      </m:r>
                      <m:d>
                        <m:dPr>
                          <m:ctrlPr>
                            <a:rPr lang="fr-FR" i="1">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a:rPr lang="en-US" i="1">
                                    <a:latin typeface="Cambria Math" panose="02040503050406030204" pitchFamily="18" charset="0"/>
                                  </a:rPr>
                                  <m:t>0.35</m:t>
                                </m:r>
                              </m:e>
                              <m:e>
                                <m:r>
                                  <a:rPr lang="en-US" i="1">
                                    <a:latin typeface="Cambria Math" panose="02040503050406030204" pitchFamily="18" charset="0"/>
                                  </a:rPr>
                                  <m:t>0.05</m:t>
                                </m:r>
                              </m:e>
                              <m:e>
                                <m:r>
                                  <a:rPr lang="en-US" i="1">
                                    <a:latin typeface="Cambria Math" panose="02040503050406030204" pitchFamily="18" charset="0"/>
                                  </a:rPr>
                                  <m:t>0.75</m:t>
                                </m:r>
                              </m:e>
                            </m:mr>
                            <m:mr>
                              <m:e>
                                <m:r>
                                  <a:rPr lang="en-US" i="1">
                                    <a:latin typeface="Cambria Math" panose="02040503050406030204" pitchFamily="18" charset="0"/>
                                  </a:rPr>
                                  <m:t>1.00</m:t>
                                </m:r>
                              </m:e>
                              <m:e>
                                <m:r>
                                  <a:rPr lang="en-US" i="1">
                                    <a:latin typeface="Cambria Math" panose="02040503050406030204" pitchFamily="18" charset="0"/>
                                  </a:rPr>
                                  <m:t>0.15</m:t>
                                </m:r>
                              </m:e>
                              <m:e>
                                <m:r>
                                  <a:rPr lang="en-US" i="1">
                                    <a:latin typeface="Cambria Math" panose="02040503050406030204" pitchFamily="18" charset="0"/>
                                  </a:rPr>
                                  <m:t>0.02</m:t>
                                </m:r>
                              </m:e>
                            </m:mr>
                            <m:mr>
                              <m:e>
                                <m:r>
                                  <a:rPr lang="en-US" i="1">
                                    <a:latin typeface="Cambria Math" panose="02040503050406030204" pitchFamily="18" charset="0"/>
                                  </a:rPr>
                                  <m:t>0.35</m:t>
                                </m:r>
                              </m:e>
                              <m:e>
                                <m:r>
                                  <a:rPr lang="en-US" i="1">
                                    <a:latin typeface="Cambria Math" panose="02040503050406030204" pitchFamily="18" charset="0"/>
                                  </a:rPr>
                                  <m:t>0.55</m:t>
                                </m:r>
                              </m:e>
                              <m:e>
                                <m:r>
                                  <a:rPr lang="en-US" i="1">
                                    <a:latin typeface="Cambria Math" panose="02040503050406030204" pitchFamily="18" charset="0"/>
                                  </a:rPr>
                                  <m:t>0.03</m:t>
                                </m:r>
                              </m:e>
                            </m:mr>
                            <m:mr>
                              <m:e>
                                <m:r>
                                  <a:rPr lang="en-US" i="1">
                                    <a:latin typeface="Cambria Math" panose="02040503050406030204" pitchFamily="18" charset="0"/>
                                  </a:rPr>
                                  <m:t>0.20</m:t>
                                </m:r>
                              </m:e>
                              <m:e>
                                <m:r>
                                  <a:rPr lang="en-US" i="1">
                                    <a:latin typeface="Cambria Math" panose="02040503050406030204" pitchFamily="18" charset="0"/>
                                  </a:rPr>
                                  <m:t>0.15</m:t>
                                </m:r>
                              </m:e>
                              <m:e>
                                <m:r>
                                  <a:rPr lang="en-US" i="1">
                                    <a:latin typeface="Cambria Math" panose="02040503050406030204" pitchFamily="18" charset="0"/>
                                  </a:rPr>
                                  <m:t>0.05</m:t>
                                </m:r>
                              </m:e>
                            </m:mr>
                            <m:mr>
                              <m:e>
                                <m:r>
                                  <a:rPr lang="en-US" i="1">
                                    <a:latin typeface="Cambria Math" panose="02040503050406030204" pitchFamily="18" charset="0"/>
                                  </a:rPr>
                                  <m:t>0.10</m:t>
                                </m:r>
                              </m:e>
                              <m:e>
                                <m:r>
                                  <a:rPr lang="en-US" i="1">
                                    <a:latin typeface="Cambria Math" panose="02040503050406030204" pitchFamily="18" charset="0"/>
                                  </a:rPr>
                                  <m:t>0.1</m:t>
                                </m:r>
                              </m:e>
                              <m:e>
                                <m:r>
                                  <a:rPr lang="en-US" i="1">
                                    <a:latin typeface="Cambria Math" panose="02040503050406030204" pitchFamily="18" charset="0"/>
                                  </a:rPr>
                                  <m:t>0.15</m:t>
                                </m:r>
                              </m:e>
                            </m:mr>
                          </m:m>
                        </m:e>
                      </m:d>
                    </m:oMath>
                  </m:oMathPara>
                </a14:m>
                <a:endParaRPr lang="fr-FR" dirty="0"/>
              </a:p>
              <a:p>
                <a:pPr marL="180975" indent="0" algn="ctr">
                  <a:spcBef>
                    <a:spcPts val="0"/>
                  </a:spcBef>
                  <a:buNone/>
                  <a:tabLst>
                    <a:tab pos="3670300" algn="ctr"/>
                    <a:tab pos="5834063" algn="ctr"/>
                    <a:tab pos="8255000" algn="ctr"/>
                  </a:tabLst>
                </a:pPr>
                <a:r>
                  <a:rPr lang="en-US" dirty="0" err="1"/>
                  <a:t>lda_corpus.T</a:t>
                </a:r>
                <a:r>
                  <a:rPr lang="en-US" dirty="0"/>
                  <a:t>	</a:t>
                </a:r>
                <a:r>
                  <a:rPr lang="en-US" dirty="0" err="1"/>
                  <a:t>tag_matrix</a:t>
                </a:r>
                <a:r>
                  <a:rPr lang="en-US" dirty="0"/>
                  <a:t>	</a:t>
                </a:r>
                <a:r>
                  <a:rPr lang="en-US" dirty="0" err="1"/>
                  <a:t>topic_tag_weight</a:t>
                </a:r>
                <a:endParaRPr lang="fr-FR" dirty="0"/>
              </a:p>
              <a:p>
                <a:endParaRPr lang="fr-FR" dirty="0"/>
              </a:p>
              <a:p>
                <a:r>
                  <a:rPr lang="fr-FR" dirty="0"/>
                  <a:t>Le poids peut être supérieur à 1 si le mot est utilisé plusieurs fois dans un topic.</a:t>
                </a:r>
              </a:p>
            </p:txBody>
          </p:sp>
        </mc:Choice>
        <mc:Fallback>
          <p:sp>
            <p:nvSpPr>
              <p:cNvPr id="3" name="Espace réservé du contenu 2">
                <a:extLst>
                  <a:ext uri="{FF2B5EF4-FFF2-40B4-BE49-F238E27FC236}">
                    <a16:creationId xmlns:a16="http://schemas.microsoft.com/office/drawing/2014/main" id="{91BCF546-C72A-4E39-AFBA-208300E09C53}"/>
                  </a:ext>
                </a:extLst>
              </p:cNvPr>
              <p:cNvSpPr>
                <a:spLocks noGrp="1" noRot="1" noChangeAspect="1" noMove="1" noResize="1" noEditPoints="1" noAdjustHandles="1" noChangeArrowheads="1" noChangeShapeType="1" noTextEdit="1"/>
              </p:cNvSpPr>
              <p:nvPr>
                <p:ph idx="1"/>
              </p:nvPr>
            </p:nvSpPr>
            <p:spPr>
              <a:blipFill>
                <a:blip r:embed="rId2"/>
                <a:stretch>
                  <a:fillRect l="-864" t="-1750" b="-4307"/>
                </a:stretch>
              </a:blipFill>
            </p:spPr>
            <p:txBody>
              <a:bodyPr/>
              <a:lstStyle/>
              <a:p>
                <a:r>
                  <a:rPr lang="fr-FR">
                    <a:noFill/>
                  </a:rPr>
                  <a:t> </a:t>
                </a:r>
              </a:p>
            </p:txBody>
          </p:sp>
        </mc:Fallback>
      </mc:AlternateContent>
    </p:spTree>
    <p:extLst>
      <p:ext uri="{BB962C8B-B14F-4D97-AF65-F5344CB8AC3E}">
        <p14:creationId xmlns:p14="http://schemas.microsoft.com/office/powerpoint/2010/main" val="7668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7CB7D7-AEDA-4B63-A5AA-6A19B93B8DF1}"/>
              </a:ext>
            </a:extLst>
          </p:cNvPr>
          <p:cNvSpPr>
            <a:spLocks noGrp="1"/>
          </p:cNvSpPr>
          <p:nvPr>
            <p:ph type="title"/>
          </p:nvPr>
        </p:nvSpPr>
        <p:spPr/>
        <p:txBody>
          <a:bodyPr/>
          <a:lstStyle/>
          <a:p>
            <a:r>
              <a:rPr lang="fr-FR" dirty="0"/>
              <a:t>3. Méthode non supervisée (LDA)</a:t>
            </a:r>
            <a:br>
              <a:rPr lang="fr-FR" dirty="0"/>
            </a:br>
            <a:r>
              <a:rPr lang="fr-FR" dirty="0"/>
              <a:t>Prédiction d’étiquettes pour de nouvelles question</a:t>
            </a:r>
          </a:p>
        </p:txBody>
      </p:sp>
      <p:sp>
        <p:nvSpPr>
          <p:cNvPr id="3" name="Espace réservé du contenu 2">
            <a:extLst>
              <a:ext uri="{FF2B5EF4-FFF2-40B4-BE49-F238E27FC236}">
                <a16:creationId xmlns:a16="http://schemas.microsoft.com/office/drawing/2014/main" id="{60A37E3E-80BA-4465-9ED6-32F6A5B45EDF}"/>
              </a:ext>
            </a:extLst>
          </p:cNvPr>
          <p:cNvSpPr>
            <a:spLocks noGrp="1"/>
          </p:cNvSpPr>
          <p:nvPr>
            <p:ph idx="1"/>
          </p:nvPr>
        </p:nvSpPr>
        <p:spPr/>
        <p:txBody>
          <a:bodyPr/>
          <a:lstStyle/>
          <a:p>
            <a:r>
              <a:rPr lang="fr-FR" dirty="0"/>
              <a:t>Les nouvelles questions passent par le même traitement initial utilisé pour le jeu d’entraînement pour extraire les racines de mots.</a:t>
            </a:r>
          </a:p>
          <a:p>
            <a:r>
              <a:rPr lang="fr-FR" dirty="0"/>
              <a:t>La matrice des racines est constituée en utilisant le </a:t>
            </a:r>
            <a:r>
              <a:rPr lang="fr-FR" dirty="0" err="1"/>
              <a:t>vectoriseur</a:t>
            </a:r>
            <a:r>
              <a:rPr lang="fr-FR" dirty="0"/>
              <a:t> entraîné sur le jeu d’entrainement. Ceci assure que le même ensemble de racines caractérise les nouvelles et les anciennes questions.</a:t>
            </a:r>
          </a:p>
          <a:p>
            <a:r>
              <a:rPr lang="fr-FR" dirty="0"/>
              <a:t>Le vecteur de probabilités d’appartenance de la question aux topics est multiplié par la matrice de probabilités topics &lt;-&gt; tags pour obtenir une probabilité d’apparition des tags sur cette question.</a:t>
            </a:r>
          </a:p>
          <a:p>
            <a:r>
              <a:rPr lang="fr-FR" dirty="0"/>
              <a:t>Les 5 tags ayant la probabilité la plus élevée sont proposés.</a:t>
            </a:r>
          </a:p>
        </p:txBody>
      </p:sp>
    </p:spTree>
    <p:extLst>
      <p:ext uri="{BB962C8B-B14F-4D97-AF65-F5344CB8AC3E}">
        <p14:creationId xmlns:p14="http://schemas.microsoft.com/office/powerpoint/2010/main" val="377035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62815-4B69-44C7-9484-84A0C441E085}"/>
              </a:ext>
            </a:extLst>
          </p:cNvPr>
          <p:cNvSpPr>
            <a:spLocks noGrp="1"/>
          </p:cNvSpPr>
          <p:nvPr>
            <p:ph type="title"/>
          </p:nvPr>
        </p:nvSpPr>
        <p:spPr/>
        <p:txBody>
          <a:bodyPr/>
          <a:lstStyle/>
          <a:p>
            <a:r>
              <a:rPr lang="fr-FR" dirty="0"/>
              <a:t>3. Topic modeling</a:t>
            </a:r>
            <a:br>
              <a:rPr lang="fr-FR" dirty="0"/>
            </a:br>
            <a:r>
              <a:rPr lang="fr-FR" dirty="0"/>
              <a:t>Méthode non supervisée</a:t>
            </a:r>
          </a:p>
        </p:txBody>
      </p:sp>
      <p:sp>
        <p:nvSpPr>
          <p:cNvPr id="3" name="Espace réservé du contenu 2">
            <a:extLst>
              <a:ext uri="{FF2B5EF4-FFF2-40B4-BE49-F238E27FC236}">
                <a16:creationId xmlns:a16="http://schemas.microsoft.com/office/drawing/2014/main" id="{21564F78-7DEF-4B37-9FC4-F628DCE2AE24}"/>
              </a:ext>
            </a:extLst>
          </p:cNvPr>
          <p:cNvSpPr>
            <a:spLocks noGrp="1"/>
          </p:cNvSpPr>
          <p:nvPr>
            <p:ph idx="1"/>
          </p:nvPr>
        </p:nvSpPr>
        <p:spPr/>
        <p:txBody>
          <a:bodyPr/>
          <a:lstStyle/>
          <a:p>
            <a:r>
              <a:rPr lang="fr-FR" dirty="0"/>
              <a:t>Un essai de Topic Modeling en utilisant </a:t>
            </a:r>
            <a:r>
              <a:rPr lang="fr-FR" dirty="0" err="1"/>
              <a:t>tf-idf</a:t>
            </a:r>
            <a:r>
              <a:rPr lang="fr-FR" dirty="0"/>
              <a:t> (</a:t>
            </a:r>
            <a:r>
              <a:rPr lang="fr-FR" dirty="0" err="1"/>
              <a:t>term</a:t>
            </a:r>
            <a:r>
              <a:rPr lang="fr-FR" dirty="0"/>
              <a:t> </a:t>
            </a:r>
            <a:r>
              <a:rPr lang="fr-FR" dirty="0" err="1"/>
              <a:t>frequency</a:t>
            </a:r>
            <a:r>
              <a:rPr lang="fr-FR" dirty="0"/>
              <a:t>, inverse document </a:t>
            </a:r>
            <a:r>
              <a:rPr lang="fr-FR" dirty="0" err="1"/>
              <a:t>frequency</a:t>
            </a:r>
            <a:r>
              <a:rPr lang="fr-FR" dirty="0"/>
              <a:t>) est réalisé.</a:t>
            </a:r>
          </a:p>
          <a:p>
            <a:r>
              <a:rPr lang="fr-FR" dirty="0"/>
              <a:t>La liste de topics obtenue est pertinente. Néanmoins, si on considère une seule nouvelle question, il sera impossible de calculer la composante </a:t>
            </a:r>
            <a:r>
              <a:rPr lang="fr-FR" dirty="0" err="1"/>
              <a:t>idf</a:t>
            </a:r>
            <a:r>
              <a:rPr lang="fr-FR" dirty="0"/>
              <a:t> et la factorisation NMF sauf si on intègre les nouvelles questions dans le corpus existant.</a:t>
            </a:r>
          </a:p>
          <a:p>
            <a:pPr lvl="1"/>
            <a:r>
              <a:rPr lang="fr-FR" dirty="0"/>
              <a:t>Cet algorithme n’est pas bien approprié pour le problème que nous cherchons à résoudre.</a:t>
            </a:r>
          </a:p>
        </p:txBody>
      </p:sp>
    </p:spTree>
    <p:extLst>
      <p:ext uri="{BB962C8B-B14F-4D97-AF65-F5344CB8AC3E}">
        <p14:creationId xmlns:p14="http://schemas.microsoft.com/office/powerpoint/2010/main" val="186468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A9B8C-B10C-462F-BB86-BD25E9898AD1}"/>
              </a:ext>
            </a:extLst>
          </p:cNvPr>
          <p:cNvSpPr>
            <a:spLocks noGrp="1"/>
          </p:cNvSpPr>
          <p:nvPr>
            <p:ph type="title"/>
          </p:nvPr>
        </p:nvSpPr>
        <p:spPr/>
        <p:txBody>
          <a:bodyPr/>
          <a:lstStyle/>
          <a:p>
            <a:r>
              <a:rPr lang="fr-FR" dirty="0"/>
              <a:t>Méthode supervisée</a:t>
            </a:r>
          </a:p>
        </p:txBody>
      </p:sp>
      <p:sp>
        <p:nvSpPr>
          <p:cNvPr id="3" name="Espace réservé du contenu 2">
            <a:extLst>
              <a:ext uri="{FF2B5EF4-FFF2-40B4-BE49-F238E27FC236}">
                <a16:creationId xmlns:a16="http://schemas.microsoft.com/office/drawing/2014/main" id="{C6B7DD89-B045-45B8-91ED-CEBF45C41663}"/>
              </a:ext>
            </a:extLst>
          </p:cNvPr>
          <p:cNvSpPr>
            <a:spLocks noGrp="1"/>
          </p:cNvSpPr>
          <p:nvPr>
            <p:ph idx="1"/>
          </p:nvPr>
        </p:nvSpPr>
        <p:spPr/>
        <p:txBody>
          <a:bodyPr/>
          <a:lstStyle/>
          <a:p>
            <a:r>
              <a:rPr lang="fr-FR" dirty="0"/>
              <a:t>Cette méthode utilise en entrée la même matrice de racines de mots que la méthode non supervisée.</a:t>
            </a:r>
          </a:p>
          <a:p>
            <a:r>
              <a:rPr lang="fr-FR" dirty="0"/>
              <a:t>Les étiquettes à prédire sont les tags.</a:t>
            </a:r>
          </a:p>
          <a:p>
            <a:r>
              <a:rPr lang="fr-FR" dirty="0"/>
              <a:t>Un classifieur SVM multi-classes est utilisé. Ce classifieur donne pour chaque observation, une probabilité de pertinence d’étiquette.</a:t>
            </a:r>
          </a:p>
          <a:p>
            <a:pPr lvl="1"/>
            <a:r>
              <a:rPr lang="fr-FR" dirty="0"/>
              <a:t>Cette méthode ne permet pas d’obtenir de liste de topics.</a:t>
            </a:r>
          </a:p>
          <a:p>
            <a:r>
              <a:rPr lang="fr-FR" dirty="0"/>
              <a:t>Le classifieur entraîné est appliqué sur les nouvelles questions pour en déduire les probabilités questions &lt;-&gt; tags</a:t>
            </a:r>
          </a:p>
          <a:p>
            <a:r>
              <a:rPr lang="fr-FR" dirty="0"/>
              <a:t>Les 5 ou 10 tags ayant la probabilité la plus élevée sont proposés.</a:t>
            </a:r>
          </a:p>
          <a:p>
            <a:r>
              <a:rPr lang="fr-FR" dirty="0"/>
              <a:t>L’utilisation de </a:t>
            </a:r>
            <a:r>
              <a:rPr lang="fr-FR" dirty="0" err="1"/>
              <a:t>bigrammes</a:t>
            </a:r>
            <a:r>
              <a:rPr lang="fr-FR" dirty="0"/>
              <a:t> en plus des monogrammes permet d’augmenter la performance.</a:t>
            </a:r>
          </a:p>
        </p:txBody>
      </p:sp>
    </p:spTree>
    <p:extLst>
      <p:ext uri="{BB962C8B-B14F-4D97-AF65-F5344CB8AC3E}">
        <p14:creationId xmlns:p14="http://schemas.microsoft.com/office/powerpoint/2010/main" val="286041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B6E89B-1410-4C5F-9247-3E83EBCCE338}"/>
              </a:ext>
            </a:extLst>
          </p:cNvPr>
          <p:cNvSpPr>
            <a:spLocks noGrp="1"/>
          </p:cNvSpPr>
          <p:nvPr>
            <p:ph type="title"/>
          </p:nvPr>
        </p:nvSpPr>
        <p:spPr/>
        <p:txBody>
          <a:bodyPr/>
          <a:lstStyle/>
          <a:p>
            <a:r>
              <a:rPr lang="fr-FR" dirty="0"/>
              <a:t>5. Evaluation de la performance</a:t>
            </a:r>
            <a:br>
              <a:rPr lang="fr-FR" dirty="0"/>
            </a:br>
            <a:r>
              <a:rPr lang="fr-FR" dirty="0"/>
              <a:t>Sans optimisation</a:t>
            </a:r>
          </a:p>
        </p:txBody>
      </p:sp>
      <p:graphicFrame>
        <p:nvGraphicFramePr>
          <p:cNvPr id="4" name="Espace réservé du contenu 3">
            <a:extLst>
              <a:ext uri="{FF2B5EF4-FFF2-40B4-BE49-F238E27FC236}">
                <a16:creationId xmlns:a16="http://schemas.microsoft.com/office/drawing/2014/main" id="{6EA7E739-A88B-42D0-BCFC-940A321B5DA3}"/>
              </a:ext>
            </a:extLst>
          </p:cNvPr>
          <p:cNvGraphicFramePr>
            <a:graphicFrameLocks noGrp="1"/>
          </p:cNvGraphicFramePr>
          <p:nvPr>
            <p:ph idx="1"/>
            <p:extLst>
              <p:ext uri="{D42A27DB-BD31-4B8C-83A1-F6EECF244321}">
                <p14:modId xmlns:p14="http://schemas.microsoft.com/office/powerpoint/2010/main" val="3665772796"/>
              </p:ext>
            </p:extLst>
          </p:nvPr>
        </p:nvGraphicFramePr>
        <p:xfrm>
          <a:off x="250825" y="1362075"/>
          <a:ext cx="11291889" cy="1112520"/>
        </p:xfrm>
        <a:graphic>
          <a:graphicData uri="http://schemas.openxmlformats.org/drawingml/2006/table">
            <a:tbl>
              <a:tblPr firstRow="1" bandRow="1">
                <a:tableStyleId>{5C22544A-7EE6-4342-B048-85BDC9FD1C3A}</a:tableStyleId>
              </a:tblPr>
              <a:tblGrid>
                <a:gridCol w="3174955">
                  <a:extLst>
                    <a:ext uri="{9D8B030D-6E8A-4147-A177-3AD203B41FA5}">
                      <a16:colId xmlns:a16="http://schemas.microsoft.com/office/drawing/2014/main" val="2663644966"/>
                    </a:ext>
                  </a:extLst>
                </a:gridCol>
                <a:gridCol w="4095482">
                  <a:extLst>
                    <a:ext uri="{9D8B030D-6E8A-4147-A177-3AD203B41FA5}">
                      <a16:colId xmlns:a16="http://schemas.microsoft.com/office/drawing/2014/main" val="1343176714"/>
                    </a:ext>
                  </a:extLst>
                </a:gridCol>
                <a:gridCol w="4021452">
                  <a:extLst>
                    <a:ext uri="{9D8B030D-6E8A-4147-A177-3AD203B41FA5}">
                      <a16:colId xmlns:a16="http://schemas.microsoft.com/office/drawing/2014/main" val="538691128"/>
                    </a:ext>
                  </a:extLst>
                </a:gridCol>
              </a:tblGrid>
              <a:tr h="370840">
                <a:tc>
                  <a:txBody>
                    <a:bodyPr/>
                    <a:lstStyle/>
                    <a:p>
                      <a:endParaRPr lang="fr-FR" sz="1600" dirty="0"/>
                    </a:p>
                  </a:txBody>
                  <a:tcPr/>
                </a:tc>
                <a:tc>
                  <a:txBody>
                    <a:bodyPr/>
                    <a:lstStyle/>
                    <a:p>
                      <a:r>
                        <a:rPr lang="fr-FR" sz="1600" dirty="0"/>
                        <a:t>Méthode non supervisée (15 topics)</a:t>
                      </a:r>
                    </a:p>
                  </a:txBody>
                  <a:tcPr/>
                </a:tc>
                <a:tc>
                  <a:txBody>
                    <a:bodyPr/>
                    <a:lstStyle/>
                    <a:p>
                      <a:r>
                        <a:rPr lang="fr-FR" sz="1600" dirty="0"/>
                        <a:t>Méthode supervisée</a:t>
                      </a:r>
                    </a:p>
                  </a:txBody>
                  <a:tcPr/>
                </a:tc>
                <a:extLst>
                  <a:ext uri="{0D108BD9-81ED-4DB2-BD59-A6C34878D82A}">
                    <a16:rowId xmlns:a16="http://schemas.microsoft.com/office/drawing/2014/main" val="2643614848"/>
                  </a:ext>
                </a:extLst>
              </a:tr>
              <a:tr h="370840">
                <a:tc>
                  <a:txBody>
                    <a:bodyPr/>
                    <a:lstStyle/>
                    <a:p>
                      <a:r>
                        <a:rPr lang="fr-FR" dirty="0"/>
                        <a:t>5 tags proposés</a:t>
                      </a:r>
                    </a:p>
                  </a:txBody>
                  <a:tcPr/>
                </a:tc>
                <a:tc>
                  <a:txBody>
                    <a:bodyPr/>
                    <a:lstStyle/>
                    <a:p>
                      <a:r>
                        <a:rPr lang="fr-FR" dirty="0"/>
                        <a:t>25%</a:t>
                      </a:r>
                    </a:p>
                  </a:txBody>
                  <a:tcPr/>
                </a:tc>
                <a:tc>
                  <a:txBody>
                    <a:bodyPr/>
                    <a:lstStyle/>
                    <a:p>
                      <a:r>
                        <a:rPr lang="fr-FR" dirty="0"/>
                        <a:t>58%</a:t>
                      </a:r>
                    </a:p>
                  </a:txBody>
                  <a:tcPr/>
                </a:tc>
                <a:extLst>
                  <a:ext uri="{0D108BD9-81ED-4DB2-BD59-A6C34878D82A}">
                    <a16:rowId xmlns:a16="http://schemas.microsoft.com/office/drawing/2014/main" val="1920018353"/>
                  </a:ext>
                </a:extLst>
              </a:tr>
              <a:tr h="370840">
                <a:tc>
                  <a:txBody>
                    <a:bodyPr/>
                    <a:lstStyle/>
                    <a:p>
                      <a:r>
                        <a:rPr lang="fr-FR" dirty="0"/>
                        <a:t>10 tags proposés</a:t>
                      </a:r>
                    </a:p>
                  </a:txBody>
                  <a:tcPr/>
                </a:tc>
                <a:tc>
                  <a:txBody>
                    <a:bodyPr/>
                    <a:lstStyle/>
                    <a:p>
                      <a:r>
                        <a:rPr lang="fr-FR" dirty="0"/>
                        <a:t>34%</a:t>
                      </a:r>
                    </a:p>
                  </a:txBody>
                  <a:tcPr/>
                </a:tc>
                <a:tc>
                  <a:txBody>
                    <a:bodyPr/>
                    <a:lstStyle/>
                    <a:p>
                      <a:r>
                        <a:rPr lang="fr-FR" dirty="0"/>
                        <a:t>68%</a:t>
                      </a:r>
                    </a:p>
                  </a:txBody>
                  <a:tcPr/>
                </a:tc>
                <a:extLst>
                  <a:ext uri="{0D108BD9-81ED-4DB2-BD59-A6C34878D82A}">
                    <a16:rowId xmlns:a16="http://schemas.microsoft.com/office/drawing/2014/main" val="492982026"/>
                  </a:ext>
                </a:extLst>
              </a:tr>
            </a:tbl>
          </a:graphicData>
        </a:graphic>
      </p:graphicFrame>
      <p:sp>
        <p:nvSpPr>
          <p:cNvPr id="9" name="ZoneTexte 8">
            <a:extLst>
              <a:ext uri="{FF2B5EF4-FFF2-40B4-BE49-F238E27FC236}">
                <a16:creationId xmlns:a16="http://schemas.microsoft.com/office/drawing/2014/main" id="{A143AA9B-56C9-4887-A2E9-36B4DE570395}"/>
              </a:ext>
            </a:extLst>
          </p:cNvPr>
          <p:cNvSpPr txBox="1"/>
          <p:nvPr/>
        </p:nvSpPr>
        <p:spPr>
          <a:xfrm>
            <a:off x="605307" y="3768326"/>
            <a:ext cx="2369712" cy="646331"/>
          </a:xfrm>
          <a:prstGeom prst="rect">
            <a:avLst/>
          </a:prstGeom>
          <a:noFill/>
        </p:spPr>
        <p:txBody>
          <a:bodyPr wrap="square" rtlCol="0">
            <a:spAutoFit/>
          </a:bodyPr>
          <a:lstStyle/>
          <a:p>
            <a:r>
              <a:rPr lang="fr-FR" dirty="0"/>
              <a:t>Histogrammes pour 5 tags proposés</a:t>
            </a:r>
          </a:p>
        </p:txBody>
      </p:sp>
      <p:sp>
        <p:nvSpPr>
          <p:cNvPr id="7" name="ZoneTexte 6">
            <a:extLst>
              <a:ext uri="{FF2B5EF4-FFF2-40B4-BE49-F238E27FC236}">
                <a16:creationId xmlns:a16="http://schemas.microsoft.com/office/drawing/2014/main" id="{F17A730B-A776-41B0-8135-03B910A479F1}"/>
              </a:ext>
            </a:extLst>
          </p:cNvPr>
          <p:cNvSpPr txBox="1"/>
          <p:nvPr/>
        </p:nvSpPr>
        <p:spPr>
          <a:xfrm>
            <a:off x="605307" y="4951036"/>
            <a:ext cx="2369712" cy="646331"/>
          </a:xfrm>
          <a:prstGeom prst="rect">
            <a:avLst/>
          </a:prstGeom>
          <a:noFill/>
        </p:spPr>
        <p:txBody>
          <a:bodyPr wrap="square" rtlCol="0">
            <a:spAutoFit/>
          </a:bodyPr>
          <a:lstStyle/>
          <a:p>
            <a:r>
              <a:rPr lang="fr-FR" dirty="0"/>
              <a:t>Base de test : 3865 questions</a:t>
            </a:r>
          </a:p>
        </p:txBody>
      </p:sp>
      <p:pic>
        <p:nvPicPr>
          <p:cNvPr id="5" name="Image 4">
            <a:extLst>
              <a:ext uri="{FF2B5EF4-FFF2-40B4-BE49-F238E27FC236}">
                <a16:creationId xmlns:a16="http://schemas.microsoft.com/office/drawing/2014/main" id="{6C5273CF-73DD-4726-94BC-6B3002A79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536" y="2474595"/>
            <a:ext cx="3964333" cy="3880124"/>
          </a:xfrm>
          <a:prstGeom prst="rect">
            <a:avLst/>
          </a:prstGeom>
        </p:spPr>
      </p:pic>
      <p:pic>
        <p:nvPicPr>
          <p:cNvPr id="10" name="Image 9">
            <a:extLst>
              <a:ext uri="{FF2B5EF4-FFF2-40B4-BE49-F238E27FC236}">
                <a16:creationId xmlns:a16="http://schemas.microsoft.com/office/drawing/2014/main" id="{F96699B4-B9F3-43AF-A4B0-25C8B94BA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022" y="2474595"/>
            <a:ext cx="3912512" cy="3880124"/>
          </a:xfrm>
          <a:prstGeom prst="rect">
            <a:avLst/>
          </a:prstGeom>
        </p:spPr>
      </p:pic>
      <p:sp>
        <p:nvSpPr>
          <p:cNvPr id="12" name="ZoneTexte 11">
            <a:extLst>
              <a:ext uri="{FF2B5EF4-FFF2-40B4-BE49-F238E27FC236}">
                <a16:creationId xmlns:a16="http://schemas.microsoft.com/office/drawing/2014/main" id="{8F83DC28-81F7-45ED-9B92-3DCA0BAA56AB}"/>
              </a:ext>
            </a:extLst>
          </p:cNvPr>
          <p:cNvSpPr txBox="1"/>
          <p:nvPr/>
        </p:nvSpPr>
        <p:spPr>
          <a:xfrm>
            <a:off x="233005" y="966985"/>
            <a:ext cx="11301770" cy="369332"/>
          </a:xfrm>
          <a:prstGeom prst="rect">
            <a:avLst/>
          </a:prstGeom>
          <a:noFill/>
        </p:spPr>
        <p:txBody>
          <a:bodyPr wrap="square" rtlCol="0">
            <a:spAutoFit/>
          </a:bodyPr>
          <a:lstStyle/>
          <a:p>
            <a:r>
              <a:rPr lang="fr-FR" dirty="0"/>
              <a:t>Taux de questions pour lesquelles au moins 50% des tags réels figurent parmi les tags proposés.</a:t>
            </a:r>
          </a:p>
        </p:txBody>
      </p:sp>
    </p:spTree>
    <p:extLst>
      <p:ext uri="{BB962C8B-B14F-4D97-AF65-F5344CB8AC3E}">
        <p14:creationId xmlns:p14="http://schemas.microsoft.com/office/powerpoint/2010/main" val="80914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Evaluation de la performance</a:t>
            </a:r>
            <a:br>
              <a:rPr lang="fr-FR" dirty="0"/>
            </a:br>
            <a:r>
              <a:rPr lang="fr-FR" dirty="0"/>
              <a:t>Avec optimisations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L’algorithme non supervisé a été optimisé de plusieurs façons :</a:t>
            </a:r>
          </a:p>
          <a:p>
            <a:pPr lvl="1"/>
            <a:r>
              <a:rPr lang="fr-FR" dirty="0"/>
              <a:t>Une normalisation de la matrice des probabilités topics &lt;-&gt; tags permet une amélioration de 3 à 6 points</a:t>
            </a:r>
          </a:p>
          <a:p>
            <a:pPr lvl="1"/>
            <a:r>
              <a:rPr lang="fr-FR" dirty="0"/>
              <a:t>L’utilisation de </a:t>
            </a:r>
            <a:r>
              <a:rPr lang="fr-FR" dirty="0" err="1"/>
              <a:t>bigrammes</a:t>
            </a:r>
            <a:r>
              <a:rPr lang="fr-FR" dirty="0"/>
              <a:t> au lieu de monogrammes n’apporte pas d’amélioration</a:t>
            </a:r>
          </a:p>
          <a:p>
            <a:pPr lvl="1"/>
            <a:r>
              <a:rPr lang="fr-FR" dirty="0"/>
              <a:t>Une recherche du nombre de topics qui améliore le résultat a été réalisée (voir slide suivant).</a:t>
            </a:r>
          </a:p>
          <a:p>
            <a:pPr lvl="1"/>
            <a:endParaRPr lang="fr-FR" dirty="0"/>
          </a:p>
        </p:txBody>
      </p:sp>
      <p:graphicFrame>
        <p:nvGraphicFramePr>
          <p:cNvPr id="4" name="Tableau 3">
            <a:extLst>
              <a:ext uri="{FF2B5EF4-FFF2-40B4-BE49-F238E27FC236}">
                <a16:creationId xmlns:a16="http://schemas.microsoft.com/office/drawing/2014/main" id="{DA1413F6-AF1B-455B-9C71-076F63D96E13}"/>
              </a:ext>
            </a:extLst>
          </p:cNvPr>
          <p:cNvGraphicFramePr>
            <a:graphicFrameLocks noGrp="1"/>
          </p:cNvGraphicFramePr>
          <p:nvPr>
            <p:extLst>
              <p:ext uri="{D42A27DB-BD31-4B8C-83A1-F6EECF244321}">
                <p14:modId xmlns:p14="http://schemas.microsoft.com/office/powerpoint/2010/main" val="1746822245"/>
              </p:ext>
            </p:extLst>
          </p:nvPr>
        </p:nvGraphicFramePr>
        <p:xfrm>
          <a:off x="658272" y="3393758"/>
          <a:ext cx="10298052" cy="2225040"/>
        </p:xfrm>
        <a:graphic>
          <a:graphicData uri="http://schemas.openxmlformats.org/drawingml/2006/table">
            <a:tbl>
              <a:tblPr firstRow="1" bandRow="1">
                <a:tableStyleId>{5C22544A-7EE6-4342-B048-85BDC9FD1C3A}</a:tableStyleId>
              </a:tblPr>
              <a:tblGrid>
                <a:gridCol w="5090952">
                  <a:extLst>
                    <a:ext uri="{9D8B030D-6E8A-4147-A177-3AD203B41FA5}">
                      <a16:colId xmlns:a16="http://schemas.microsoft.com/office/drawing/2014/main" val="907244659"/>
                    </a:ext>
                  </a:extLst>
                </a:gridCol>
                <a:gridCol w="2537805">
                  <a:extLst>
                    <a:ext uri="{9D8B030D-6E8A-4147-A177-3AD203B41FA5}">
                      <a16:colId xmlns:a16="http://schemas.microsoft.com/office/drawing/2014/main" val="4074373522"/>
                    </a:ext>
                  </a:extLst>
                </a:gridCol>
                <a:gridCol w="2669295">
                  <a:extLst>
                    <a:ext uri="{9D8B030D-6E8A-4147-A177-3AD203B41FA5}">
                      <a16:colId xmlns:a16="http://schemas.microsoft.com/office/drawing/2014/main" val="1267047470"/>
                    </a:ext>
                  </a:extLst>
                </a:gridCol>
              </a:tblGrid>
              <a:tr h="370840">
                <a:tc>
                  <a:txBody>
                    <a:bodyPr/>
                    <a:lstStyle/>
                    <a:p>
                      <a:endParaRPr lang="fr-FR" dirty="0"/>
                    </a:p>
                  </a:txBody>
                  <a:tcPr/>
                </a:tc>
                <a:tc>
                  <a:txBody>
                    <a:bodyPr/>
                    <a:lstStyle/>
                    <a:p>
                      <a:r>
                        <a:rPr lang="fr-FR" dirty="0"/>
                        <a:t>5 tags</a:t>
                      </a:r>
                    </a:p>
                  </a:txBody>
                  <a:tcPr/>
                </a:tc>
                <a:tc>
                  <a:txBody>
                    <a:bodyPr/>
                    <a:lstStyle/>
                    <a:p>
                      <a:r>
                        <a:rPr lang="fr-FR" dirty="0"/>
                        <a:t>10 tags</a:t>
                      </a:r>
                    </a:p>
                  </a:txBody>
                  <a:tcPr/>
                </a:tc>
                <a:extLst>
                  <a:ext uri="{0D108BD9-81ED-4DB2-BD59-A6C34878D82A}">
                    <a16:rowId xmlns:a16="http://schemas.microsoft.com/office/drawing/2014/main" val="1699967545"/>
                  </a:ext>
                </a:extLst>
              </a:tr>
              <a:tr h="370840">
                <a:tc>
                  <a:txBody>
                    <a:bodyPr/>
                    <a:lstStyle/>
                    <a:p>
                      <a:r>
                        <a:rPr lang="fr-FR" dirty="0"/>
                        <a:t>Monogrammes, 15 topics, sans normalisation</a:t>
                      </a:r>
                    </a:p>
                  </a:txBody>
                  <a:tcPr/>
                </a:tc>
                <a:tc>
                  <a:txBody>
                    <a:bodyPr/>
                    <a:lstStyle/>
                    <a:p>
                      <a:r>
                        <a:rPr lang="fr-FR" dirty="0"/>
                        <a:t>25% (15 topics)</a:t>
                      </a:r>
                    </a:p>
                  </a:txBody>
                  <a:tcPr/>
                </a:tc>
                <a:tc>
                  <a:txBody>
                    <a:bodyPr/>
                    <a:lstStyle/>
                    <a:p>
                      <a:r>
                        <a:rPr lang="fr-FR" dirty="0"/>
                        <a:t>34% (15 topics)</a:t>
                      </a:r>
                    </a:p>
                  </a:txBody>
                  <a:tcPr/>
                </a:tc>
                <a:extLst>
                  <a:ext uri="{0D108BD9-81ED-4DB2-BD59-A6C34878D82A}">
                    <a16:rowId xmlns:a16="http://schemas.microsoft.com/office/drawing/2014/main" val="38688458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Monogrammes, sans normalisation</a:t>
                      </a:r>
                    </a:p>
                  </a:txBody>
                  <a:tcPr/>
                </a:tc>
                <a:tc>
                  <a:txBody>
                    <a:bodyPr/>
                    <a:lstStyle/>
                    <a:p>
                      <a:r>
                        <a:rPr lang="fr-FR" dirty="0"/>
                        <a:t>27% (20 topics)</a:t>
                      </a:r>
                    </a:p>
                  </a:txBody>
                  <a:tcPr/>
                </a:tc>
                <a:tc>
                  <a:txBody>
                    <a:bodyPr/>
                    <a:lstStyle/>
                    <a:p>
                      <a:r>
                        <a:rPr lang="fr-FR" dirty="0"/>
                        <a:t>36% (21 topics)</a:t>
                      </a:r>
                    </a:p>
                  </a:txBody>
                  <a:tcPr/>
                </a:tc>
                <a:extLst>
                  <a:ext uri="{0D108BD9-81ED-4DB2-BD59-A6C34878D82A}">
                    <a16:rowId xmlns:a16="http://schemas.microsoft.com/office/drawing/2014/main" val="3166863323"/>
                  </a:ext>
                </a:extLst>
              </a:tr>
              <a:tr h="370840">
                <a:tc>
                  <a:txBody>
                    <a:bodyPr/>
                    <a:lstStyle/>
                    <a:p>
                      <a:r>
                        <a:rPr lang="fr-FR" dirty="0"/>
                        <a:t>Monogrammes, avec normalisation</a:t>
                      </a:r>
                    </a:p>
                  </a:txBody>
                  <a:tcPr/>
                </a:tc>
                <a:tc>
                  <a:txBody>
                    <a:bodyPr/>
                    <a:lstStyle/>
                    <a:p>
                      <a:r>
                        <a:rPr lang="fr-FR" dirty="0"/>
                        <a:t>29% (43 topics)</a:t>
                      </a:r>
                    </a:p>
                  </a:txBody>
                  <a:tcPr/>
                </a:tc>
                <a:tc>
                  <a:txBody>
                    <a:bodyPr/>
                    <a:lstStyle/>
                    <a:p>
                      <a:r>
                        <a:rPr lang="fr-FR" dirty="0"/>
                        <a:t>39% (32 topics)</a:t>
                      </a:r>
                    </a:p>
                  </a:txBody>
                  <a:tcPr/>
                </a:tc>
                <a:extLst>
                  <a:ext uri="{0D108BD9-81ED-4DB2-BD59-A6C34878D82A}">
                    <a16:rowId xmlns:a16="http://schemas.microsoft.com/office/drawing/2014/main" val="3515987020"/>
                  </a:ext>
                </a:extLst>
              </a:tr>
              <a:tr h="370840">
                <a:tc>
                  <a:txBody>
                    <a:bodyPr/>
                    <a:lstStyle/>
                    <a:p>
                      <a:r>
                        <a:rPr lang="fr-FR" dirty="0" err="1"/>
                        <a:t>Bigrammes</a:t>
                      </a:r>
                      <a:r>
                        <a:rPr lang="fr-FR" dirty="0"/>
                        <a:t> sans normalisation</a:t>
                      </a:r>
                    </a:p>
                  </a:txBody>
                  <a:tcPr/>
                </a:tc>
                <a:tc>
                  <a:txBody>
                    <a:bodyPr/>
                    <a:lstStyle/>
                    <a:p>
                      <a:r>
                        <a:rPr lang="fr-FR" dirty="0"/>
                        <a:t>24% (43 topics)</a:t>
                      </a:r>
                    </a:p>
                  </a:txBody>
                  <a:tcPr/>
                </a:tc>
                <a:tc>
                  <a:txBody>
                    <a:bodyPr/>
                    <a:lstStyle/>
                    <a:p>
                      <a:r>
                        <a:rPr lang="fr-FR" dirty="0"/>
                        <a:t>33% (43 topics)</a:t>
                      </a:r>
                    </a:p>
                  </a:txBody>
                  <a:tcPr/>
                </a:tc>
                <a:extLst>
                  <a:ext uri="{0D108BD9-81ED-4DB2-BD59-A6C34878D82A}">
                    <a16:rowId xmlns:a16="http://schemas.microsoft.com/office/drawing/2014/main" val="2333929288"/>
                  </a:ext>
                </a:extLst>
              </a:tr>
              <a:tr h="370840">
                <a:tc>
                  <a:txBody>
                    <a:bodyPr/>
                    <a:lstStyle/>
                    <a:p>
                      <a:r>
                        <a:rPr lang="fr-FR" dirty="0" err="1"/>
                        <a:t>Bigrammes</a:t>
                      </a:r>
                      <a:r>
                        <a:rPr lang="fr-FR" dirty="0"/>
                        <a:t> avec normalisation</a:t>
                      </a:r>
                    </a:p>
                  </a:txBody>
                  <a:tcPr/>
                </a:tc>
                <a:tc>
                  <a:txBody>
                    <a:bodyPr/>
                    <a:lstStyle/>
                    <a:p>
                      <a:r>
                        <a:rPr lang="fr-FR" dirty="0"/>
                        <a:t>28% (49 topics)</a:t>
                      </a:r>
                    </a:p>
                  </a:txBody>
                  <a:tcPr/>
                </a:tc>
                <a:tc>
                  <a:txBody>
                    <a:bodyPr/>
                    <a:lstStyle/>
                    <a:p>
                      <a:r>
                        <a:rPr lang="fr-FR" dirty="0"/>
                        <a:t>39% (50 topics)</a:t>
                      </a:r>
                    </a:p>
                  </a:txBody>
                  <a:tcPr/>
                </a:tc>
                <a:extLst>
                  <a:ext uri="{0D108BD9-81ED-4DB2-BD59-A6C34878D82A}">
                    <a16:rowId xmlns:a16="http://schemas.microsoft.com/office/drawing/2014/main" val="2305505013"/>
                  </a:ext>
                </a:extLst>
              </a:tr>
            </a:tbl>
          </a:graphicData>
        </a:graphic>
      </p:graphicFrame>
    </p:spTree>
    <p:extLst>
      <p:ext uri="{BB962C8B-B14F-4D97-AF65-F5344CB8AC3E}">
        <p14:creationId xmlns:p14="http://schemas.microsoft.com/office/powerpoint/2010/main" val="352780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Evaluation de la performance</a:t>
            </a:r>
            <a:br>
              <a:rPr lang="fr-FR" dirty="0"/>
            </a:br>
            <a:r>
              <a:rPr lang="fr-FR" dirty="0"/>
              <a:t>Avec optimisations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Influence du nombre de topics sur la qualité du résultat</a:t>
            </a:r>
          </a:p>
          <a:p>
            <a:endParaRPr lang="fr-FR" dirty="0"/>
          </a:p>
          <a:p>
            <a:endParaRPr lang="fr-FR" dirty="0"/>
          </a:p>
          <a:p>
            <a:pPr lvl="1"/>
            <a:endParaRPr lang="fr-FR" dirty="0"/>
          </a:p>
        </p:txBody>
      </p:sp>
      <p:pic>
        <p:nvPicPr>
          <p:cNvPr id="8" name="Image 7">
            <a:extLst>
              <a:ext uri="{FF2B5EF4-FFF2-40B4-BE49-F238E27FC236}">
                <a16:creationId xmlns:a16="http://schemas.microsoft.com/office/drawing/2014/main" id="{2B434BB9-13C5-480B-A885-585680E40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033" y="1859353"/>
            <a:ext cx="4839803" cy="3531405"/>
          </a:xfrm>
          <a:prstGeom prst="rect">
            <a:avLst/>
          </a:prstGeom>
        </p:spPr>
      </p:pic>
      <p:sp>
        <p:nvSpPr>
          <p:cNvPr id="9" name="ZoneTexte 8">
            <a:extLst>
              <a:ext uri="{FF2B5EF4-FFF2-40B4-BE49-F238E27FC236}">
                <a16:creationId xmlns:a16="http://schemas.microsoft.com/office/drawing/2014/main" id="{4D681C42-26BF-4692-B75A-CC720FA9F02E}"/>
              </a:ext>
            </a:extLst>
          </p:cNvPr>
          <p:cNvSpPr txBox="1"/>
          <p:nvPr/>
        </p:nvSpPr>
        <p:spPr>
          <a:xfrm>
            <a:off x="6514033" y="5390758"/>
            <a:ext cx="4839803" cy="307777"/>
          </a:xfrm>
          <a:prstGeom prst="rect">
            <a:avLst/>
          </a:prstGeom>
          <a:noFill/>
        </p:spPr>
        <p:txBody>
          <a:bodyPr wrap="square" rtlCol="0">
            <a:spAutoFit/>
          </a:bodyPr>
          <a:lstStyle/>
          <a:p>
            <a:pPr algn="ctr"/>
            <a:r>
              <a:rPr lang="fr-FR" sz="1400" dirty="0" err="1"/>
              <a:t>Bigrammes</a:t>
            </a:r>
            <a:r>
              <a:rPr lang="fr-FR" sz="1400" dirty="0"/>
              <a:t>, non normalisé</a:t>
            </a:r>
          </a:p>
        </p:txBody>
      </p:sp>
      <p:pic>
        <p:nvPicPr>
          <p:cNvPr id="11" name="Image 10">
            <a:extLst>
              <a:ext uri="{FF2B5EF4-FFF2-40B4-BE49-F238E27FC236}">
                <a16:creationId xmlns:a16="http://schemas.microsoft.com/office/drawing/2014/main" id="{3EC9241C-C260-47C0-94A8-4CC56FEF8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84" y="1859353"/>
            <a:ext cx="4839803" cy="3531405"/>
          </a:xfrm>
          <a:prstGeom prst="rect">
            <a:avLst/>
          </a:prstGeom>
        </p:spPr>
      </p:pic>
      <p:sp>
        <p:nvSpPr>
          <p:cNvPr id="12" name="ZoneTexte 11">
            <a:extLst>
              <a:ext uri="{FF2B5EF4-FFF2-40B4-BE49-F238E27FC236}">
                <a16:creationId xmlns:a16="http://schemas.microsoft.com/office/drawing/2014/main" id="{0EE001FA-6394-4E31-9B46-B7755C1E56EB}"/>
              </a:ext>
            </a:extLst>
          </p:cNvPr>
          <p:cNvSpPr txBox="1"/>
          <p:nvPr/>
        </p:nvSpPr>
        <p:spPr>
          <a:xfrm>
            <a:off x="1029184" y="5390757"/>
            <a:ext cx="4839803" cy="307777"/>
          </a:xfrm>
          <a:prstGeom prst="rect">
            <a:avLst/>
          </a:prstGeom>
          <a:noFill/>
        </p:spPr>
        <p:txBody>
          <a:bodyPr wrap="square" rtlCol="0">
            <a:spAutoFit/>
          </a:bodyPr>
          <a:lstStyle/>
          <a:p>
            <a:pPr algn="ctr"/>
            <a:r>
              <a:rPr lang="fr-FR" sz="1400" dirty="0"/>
              <a:t>Monogrammes, normalisé</a:t>
            </a:r>
          </a:p>
        </p:txBody>
      </p:sp>
    </p:spTree>
    <p:extLst>
      <p:ext uri="{BB962C8B-B14F-4D97-AF65-F5344CB8AC3E}">
        <p14:creationId xmlns:p14="http://schemas.microsoft.com/office/powerpoint/2010/main" val="4075281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Evaluation de la performance</a:t>
            </a:r>
            <a:br>
              <a:rPr lang="fr-FR" dirty="0"/>
            </a:br>
            <a:r>
              <a:rPr lang="fr-FR" dirty="0"/>
              <a:t>Avec optimisations</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L’algorithme supervisé a été optimisé par l’utilisation de </a:t>
            </a:r>
            <a:r>
              <a:rPr lang="fr-FR" dirty="0" err="1"/>
              <a:t>bigrammes</a:t>
            </a:r>
            <a:r>
              <a:rPr lang="fr-FR" dirty="0"/>
              <a:t> au lieu de monogrammes</a:t>
            </a:r>
          </a:p>
          <a:p>
            <a:pPr lvl="1"/>
            <a:r>
              <a:rPr lang="fr-FR" dirty="0"/>
              <a:t>L’amélioration est de 4 à 6 points</a:t>
            </a:r>
          </a:p>
        </p:txBody>
      </p:sp>
      <p:graphicFrame>
        <p:nvGraphicFramePr>
          <p:cNvPr id="4" name="Tableau 3">
            <a:extLst>
              <a:ext uri="{FF2B5EF4-FFF2-40B4-BE49-F238E27FC236}">
                <a16:creationId xmlns:a16="http://schemas.microsoft.com/office/drawing/2014/main" id="{DA1413F6-AF1B-455B-9C71-076F63D96E13}"/>
              </a:ext>
            </a:extLst>
          </p:cNvPr>
          <p:cNvGraphicFramePr>
            <a:graphicFrameLocks noGrp="1"/>
          </p:cNvGraphicFramePr>
          <p:nvPr>
            <p:extLst>
              <p:ext uri="{D42A27DB-BD31-4B8C-83A1-F6EECF244321}">
                <p14:modId xmlns:p14="http://schemas.microsoft.com/office/powerpoint/2010/main" val="3970323102"/>
              </p:ext>
            </p:extLst>
          </p:nvPr>
        </p:nvGraphicFramePr>
        <p:xfrm>
          <a:off x="641797" y="3221507"/>
          <a:ext cx="8092118" cy="1112520"/>
        </p:xfrm>
        <a:graphic>
          <a:graphicData uri="http://schemas.openxmlformats.org/drawingml/2006/table">
            <a:tbl>
              <a:tblPr firstRow="1" bandRow="1">
                <a:tableStyleId>{5C22544A-7EE6-4342-B048-85BDC9FD1C3A}</a:tableStyleId>
              </a:tblPr>
              <a:tblGrid>
                <a:gridCol w="4000425">
                  <a:extLst>
                    <a:ext uri="{9D8B030D-6E8A-4147-A177-3AD203B41FA5}">
                      <a16:colId xmlns:a16="http://schemas.microsoft.com/office/drawing/2014/main" val="907244659"/>
                    </a:ext>
                  </a:extLst>
                </a:gridCol>
                <a:gridCol w="1994184">
                  <a:extLst>
                    <a:ext uri="{9D8B030D-6E8A-4147-A177-3AD203B41FA5}">
                      <a16:colId xmlns:a16="http://schemas.microsoft.com/office/drawing/2014/main" val="4074373522"/>
                    </a:ext>
                  </a:extLst>
                </a:gridCol>
                <a:gridCol w="2097509">
                  <a:extLst>
                    <a:ext uri="{9D8B030D-6E8A-4147-A177-3AD203B41FA5}">
                      <a16:colId xmlns:a16="http://schemas.microsoft.com/office/drawing/2014/main" val="1267047470"/>
                    </a:ext>
                  </a:extLst>
                </a:gridCol>
              </a:tblGrid>
              <a:tr h="370840">
                <a:tc>
                  <a:txBody>
                    <a:bodyPr/>
                    <a:lstStyle/>
                    <a:p>
                      <a:endParaRPr lang="fr-FR" dirty="0"/>
                    </a:p>
                  </a:txBody>
                  <a:tcPr/>
                </a:tc>
                <a:tc>
                  <a:txBody>
                    <a:bodyPr/>
                    <a:lstStyle/>
                    <a:p>
                      <a:r>
                        <a:rPr lang="fr-FR" dirty="0"/>
                        <a:t>5 tags</a:t>
                      </a:r>
                    </a:p>
                  </a:txBody>
                  <a:tcPr/>
                </a:tc>
                <a:tc>
                  <a:txBody>
                    <a:bodyPr/>
                    <a:lstStyle/>
                    <a:p>
                      <a:r>
                        <a:rPr lang="fr-FR" dirty="0"/>
                        <a:t>10 tags</a:t>
                      </a:r>
                    </a:p>
                  </a:txBody>
                  <a:tcPr/>
                </a:tc>
                <a:extLst>
                  <a:ext uri="{0D108BD9-81ED-4DB2-BD59-A6C34878D82A}">
                    <a16:rowId xmlns:a16="http://schemas.microsoft.com/office/drawing/2014/main" val="1699967545"/>
                  </a:ext>
                </a:extLst>
              </a:tr>
              <a:tr h="370840">
                <a:tc>
                  <a:txBody>
                    <a:bodyPr/>
                    <a:lstStyle/>
                    <a:p>
                      <a:r>
                        <a:rPr lang="fr-FR" dirty="0"/>
                        <a:t>Monogrammes</a:t>
                      </a:r>
                    </a:p>
                  </a:txBody>
                  <a:tcPr/>
                </a:tc>
                <a:tc>
                  <a:txBody>
                    <a:bodyPr/>
                    <a:lstStyle/>
                    <a:p>
                      <a:r>
                        <a:rPr lang="fr-FR" dirty="0"/>
                        <a:t>58%</a:t>
                      </a:r>
                    </a:p>
                  </a:txBody>
                  <a:tcPr/>
                </a:tc>
                <a:tc>
                  <a:txBody>
                    <a:bodyPr/>
                    <a:lstStyle/>
                    <a:p>
                      <a:r>
                        <a:rPr lang="fr-FR" dirty="0"/>
                        <a:t>68%</a:t>
                      </a:r>
                    </a:p>
                  </a:txBody>
                  <a:tcPr/>
                </a:tc>
                <a:extLst>
                  <a:ext uri="{0D108BD9-81ED-4DB2-BD59-A6C34878D82A}">
                    <a16:rowId xmlns:a16="http://schemas.microsoft.com/office/drawing/2014/main" val="3868845850"/>
                  </a:ext>
                </a:extLst>
              </a:tr>
              <a:tr h="370840">
                <a:tc>
                  <a:txBody>
                    <a:bodyPr/>
                    <a:lstStyle/>
                    <a:p>
                      <a:r>
                        <a:rPr lang="fr-FR" dirty="0" err="1"/>
                        <a:t>Bigrammes</a:t>
                      </a:r>
                      <a:endParaRPr lang="fr-FR" dirty="0"/>
                    </a:p>
                  </a:txBody>
                  <a:tcPr/>
                </a:tc>
                <a:tc>
                  <a:txBody>
                    <a:bodyPr/>
                    <a:lstStyle/>
                    <a:p>
                      <a:r>
                        <a:rPr lang="fr-FR" dirty="0"/>
                        <a:t>63,7%</a:t>
                      </a:r>
                    </a:p>
                  </a:txBody>
                  <a:tcPr/>
                </a:tc>
                <a:tc>
                  <a:txBody>
                    <a:bodyPr/>
                    <a:lstStyle/>
                    <a:p>
                      <a:r>
                        <a:rPr lang="fr-FR" dirty="0"/>
                        <a:t>71,5%</a:t>
                      </a:r>
                    </a:p>
                  </a:txBody>
                  <a:tcPr/>
                </a:tc>
                <a:extLst>
                  <a:ext uri="{0D108BD9-81ED-4DB2-BD59-A6C34878D82A}">
                    <a16:rowId xmlns:a16="http://schemas.microsoft.com/office/drawing/2014/main" val="2305505013"/>
                  </a:ext>
                </a:extLst>
              </a:tr>
            </a:tbl>
          </a:graphicData>
        </a:graphic>
      </p:graphicFrame>
    </p:spTree>
    <p:extLst>
      <p:ext uri="{BB962C8B-B14F-4D97-AF65-F5344CB8AC3E}">
        <p14:creationId xmlns:p14="http://schemas.microsoft.com/office/powerpoint/2010/main" val="536068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API de classification automatique</a:t>
            </a:r>
            <a:br>
              <a:rPr lang="fr-FR" dirty="0"/>
            </a:br>
            <a:r>
              <a:rPr lang="fr-FR" dirty="0"/>
              <a:t>Description</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L’API prend en entrée :</a:t>
            </a:r>
          </a:p>
          <a:p>
            <a:pPr lvl="1"/>
            <a:r>
              <a:rPr lang="fr-FR" dirty="0"/>
              <a:t>Le titre de la question</a:t>
            </a:r>
          </a:p>
          <a:p>
            <a:pPr lvl="1"/>
            <a:r>
              <a:rPr lang="fr-FR" dirty="0"/>
              <a:t>Le corps ou description de la question</a:t>
            </a:r>
          </a:p>
          <a:p>
            <a:pPr lvl="1"/>
            <a:r>
              <a:rPr lang="fr-FR" dirty="0"/>
              <a:t>L’implémentation utilise un POST sur un point d’accès, avec passage des contenus par éléments de formulaire. Cela évite de passer les données par l’URL, susceptible de créer des problèmes avec les caractères spéciaux.</a:t>
            </a:r>
          </a:p>
          <a:p>
            <a:r>
              <a:rPr lang="fr-FR" dirty="0"/>
              <a:t>Le classifieur SVM multi-classes entraîné sur les « anciennes » questions est utilisé pour prédire la probabilité de pertinence de chaque tag.</a:t>
            </a:r>
          </a:p>
          <a:p>
            <a:r>
              <a:rPr lang="fr-FR" dirty="0"/>
              <a:t>Elle retourne en sortie une liste de 10 tags parmi lesquels l’utilisateur est invité à faire </a:t>
            </a:r>
            <a:r>
              <a:rPr lang="fr-FR"/>
              <a:t>son choix.</a:t>
            </a:r>
            <a:endParaRPr lang="fr-FR" dirty="0"/>
          </a:p>
          <a:p>
            <a:endParaRPr lang="fr-FR" dirty="0"/>
          </a:p>
        </p:txBody>
      </p:sp>
    </p:spTree>
    <p:extLst>
      <p:ext uri="{BB962C8B-B14F-4D97-AF65-F5344CB8AC3E}">
        <p14:creationId xmlns:p14="http://schemas.microsoft.com/office/powerpoint/2010/main" val="376484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4541D3B-25D8-4DAB-B18A-CD876226466A}"/>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C70A2D34-4EEF-475E-8703-AE6595F75788}"/>
              </a:ext>
            </a:extLst>
          </p:cNvPr>
          <p:cNvSpPr>
            <a:spLocks noGrp="1"/>
          </p:cNvSpPr>
          <p:nvPr>
            <p:ph sz="quarter" idx="10"/>
          </p:nvPr>
        </p:nvSpPr>
        <p:spPr>
          <a:xfrm>
            <a:off x="200025" y="953037"/>
            <a:ext cx="11298238" cy="5293217"/>
          </a:xfrm>
        </p:spPr>
        <p:txBody>
          <a:bodyPr>
            <a:normAutofit/>
          </a:bodyPr>
          <a:lstStyle/>
          <a:p>
            <a:r>
              <a:rPr lang="fr-FR" sz="2400" dirty="0"/>
              <a:t>Présentation de la démarche</a:t>
            </a:r>
          </a:p>
          <a:p>
            <a:r>
              <a:rPr lang="fr-FR" sz="2400" dirty="0"/>
              <a:t>Analyse et préparation des données</a:t>
            </a:r>
          </a:p>
          <a:p>
            <a:r>
              <a:rPr lang="fr-FR" sz="2600" dirty="0"/>
              <a:t>Méthode non supervisée</a:t>
            </a:r>
          </a:p>
          <a:p>
            <a:pPr lvl="1"/>
            <a:r>
              <a:rPr lang="fr-FR" dirty="0"/>
              <a:t>Topic modeling</a:t>
            </a:r>
            <a:endParaRPr lang="fr-FR" sz="2600" dirty="0"/>
          </a:p>
          <a:p>
            <a:r>
              <a:rPr lang="fr-FR" sz="2600" dirty="0"/>
              <a:t>Méthode supervisée</a:t>
            </a:r>
          </a:p>
          <a:p>
            <a:r>
              <a:rPr lang="fr-FR" sz="2600" dirty="0"/>
              <a:t>API et site de test</a:t>
            </a:r>
          </a:p>
        </p:txBody>
      </p:sp>
    </p:spTree>
    <p:extLst>
      <p:ext uri="{BB962C8B-B14F-4D97-AF65-F5344CB8AC3E}">
        <p14:creationId xmlns:p14="http://schemas.microsoft.com/office/powerpoint/2010/main" val="4004448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FCD8D-DD1D-43E6-908F-6A737C1C0A51}"/>
              </a:ext>
            </a:extLst>
          </p:cNvPr>
          <p:cNvSpPr>
            <a:spLocks noGrp="1"/>
          </p:cNvSpPr>
          <p:nvPr>
            <p:ph type="title"/>
          </p:nvPr>
        </p:nvSpPr>
        <p:spPr/>
        <p:txBody>
          <a:bodyPr/>
          <a:lstStyle/>
          <a:p>
            <a:r>
              <a:rPr lang="fr-FR" dirty="0"/>
              <a:t>5. API de classification automatique</a:t>
            </a:r>
            <a:br>
              <a:rPr lang="fr-FR" dirty="0"/>
            </a:br>
            <a:r>
              <a:rPr lang="fr-FR" dirty="0"/>
              <a:t>Site de test</a:t>
            </a:r>
          </a:p>
        </p:txBody>
      </p:sp>
      <p:sp>
        <p:nvSpPr>
          <p:cNvPr id="3" name="Espace réservé du contenu 2">
            <a:extLst>
              <a:ext uri="{FF2B5EF4-FFF2-40B4-BE49-F238E27FC236}">
                <a16:creationId xmlns:a16="http://schemas.microsoft.com/office/drawing/2014/main" id="{48BDE116-C35A-4DE3-82E3-3B0B01FB21B5}"/>
              </a:ext>
            </a:extLst>
          </p:cNvPr>
          <p:cNvSpPr>
            <a:spLocks noGrp="1"/>
          </p:cNvSpPr>
          <p:nvPr>
            <p:ph idx="1"/>
          </p:nvPr>
        </p:nvSpPr>
        <p:spPr/>
        <p:txBody>
          <a:bodyPr/>
          <a:lstStyle/>
          <a:p>
            <a:r>
              <a:rPr lang="fr-FR" dirty="0"/>
              <a:t>Non disponible</a:t>
            </a:r>
          </a:p>
        </p:txBody>
      </p:sp>
    </p:spTree>
    <p:extLst>
      <p:ext uri="{BB962C8B-B14F-4D97-AF65-F5344CB8AC3E}">
        <p14:creationId xmlns:p14="http://schemas.microsoft.com/office/powerpoint/2010/main" val="354324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4">
            <a:hlinkClick r:id="rId2"/>
          </p:cNvPr>
          <p:cNvSpPr>
            <a:spLocks noChangeArrowheads="1"/>
          </p:cNvSpPr>
          <p:nvPr/>
        </p:nvSpPr>
        <p:spPr bwMode="auto">
          <a:xfrm>
            <a:off x="4472682" y="3347387"/>
            <a:ext cx="4918962"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cs typeface="Tahoma" charset="0"/>
              </a:rPr>
              <a:t>Linkedin.com/company/alcatellucententerprise </a:t>
            </a:r>
          </a:p>
        </p:txBody>
      </p:sp>
      <p:sp>
        <p:nvSpPr>
          <p:cNvPr id="26" name="TextBox 6">
            <a:hlinkClick r:id="rId3"/>
          </p:cNvPr>
          <p:cNvSpPr txBox="1">
            <a:spLocks noChangeArrowheads="1"/>
          </p:cNvSpPr>
          <p:nvPr/>
        </p:nvSpPr>
        <p:spPr bwMode="auto">
          <a:xfrm>
            <a:off x="4472680" y="2014004"/>
            <a:ext cx="3344733"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Twitter.com/ALUEnterprise </a:t>
            </a:r>
          </a:p>
        </p:txBody>
      </p:sp>
      <p:sp>
        <p:nvSpPr>
          <p:cNvPr id="27" name="TextBox 5">
            <a:hlinkClick r:id="rId4"/>
          </p:cNvPr>
          <p:cNvSpPr txBox="1">
            <a:spLocks noChangeArrowheads="1"/>
          </p:cNvSpPr>
          <p:nvPr/>
        </p:nvSpPr>
        <p:spPr bwMode="auto">
          <a:xfrm>
            <a:off x="4472680" y="2461679"/>
            <a:ext cx="3417827"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Facebook.com/ALUEnterprise</a:t>
            </a:r>
          </a:p>
        </p:txBody>
      </p:sp>
      <p:sp>
        <p:nvSpPr>
          <p:cNvPr id="28" name="TextBox 10">
            <a:hlinkClick r:id="rId5"/>
          </p:cNvPr>
          <p:cNvSpPr txBox="1">
            <a:spLocks noChangeArrowheads="1"/>
          </p:cNvSpPr>
          <p:nvPr/>
        </p:nvSpPr>
        <p:spPr bwMode="auto">
          <a:xfrm>
            <a:off x="4472680" y="2906973"/>
            <a:ext cx="400257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Youtube.com/user/enterpriseALU</a:t>
            </a:r>
          </a:p>
        </p:txBody>
      </p:sp>
      <p:sp>
        <p:nvSpPr>
          <p:cNvPr id="29" name="TextBox 6">
            <a:hlinkClick r:id="rId6"/>
          </p:cNvPr>
          <p:cNvSpPr txBox="1">
            <a:spLocks noChangeArrowheads="1"/>
          </p:cNvSpPr>
          <p:nvPr/>
        </p:nvSpPr>
        <p:spPr bwMode="auto">
          <a:xfrm>
            <a:off x="4472681" y="3793871"/>
            <a:ext cx="4070259" cy="316588"/>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Slideshare.net/Alcatel-Lucent_Enterprise </a:t>
            </a:r>
          </a:p>
        </p:txBody>
      </p:sp>
      <p:sp>
        <p:nvSpPr>
          <p:cNvPr id="30" name="TextBox 6">
            <a:hlinkClick r:id="rId7"/>
          </p:cNvPr>
          <p:cNvSpPr txBox="1">
            <a:spLocks noChangeArrowheads="1"/>
          </p:cNvSpPr>
          <p:nvPr/>
        </p:nvSpPr>
        <p:spPr bwMode="auto">
          <a:xfrm>
            <a:off x="4472681" y="4244044"/>
            <a:ext cx="4070259" cy="322863"/>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Storify.com/ALUEnterprise </a:t>
            </a:r>
          </a:p>
        </p:txBody>
      </p:sp>
      <p:pic>
        <p:nvPicPr>
          <p:cNvPr id="31" name="Picture 33" descr="slideshare-icon.png">
            <a:hlinkClick r:id="rId6"/>
          </p:cNvPr>
          <p:cNvPicPr>
            <a:picLocks noChangeAspect="1"/>
          </p:cNvPicPr>
          <p:nvPr/>
        </p:nvPicPr>
        <p:blipFill>
          <a:blip r:embed="rId8" cstate="print">
            <a:extLst>
              <a:ext uri="{28A0092B-C50C-407E-A947-70E740481C1C}">
                <a14:useLocalDpi xmlns:a14="http://schemas.microsoft.com/office/drawing/2010/main"/>
              </a:ext>
            </a:extLst>
          </a:blip>
          <a:srcRect/>
          <a:stretch>
            <a:fillRect/>
          </a:stretch>
        </p:blipFill>
        <p:spPr bwMode="auto">
          <a:xfrm>
            <a:off x="4068480" y="3788357"/>
            <a:ext cx="335817" cy="327422"/>
          </a:xfrm>
          <a:prstGeom prst="rect">
            <a:avLst/>
          </a:prstGeom>
          <a:noFill/>
          <a:ln w="9525">
            <a:noFill/>
            <a:miter lim="800000"/>
            <a:headEnd/>
            <a:tailEnd/>
          </a:ln>
        </p:spPr>
      </p:pic>
      <p:sp>
        <p:nvSpPr>
          <p:cNvPr id="32" name="TextBox 6"/>
          <p:cNvSpPr txBox="1">
            <a:spLocks noChangeArrowheads="1"/>
          </p:cNvSpPr>
          <p:nvPr/>
        </p:nvSpPr>
        <p:spPr bwMode="auto">
          <a:xfrm>
            <a:off x="2637287" y="2019088"/>
            <a:ext cx="1333815" cy="562809"/>
          </a:xfrm>
          <a:prstGeom prst="rect">
            <a:avLst/>
          </a:prstGeom>
          <a:noFill/>
          <a:ln w="9525">
            <a:noFill/>
            <a:miter lim="800000"/>
            <a:headEnd/>
            <a:tailEnd/>
          </a:ln>
        </p:spPr>
        <p:txBody>
          <a:bodyPr wrap="square" lIns="69686" tIns="34843" rIns="69686" bIns="34843">
            <a:spAutoFit/>
          </a:bodyPr>
          <a:lstStyle/>
          <a:p>
            <a:pPr>
              <a:spcBef>
                <a:spcPct val="50000"/>
              </a:spcBef>
            </a:pPr>
            <a:r>
              <a:rPr lang="en-US" sz="1600" dirty="0">
                <a:latin typeface="Trebuchet MS" charset="0"/>
              </a:rPr>
              <a:t>Follow us on:</a:t>
            </a:r>
          </a:p>
        </p:txBody>
      </p:sp>
      <p:pic>
        <p:nvPicPr>
          <p:cNvPr id="33" name="Picture 35" descr="TwitterBird_icon.png"/>
          <p:cNvPicPr>
            <a:picLocks noChangeAspect="1"/>
          </p:cNvPicPr>
          <p:nvPr/>
        </p:nvPicPr>
        <p:blipFill>
          <a:blip r:embed="rId9" cstate="print">
            <a:extLst>
              <a:ext uri="{28A0092B-C50C-407E-A947-70E740481C1C}">
                <a14:useLocalDpi xmlns:a14="http://schemas.microsoft.com/office/drawing/2010/main"/>
              </a:ext>
            </a:extLst>
          </a:blip>
          <a:srcRect/>
          <a:stretch>
            <a:fillRect/>
          </a:stretch>
        </p:blipFill>
        <p:spPr bwMode="auto">
          <a:xfrm>
            <a:off x="4070922" y="1998847"/>
            <a:ext cx="332154" cy="323850"/>
          </a:xfrm>
          <a:prstGeom prst="rect">
            <a:avLst/>
          </a:prstGeom>
          <a:noFill/>
          <a:ln w="9525">
            <a:noFill/>
            <a:miter lim="800000"/>
            <a:headEnd/>
            <a:tailEnd/>
          </a:ln>
        </p:spPr>
      </p:pic>
      <p:pic>
        <p:nvPicPr>
          <p:cNvPr id="34" name="Picture 36" descr="Facebook_icon.png"/>
          <p:cNvPicPr>
            <a:picLocks noChangeAspect="1"/>
          </p:cNvPicPr>
          <p:nvPr/>
        </p:nvPicPr>
        <p:blipFill>
          <a:blip r:embed="rId10" cstate="print">
            <a:extLst>
              <a:ext uri="{28A0092B-C50C-407E-A947-70E740481C1C}">
                <a14:useLocalDpi xmlns:a14="http://schemas.microsoft.com/office/drawing/2010/main"/>
              </a:ext>
            </a:extLst>
          </a:blip>
          <a:srcRect/>
          <a:stretch>
            <a:fillRect/>
          </a:stretch>
        </p:blipFill>
        <p:spPr bwMode="auto">
          <a:xfrm>
            <a:off x="4067258" y="2440568"/>
            <a:ext cx="338260" cy="328613"/>
          </a:xfrm>
          <a:prstGeom prst="rect">
            <a:avLst/>
          </a:prstGeom>
          <a:noFill/>
          <a:ln w="9525">
            <a:noFill/>
            <a:miter lim="800000"/>
            <a:headEnd/>
            <a:tailEnd/>
          </a:ln>
        </p:spPr>
      </p:pic>
      <p:pic>
        <p:nvPicPr>
          <p:cNvPr id="35" name="Picture 37" descr="LinkinIn_icon.png"/>
          <p:cNvPicPr>
            <a:picLocks noChangeAspect="1"/>
          </p:cNvPicPr>
          <p:nvPr/>
        </p:nvPicPr>
        <p:blipFill>
          <a:blip r:embed="rId11" cstate="print">
            <a:extLst>
              <a:ext uri="{28A0092B-C50C-407E-A947-70E740481C1C}">
                <a14:useLocalDpi xmlns:a14="http://schemas.microsoft.com/office/drawing/2010/main"/>
              </a:ext>
            </a:extLst>
          </a:blip>
          <a:srcRect/>
          <a:stretch>
            <a:fillRect/>
          </a:stretch>
        </p:blipFill>
        <p:spPr bwMode="auto">
          <a:xfrm>
            <a:off x="4067258" y="3334728"/>
            <a:ext cx="338260" cy="328613"/>
          </a:xfrm>
          <a:prstGeom prst="rect">
            <a:avLst/>
          </a:prstGeom>
          <a:noFill/>
          <a:ln w="9525">
            <a:noFill/>
            <a:miter lim="800000"/>
            <a:headEnd/>
            <a:tailEnd/>
          </a:ln>
        </p:spPr>
      </p:pic>
      <p:pic>
        <p:nvPicPr>
          <p:cNvPr id="36" name="Picture 38" descr="YouTube_icon.png"/>
          <p:cNvPicPr>
            <a:picLocks noChangeAspect="1"/>
          </p:cNvPicPr>
          <p:nvPr/>
        </p:nvPicPr>
        <p:blipFill>
          <a:blip r:embed="rId12" cstate="print">
            <a:extLst>
              <a:ext uri="{28A0092B-C50C-407E-A947-70E740481C1C}">
                <a14:useLocalDpi xmlns:a14="http://schemas.microsoft.com/office/drawing/2010/main"/>
              </a:ext>
            </a:extLst>
          </a:blip>
          <a:srcRect/>
          <a:stretch>
            <a:fillRect/>
          </a:stretch>
        </p:blipFill>
        <p:spPr bwMode="auto">
          <a:xfrm>
            <a:off x="4067258" y="2887054"/>
            <a:ext cx="338260" cy="329803"/>
          </a:xfrm>
          <a:prstGeom prst="rect">
            <a:avLst/>
          </a:prstGeom>
          <a:noFill/>
          <a:ln w="9525">
            <a:noFill/>
            <a:miter lim="800000"/>
            <a:headEnd/>
            <a:tailEnd/>
          </a:ln>
        </p:spPr>
      </p:pic>
      <p:pic>
        <p:nvPicPr>
          <p:cNvPr id="37" name="Picture 39" descr="Storify_icon.png"/>
          <p:cNvPicPr>
            <a:picLocks noChangeAspect="1"/>
          </p:cNvPicPr>
          <p:nvPr/>
        </p:nvPicPr>
        <p:blipFill>
          <a:blip r:embed="rId13" cstate="print">
            <a:extLst>
              <a:ext uri="{28A0092B-C50C-407E-A947-70E740481C1C}">
                <a14:useLocalDpi xmlns:a14="http://schemas.microsoft.com/office/drawing/2010/main"/>
              </a:ext>
            </a:extLst>
          </a:blip>
          <a:srcRect/>
          <a:stretch>
            <a:fillRect/>
          </a:stretch>
        </p:blipFill>
        <p:spPr bwMode="auto">
          <a:xfrm>
            <a:off x="4074586" y="4227697"/>
            <a:ext cx="316279" cy="30837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5D7325-B182-497E-9FA0-76E3F5D78643}"/>
              </a:ext>
            </a:extLst>
          </p:cNvPr>
          <p:cNvSpPr>
            <a:spLocks noGrp="1"/>
          </p:cNvSpPr>
          <p:nvPr>
            <p:ph type="title"/>
          </p:nvPr>
        </p:nvSpPr>
        <p:spPr/>
        <p:txBody>
          <a:bodyPr/>
          <a:lstStyle/>
          <a:p>
            <a:pPr marL="444500" indent="-444500">
              <a:tabLst>
                <a:tab pos="444500" algn="l"/>
              </a:tabLst>
            </a:pPr>
            <a:r>
              <a:rPr lang="fr-FR" dirty="0"/>
              <a:t>1.	Présentation de la démarche</a:t>
            </a:r>
            <a:br>
              <a:rPr lang="fr-FR" dirty="0"/>
            </a:br>
            <a:r>
              <a:rPr lang="fr-FR" dirty="0"/>
              <a:t>Classification automatique de questions</a:t>
            </a:r>
          </a:p>
        </p:txBody>
      </p:sp>
      <p:sp>
        <p:nvSpPr>
          <p:cNvPr id="5" name="Espace réservé du contenu 4">
            <a:extLst>
              <a:ext uri="{FF2B5EF4-FFF2-40B4-BE49-F238E27FC236}">
                <a16:creationId xmlns:a16="http://schemas.microsoft.com/office/drawing/2014/main" id="{970506B9-99DD-470E-A2D4-30ED6AAC305C}"/>
              </a:ext>
            </a:extLst>
          </p:cNvPr>
          <p:cNvSpPr>
            <a:spLocks noGrp="1"/>
          </p:cNvSpPr>
          <p:nvPr>
            <p:ph idx="1"/>
          </p:nvPr>
        </p:nvSpPr>
        <p:spPr/>
        <p:txBody>
          <a:bodyPr/>
          <a:lstStyle/>
          <a:p>
            <a:r>
              <a:rPr lang="fr-FR" dirty="0"/>
              <a:t>Un jeu de questions issu du site stackoverflow.com est utilisé pour entraîner un modèle.</a:t>
            </a:r>
          </a:p>
          <a:p>
            <a:r>
              <a:rPr lang="fr-FR" dirty="0"/>
              <a:t>Les variables de départ sont le titre et la description de la question.</a:t>
            </a:r>
          </a:p>
          <a:p>
            <a:r>
              <a:rPr lang="fr-FR" dirty="0"/>
              <a:t>Les variables cible sont les tags affectés par les utilisateurs.</a:t>
            </a:r>
          </a:p>
          <a:p>
            <a:pPr lvl="1"/>
            <a:r>
              <a:rPr lang="fr-FR" dirty="0"/>
              <a:t>Une méthode non supervisée (LDA) a été utilisée pour classer les question dans des thèmes (topics). Selon la probabilité d’appartenance d’une nouvelle question à un thème, une liste de tags est proposée en utilisant une approche statistique.</a:t>
            </a:r>
          </a:p>
          <a:p>
            <a:pPr lvl="1"/>
            <a:r>
              <a:rPr lang="fr-FR" dirty="0"/>
              <a:t>Une méthode supervisée (SVC multi-classes) a été mise en œuvre</a:t>
            </a:r>
          </a:p>
          <a:p>
            <a:r>
              <a:rPr lang="fr-FR" dirty="0"/>
              <a:t>La mesure de performance, commune aux deux méthodes, est le taux de « bons » tags, autrement dit, la proportion des tags alloués par l’utilisateur qui font partie des tags proposés.</a:t>
            </a:r>
          </a:p>
          <a:p>
            <a:pPr lvl="2"/>
            <a:endParaRPr lang="fr-FR" dirty="0"/>
          </a:p>
          <a:p>
            <a:endParaRPr lang="fr-FR" dirty="0"/>
          </a:p>
        </p:txBody>
      </p:sp>
    </p:spTree>
    <p:extLst>
      <p:ext uri="{BB962C8B-B14F-4D97-AF65-F5344CB8AC3E}">
        <p14:creationId xmlns:p14="http://schemas.microsoft.com/office/powerpoint/2010/main" val="164944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10C1E-1B20-423F-A24F-2724AD51F6D0}"/>
              </a:ext>
            </a:extLst>
          </p:cNvPr>
          <p:cNvSpPr>
            <a:spLocks noGrp="1"/>
          </p:cNvSpPr>
          <p:nvPr>
            <p:ph type="title"/>
          </p:nvPr>
        </p:nvSpPr>
        <p:spPr/>
        <p:txBody>
          <a:bodyPr/>
          <a:lstStyle/>
          <a:p>
            <a:r>
              <a:rPr lang="fr-FR" dirty="0"/>
              <a:t>2. Analyse et préparation des données</a:t>
            </a:r>
          </a:p>
        </p:txBody>
      </p:sp>
      <p:sp>
        <p:nvSpPr>
          <p:cNvPr id="3" name="Espace réservé du contenu 2">
            <a:extLst>
              <a:ext uri="{FF2B5EF4-FFF2-40B4-BE49-F238E27FC236}">
                <a16:creationId xmlns:a16="http://schemas.microsoft.com/office/drawing/2014/main" id="{B63F9BA7-4F84-4F77-8EA5-5369C2EC771F}"/>
              </a:ext>
            </a:extLst>
          </p:cNvPr>
          <p:cNvSpPr>
            <a:spLocks noGrp="1"/>
          </p:cNvSpPr>
          <p:nvPr>
            <p:ph idx="1"/>
          </p:nvPr>
        </p:nvSpPr>
        <p:spPr/>
        <p:txBody>
          <a:bodyPr/>
          <a:lstStyle/>
          <a:p>
            <a:r>
              <a:rPr lang="fr-FR" dirty="0"/>
              <a:t>Le jeu de données d’entrainement consiste en 15089 questions (ensemble des questions dont la date de dernière activité est sur une période d’un an).</a:t>
            </a:r>
          </a:p>
          <a:p>
            <a:r>
              <a:rPr lang="fr-FR" dirty="0"/>
              <a:t>Le titre et le corps (description de la question) est traité selon les étapes suivantes :</a:t>
            </a:r>
          </a:p>
          <a:p>
            <a:pPr lvl="1"/>
            <a:r>
              <a:rPr lang="fr-FR" dirty="0"/>
              <a:t>Suppression des balises HTML</a:t>
            </a:r>
          </a:p>
          <a:p>
            <a:pPr lvl="1"/>
            <a:r>
              <a:rPr lang="fr-FR" dirty="0"/>
              <a:t>Conversion en minuscules</a:t>
            </a:r>
          </a:p>
          <a:p>
            <a:pPr lvl="1"/>
            <a:r>
              <a:rPr lang="fr-FR" dirty="0"/>
              <a:t>Extraction des mots (tokenisation)</a:t>
            </a:r>
          </a:p>
          <a:p>
            <a:pPr lvl="1"/>
            <a:r>
              <a:rPr lang="fr-FR" dirty="0"/>
              <a:t>Elimination des mots vides (stop </a:t>
            </a:r>
            <a:r>
              <a:rPr lang="fr-FR" dirty="0" err="1"/>
              <a:t>words</a:t>
            </a:r>
            <a:r>
              <a:rPr lang="fr-FR" dirty="0"/>
              <a:t>)</a:t>
            </a:r>
          </a:p>
          <a:p>
            <a:pPr lvl="1"/>
            <a:r>
              <a:rPr lang="fr-FR" dirty="0"/>
              <a:t>Extraction des racines des mots (stems)</a:t>
            </a:r>
          </a:p>
          <a:p>
            <a:r>
              <a:rPr lang="fr-FR" dirty="0"/>
              <a:t>Résultat:</a:t>
            </a:r>
          </a:p>
          <a:p>
            <a:pPr lvl="1"/>
            <a:r>
              <a:rPr lang="fr-FR" dirty="0"/>
              <a:t>Environ un million d’occurrences sur un ensemble de 41000 racines uniques</a:t>
            </a:r>
          </a:p>
          <a:p>
            <a:endParaRPr lang="fr-FR" dirty="0"/>
          </a:p>
        </p:txBody>
      </p:sp>
    </p:spTree>
    <p:extLst>
      <p:ext uri="{BB962C8B-B14F-4D97-AF65-F5344CB8AC3E}">
        <p14:creationId xmlns:p14="http://schemas.microsoft.com/office/powerpoint/2010/main" val="308347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6F8C6C-904F-43D4-9859-1321E73B3EB8}"/>
              </a:ext>
            </a:extLst>
          </p:cNvPr>
          <p:cNvSpPr>
            <a:spLocks noGrp="1"/>
          </p:cNvSpPr>
          <p:nvPr>
            <p:ph type="title"/>
          </p:nvPr>
        </p:nvSpPr>
        <p:spPr/>
        <p:txBody>
          <a:bodyPr/>
          <a:lstStyle/>
          <a:p>
            <a:r>
              <a:rPr lang="fr-FR" dirty="0"/>
              <a:t>2. Analyse et préparation des données</a:t>
            </a:r>
            <a:br>
              <a:rPr lang="fr-FR" dirty="0"/>
            </a:br>
            <a:r>
              <a:rPr lang="fr-FR" dirty="0"/>
              <a:t>Distribution des racines de mots</a:t>
            </a:r>
          </a:p>
        </p:txBody>
      </p:sp>
      <p:sp>
        <p:nvSpPr>
          <p:cNvPr id="6" name="ZoneTexte 5">
            <a:extLst>
              <a:ext uri="{FF2B5EF4-FFF2-40B4-BE49-F238E27FC236}">
                <a16:creationId xmlns:a16="http://schemas.microsoft.com/office/drawing/2014/main" id="{54501CC5-EEFF-44F4-A187-E5DFC1BADEF9}"/>
              </a:ext>
            </a:extLst>
          </p:cNvPr>
          <p:cNvSpPr txBox="1"/>
          <p:nvPr/>
        </p:nvSpPr>
        <p:spPr>
          <a:xfrm>
            <a:off x="6323527" y="1184856"/>
            <a:ext cx="4971245" cy="3970318"/>
          </a:xfrm>
          <a:prstGeom prst="rect">
            <a:avLst/>
          </a:prstGeom>
          <a:noFill/>
        </p:spPr>
        <p:txBody>
          <a:bodyPr wrap="square" rtlCol="0">
            <a:spAutoFit/>
          </a:bodyPr>
          <a:lstStyle/>
          <a:p>
            <a:r>
              <a:rPr lang="fr-FR" dirty="0"/>
              <a:t>On constate qu’il reste un nombre significatif de racines qui ne portent pas réellement de sens (use, 1, file, 0, </a:t>
            </a:r>
            <a:r>
              <a:rPr lang="fr-FR" dirty="0" err="1"/>
              <a:t>get</a:t>
            </a:r>
            <a:r>
              <a:rPr lang="fr-FR" dirty="0"/>
              <a:t>, like, …).</a:t>
            </a:r>
          </a:p>
          <a:p>
            <a:r>
              <a:rPr lang="fr-FR" dirty="0"/>
              <a:t>Ces racines seront éliminés lors de la phase de vectorisation : </a:t>
            </a:r>
          </a:p>
          <a:p>
            <a:pPr marL="285750" indent="-285750">
              <a:buFont typeface="Arial" panose="020B0604020202020204" pitchFamily="34" charset="0"/>
              <a:buChar char="•"/>
            </a:pPr>
            <a:r>
              <a:rPr lang="fr-FR" dirty="0"/>
              <a:t>Les plus fréquents (&gt;95% de fréquence) sont éliminés car ne permettent pas de différentier les documents</a:t>
            </a:r>
          </a:p>
          <a:p>
            <a:pPr marL="285750" indent="-285750">
              <a:buFont typeface="Arial" panose="020B0604020202020204" pitchFamily="34" charset="0"/>
              <a:buChar char="•"/>
            </a:pPr>
            <a:r>
              <a:rPr lang="fr-FR" dirty="0"/>
              <a:t>Les plus rares (moins de 5 occurrences) sont éliminés car ne sont pas assez nombreux pour constituer des catégories.</a:t>
            </a:r>
          </a:p>
          <a:p>
            <a:r>
              <a:rPr lang="fr-FR" dirty="0"/>
              <a:t>Il reste au final 5755 racines. </a:t>
            </a:r>
          </a:p>
        </p:txBody>
      </p:sp>
      <p:pic>
        <p:nvPicPr>
          <p:cNvPr id="8" name="Espace réservé du contenu 7">
            <a:extLst>
              <a:ext uri="{FF2B5EF4-FFF2-40B4-BE49-F238E27FC236}">
                <a16:creationId xmlns:a16="http://schemas.microsoft.com/office/drawing/2014/main" id="{6D1AE9CF-65C9-4BCE-8B9E-0CD97F874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960" y="1094704"/>
            <a:ext cx="5432080" cy="5486400"/>
          </a:xfrm>
        </p:spPr>
      </p:pic>
    </p:spTree>
    <p:extLst>
      <p:ext uri="{BB962C8B-B14F-4D97-AF65-F5344CB8AC3E}">
        <p14:creationId xmlns:p14="http://schemas.microsoft.com/office/powerpoint/2010/main" val="181643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E899D-B9D9-462F-AEDF-B48B072C4FCB}"/>
              </a:ext>
            </a:extLst>
          </p:cNvPr>
          <p:cNvSpPr>
            <a:spLocks noGrp="1"/>
          </p:cNvSpPr>
          <p:nvPr>
            <p:ph type="title"/>
          </p:nvPr>
        </p:nvSpPr>
        <p:spPr/>
        <p:txBody>
          <a:bodyPr/>
          <a:lstStyle/>
          <a:p>
            <a:r>
              <a:rPr lang="fr-FR" dirty="0"/>
              <a:t>2. Analyse et préparation des données</a:t>
            </a:r>
          </a:p>
        </p:txBody>
      </p:sp>
      <p:sp>
        <p:nvSpPr>
          <p:cNvPr id="3" name="Espace réservé du contenu 2">
            <a:extLst>
              <a:ext uri="{FF2B5EF4-FFF2-40B4-BE49-F238E27FC236}">
                <a16:creationId xmlns:a16="http://schemas.microsoft.com/office/drawing/2014/main" id="{2AFC3E89-0FAC-4594-85DB-35C82234BE44}"/>
              </a:ext>
            </a:extLst>
          </p:cNvPr>
          <p:cNvSpPr>
            <a:spLocks noGrp="1"/>
          </p:cNvSpPr>
          <p:nvPr>
            <p:ph idx="1"/>
          </p:nvPr>
        </p:nvSpPr>
        <p:spPr/>
        <p:txBody>
          <a:bodyPr/>
          <a:lstStyle/>
          <a:p>
            <a:r>
              <a:rPr lang="en-US" dirty="0" err="1"/>
              <a:t>Statistiques</a:t>
            </a:r>
            <a:r>
              <a:rPr lang="en-US" dirty="0"/>
              <a:t> sur le </a:t>
            </a:r>
            <a:r>
              <a:rPr lang="en-US" dirty="0" err="1"/>
              <a:t>nombre</a:t>
            </a:r>
            <a:r>
              <a:rPr lang="en-US" dirty="0"/>
              <a:t> de </a:t>
            </a:r>
            <a:r>
              <a:rPr lang="en-US" dirty="0" err="1"/>
              <a:t>racines</a:t>
            </a:r>
            <a:r>
              <a:rPr lang="en-US" dirty="0"/>
              <a:t> de mots </a:t>
            </a:r>
            <a:r>
              <a:rPr lang="en-US" dirty="0" err="1"/>
              <a:t>vectorisés</a:t>
            </a:r>
            <a:endParaRPr lang="en-US" dirty="0"/>
          </a:p>
          <a:p>
            <a:pPr lvl="1"/>
            <a:r>
              <a:rPr lang="en-US" dirty="0" err="1"/>
              <a:t>Nombre</a:t>
            </a:r>
            <a:r>
              <a:rPr lang="en-US" dirty="0"/>
              <a:t> maximum de </a:t>
            </a:r>
            <a:r>
              <a:rPr lang="en-US" dirty="0" err="1"/>
              <a:t>racines</a:t>
            </a:r>
            <a:r>
              <a:rPr lang="en-US" dirty="0"/>
              <a:t> par question: 2386</a:t>
            </a:r>
          </a:p>
          <a:p>
            <a:pPr lvl="1"/>
            <a:r>
              <a:rPr lang="en-US" dirty="0" err="1"/>
              <a:t>Nombre</a:t>
            </a:r>
            <a:r>
              <a:rPr lang="en-US" dirty="0"/>
              <a:t> minimum de </a:t>
            </a:r>
            <a:r>
              <a:rPr lang="en-US" dirty="0" err="1"/>
              <a:t>racines</a:t>
            </a:r>
            <a:r>
              <a:rPr lang="en-US" dirty="0"/>
              <a:t> par question: 2</a:t>
            </a:r>
          </a:p>
          <a:p>
            <a:pPr lvl="1"/>
            <a:r>
              <a:rPr lang="en-US" dirty="0" err="1"/>
              <a:t>Nombre</a:t>
            </a:r>
            <a:r>
              <a:rPr lang="en-US" dirty="0"/>
              <a:t> </a:t>
            </a:r>
            <a:r>
              <a:rPr lang="en-US" dirty="0" err="1"/>
              <a:t>moyen</a:t>
            </a:r>
            <a:r>
              <a:rPr lang="en-US" dirty="0"/>
              <a:t> de </a:t>
            </a:r>
            <a:r>
              <a:rPr lang="en-US" dirty="0" err="1"/>
              <a:t>racines</a:t>
            </a:r>
            <a:r>
              <a:rPr lang="en-US" dirty="0"/>
              <a:t> par question: 56</a:t>
            </a:r>
          </a:p>
          <a:p>
            <a:pPr lvl="1"/>
            <a:r>
              <a:rPr lang="en-US" dirty="0" err="1"/>
              <a:t>Nombre</a:t>
            </a:r>
            <a:r>
              <a:rPr lang="en-US" dirty="0"/>
              <a:t> </a:t>
            </a:r>
            <a:r>
              <a:rPr lang="en-US" dirty="0" err="1"/>
              <a:t>moyen</a:t>
            </a:r>
            <a:r>
              <a:rPr lang="en-US" dirty="0"/>
              <a:t> de </a:t>
            </a:r>
            <a:r>
              <a:rPr lang="en-US" dirty="0" err="1"/>
              <a:t>racines</a:t>
            </a:r>
            <a:r>
              <a:rPr lang="en-US" dirty="0"/>
              <a:t> </a:t>
            </a:r>
            <a:r>
              <a:rPr lang="en-US" dirty="0" err="1"/>
              <a:t>uniques</a:t>
            </a:r>
            <a:r>
              <a:rPr lang="en-US" dirty="0"/>
              <a:t> par question : 32</a:t>
            </a:r>
          </a:p>
          <a:p>
            <a:endParaRPr lang="fr-FR" dirty="0"/>
          </a:p>
        </p:txBody>
      </p:sp>
    </p:spTree>
    <p:extLst>
      <p:ext uri="{BB962C8B-B14F-4D97-AF65-F5344CB8AC3E}">
        <p14:creationId xmlns:p14="http://schemas.microsoft.com/office/powerpoint/2010/main" val="100156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E899D-B9D9-462F-AEDF-B48B072C4FCB}"/>
              </a:ext>
            </a:extLst>
          </p:cNvPr>
          <p:cNvSpPr>
            <a:spLocks noGrp="1"/>
          </p:cNvSpPr>
          <p:nvPr>
            <p:ph type="title"/>
          </p:nvPr>
        </p:nvSpPr>
        <p:spPr/>
        <p:txBody>
          <a:bodyPr/>
          <a:lstStyle/>
          <a:p>
            <a:r>
              <a:rPr lang="fr-FR" dirty="0"/>
              <a:t>2. Analyse et préparation des données</a:t>
            </a:r>
            <a:br>
              <a:rPr lang="fr-FR" dirty="0"/>
            </a:br>
            <a:r>
              <a:rPr lang="fr-FR" dirty="0"/>
              <a:t>Vectorisation des tags</a:t>
            </a:r>
          </a:p>
        </p:txBody>
      </p:sp>
      <p:sp>
        <p:nvSpPr>
          <p:cNvPr id="3" name="Espace réservé du contenu 2">
            <a:extLst>
              <a:ext uri="{FF2B5EF4-FFF2-40B4-BE49-F238E27FC236}">
                <a16:creationId xmlns:a16="http://schemas.microsoft.com/office/drawing/2014/main" id="{2AFC3E89-0FAC-4594-85DB-35C82234BE44}"/>
              </a:ext>
            </a:extLst>
          </p:cNvPr>
          <p:cNvSpPr>
            <a:spLocks noGrp="1"/>
          </p:cNvSpPr>
          <p:nvPr>
            <p:ph idx="1"/>
          </p:nvPr>
        </p:nvSpPr>
        <p:spPr/>
        <p:txBody>
          <a:bodyPr/>
          <a:lstStyle/>
          <a:p>
            <a:r>
              <a:rPr lang="en-US" dirty="0"/>
              <a:t>Les tags </a:t>
            </a:r>
            <a:r>
              <a:rPr lang="en-US" dirty="0" err="1"/>
              <a:t>réellement</a:t>
            </a:r>
            <a:r>
              <a:rPr lang="en-US" dirty="0"/>
              <a:t> </a:t>
            </a:r>
            <a:r>
              <a:rPr lang="en-US" dirty="0" err="1"/>
              <a:t>attribués</a:t>
            </a:r>
            <a:r>
              <a:rPr lang="en-US" dirty="0"/>
              <a:t> par des </a:t>
            </a:r>
            <a:r>
              <a:rPr lang="en-US" dirty="0" err="1"/>
              <a:t>utilisateurs</a:t>
            </a:r>
            <a:r>
              <a:rPr lang="en-US" dirty="0"/>
              <a:t> </a:t>
            </a:r>
            <a:r>
              <a:rPr lang="en-US" dirty="0" err="1"/>
              <a:t>sont</a:t>
            </a:r>
            <a:r>
              <a:rPr lang="en-US" dirty="0"/>
              <a:t> </a:t>
            </a:r>
            <a:r>
              <a:rPr lang="en-US" dirty="0" err="1"/>
              <a:t>vectorisés</a:t>
            </a:r>
            <a:r>
              <a:rPr lang="en-US" dirty="0"/>
              <a:t> pour </a:t>
            </a:r>
            <a:r>
              <a:rPr lang="en-US" dirty="0" err="1"/>
              <a:t>aboutir</a:t>
            </a:r>
            <a:r>
              <a:rPr lang="en-US" dirty="0"/>
              <a:t> à :</a:t>
            </a:r>
          </a:p>
          <a:p>
            <a:pPr lvl="1"/>
            <a:r>
              <a:rPr lang="en-US" dirty="0"/>
              <a:t>5443 tags </a:t>
            </a:r>
            <a:r>
              <a:rPr lang="en-US" dirty="0" err="1"/>
              <a:t>uniques</a:t>
            </a:r>
            <a:endParaRPr lang="en-US" dirty="0"/>
          </a:p>
          <a:p>
            <a:pPr lvl="1"/>
            <a:r>
              <a:rPr lang="en-US" dirty="0" err="1"/>
              <a:t>Nombre</a:t>
            </a:r>
            <a:r>
              <a:rPr lang="en-US" dirty="0"/>
              <a:t> maximum de tags par question : 5</a:t>
            </a:r>
          </a:p>
          <a:p>
            <a:pPr lvl="1"/>
            <a:r>
              <a:rPr lang="en-US" dirty="0" err="1"/>
              <a:t>Nombre</a:t>
            </a:r>
            <a:r>
              <a:rPr lang="en-US" dirty="0"/>
              <a:t> minimum de tags par question : 1</a:t>
            </a:r>
          </a:p>
          <a:p>
            <a:pPr lvl="1"/>
            <a:r>
              <a:rPr lang="en-US" dirty="0" err="1"/>
              <a:t>Nombre</a:t>
            </a:r>
            <a:r>
              <a:rPr lang="en-US" dirty="0"/>
              <a:t> </a:t>
            </a:r>
            <a:r>
              <a:rPr lang="en-US" dirty="0" err="1"/>
              <a:t>moyen</a:t>
            </a:r>
            <a:r>
              <a:rPr lang="en-US" dirty="0"/>
              <a:t> de tags par question : 3</a:t>
            </a:r>
          </a:p>
          <a:p>
            <a:endParaRPr lang="en-US" dirty="0"/>
          </a:p>
          <a:p>
            <a:r>
              <a:rPr lang="en-US" dirty="0"/>
              <a:t>Il </a:t>
            </a:r>
            <a:r>
              <a:rPr lang="en-US" dirty="0" err="1"/>
              <a:t>semble</a:t>
            </a:r>
            <a:r>
              <a:rPr lang="en-US" dirty="0"/>
              <a:t> </a:t>
            </a:r>
            <a:r>
              <a:rPr lang="en-US" dirty="0" err="1"/>
              <a:t>donc</a:t>
            </a:r>
            <a:r>
              <a:rPr lang="en-US" dirty="0"/>
              <a:t> pertinent de proposer 5 tags pour </a:t>
            </a:r>
            <a:r>
              <a:rPr lang="en-US" dirty="0" err="1"/>
              <a:t>chaque</a:t>
            </a:r>
            <a:r>
              <a:rPr lang="en-US" dirty="0"/>
              <a:t> nouvelle question et de se baser sur </a:t>
            </a:r>
            <a:r>
              <a:rPr lang="en-US" dirty="0" err="1"/>
              <a:t>cet</a:t>
            </a:r>
            <a:r>
              <a:rPr lang="en-US" dirty="0"/>
              <a:t> ensemble pour </a:t>
            </a:r>
            <a:r>
              <a:rPr lang="en-US" dirty="0" err="1"/>
              <a:t>évaluer</a:t>
            </a:r>
            <a:r>
              <a:rPr lang="en-US" dirty="0"/>
              <a:t> la performance du </a:t>
            </a:r>
            <a:r>
              <a:rPr lang="en-US" dirty="0" err="1"/>
              <a:t>modèle</a:t>
            </a:r>
            <a:r>
              <a:rPr lang="en-US" dirty="0"/>
              <a:t>.</a:t>
            </a:r>
          </a:p>
          <a:p>
            <a:pPr lvl="1"/>
            <a:endParaRPr lang="en-US" dirty="0"/>
          </a:p>
          <a:p>
            <a:endParaRPr lang="fr-FR" dirty="0"/>
          </a:p>
        </p:txBody>
      </p:sp>
    </p:spTree>
    <p:extLst>
      <p:ext uri="{BB962C8B-B14F-4D97-AF65-F5344CB8AC3E}">
        <p14:creationId xmlns:p14="http://schemas.microsoft.com/office/powerpoint/2010/main" val="335395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092DAB-8053-4EA9-B013-36A54ED22A7F}"/>
              </a:ext>
            </a:extLst>
          </p:cNvPr>
          <p:cNvSpPr>
            <a:spLocks noGrp="1"/>
          </p:cNvSpPr>
          <p:nvPr>
            <p:ph type="title"/>
          </p:nvPr>
        </p:nvSpPr>
        <p:spPr/>
        <p:txBody>
          <a:bodyPr/>
          <a:lstStyle/>
          <a:p>
            <a:r>
              <a:rPr lang="fr-FR" dirty="0"/>
              <a:t>2. Préparation des données</a:t>
            </a:r>
            <a:br>
              <a:rPr lang="fr-FR" dirty="0"/>
            </a:br>
            <a:r>
              <a:rPr lang="fr-FR" dirty="0"/>
              <a:t>Distribution des tags</a:t>
            </a:r>
          </a:p>
        </p:txBody>
      </p:sp>
      <p:pic>
        <p:nvPicPr>
          <p:cNvPr id="7" name="Espace réservé du contenu 6">
            <a:extLst>
              <a:ext uri="{FF2B5EF4-FFF2-40B4-BE49-F238E27FC236}">
                <a16:creationId xmlns:a16="http://schemas.microsoft.com/office/drawing/2014/main" id="{1E1FF7B4-4368-450B-A92D-B6A9188267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003" y="1104497"/>
            <a:ext cx="9556123" cy="5464142"/>
          </a:xfrm>
        </p:spPr>
      </p:pic>
    </p:spTree>
    <p:extLst>
      <p:ext uri="{BB962C8B-B14F-4D97-AF65-F5344CB8AC3E}">
        <p14:creationId xmlns:p14="http://schemas.microsoft.com/office/powerpoint/2010/main" val="402398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62815-4B69-44C7-9484-84A0C441E085}"/>
              </a:ext>
            </a:extLst>
          </p:cNvPr>
          <p:cNvSpPr>
            <a:spLocks noGrp="1"/>
          </p:cNvSpPr>
          <p:nvPr>
            <p:ph type="title"/>
          </p:nvPr>
        </p:nvSpPr>
        <p:spPr/>
        <p:txBody>
          <a:bodyPr/>
          <a:lstStyle/>
          <a:p>
            <a:r>
              <a:rPr lang="fr-FR" dirty="0"/>
              <a:t>3. Topic modeling</a:t>
            </a:r>
            <a:br>
              <a:rPr lang="fr-FR" dirty="0"/>
            </a:br>
            <a:r>
              <a:rPr lang="fr-FR" dirty="0"/>
              <a:t>Méthode non supervisée</a:t>
            </a:r>
          </a:p>
        </p:txBody>
      </p:sp>
      <p:sp>
        <p:nvSpPr>
          <p:cNvPr id="3" name="Espace réservé du contenu 2">
            <a:extLst>
              <a:ext uri="{FF2B5EF4-FFF2-40B4-BE49-F238E27FC236}">
                <a16:creationId xmlns:a16="http://schemas.microsoft.com/office/drawing/2014/main" id="{21564F78-7DEF-4B37-9FC4-F628DCE2AE24}"/>
              </a:ext>
            </a:extLst>
          </p:cNvPr>
          <p:cNvSpPr>
            <a:spLocks noGrp="1"/>
          </p:cNvSpPr>
          <p:nvPr>
            <p:ph idx="1"/>
          </p:nvPr>
        </p:nvSpPr>
        <p:spPr/>
        <p:txBody>
          <a:bodyPr/>
          <a:lstStyle/>
          <a:p>
            <a:r>
              <a:rPr lang="fr-FR" dirty="0"/>
              <a:t>L’algorithme LDA (Latent Dirichlet Allocation) est utilisé pour extraire des thèmes (topics).</a:t>
            </a:r>
          </a:p>
          <a:p>
            <a:pPr lvl="1"/>
            <a:r>
              <a:rPr lang="fr-FR" dirty="0"/>
              <a:t>Le score et la perplexité ne sont pas des mesures pertinentes pour évaluer la performance de cet algorithme, ni pour optimiser le nombre de thèmes.</a:t>
            </a:r>
          </a:p>
          <a:p>
            <a:pPr lvl="2"/>
            <a:r>
              <a:rPr lang="fr-FR" dirty="0"/>
              <a:t>Le score est négatif de l’ordre de 10</a:t>
            </a:r>
            <a:r>
              <a:rPr lang="fr-FR" baseline="30000" dirty="0"/>
              <a:t>7</a:t>
            </a:r>
          </a:p>
          <a:p>
            <a:pPr lvl="2"/>
            <a:r>
              <a:rPr lang="fr-FR" dirty="0"/>
              <a:t>La perplexité est strictement croissante avec un ordre de grandeur de 1000 * 2</a:t>
            </a:r>
            <a:r>
              <a:rPr lang="fr-FR" baseline="30000" dirty="0"/>
              <a:t>(</a:t>
            </a:r>
            <a:r>
              <a:rPr lang="fr-FR" baseline="30000" dirty="0" err="1"/>
              <a:t>ntopics</a:t>
            </a:r>
            <a:r>
              <a:rPr lang="fr-FR" baseline="30000" dirty="0"/>
              <a:t> – 1)</a:t>
            </a:r>
          </a:p>
          <a:p>
            <a:pPr lvl="2"/>
            <a:r>
              <a:rPr lang="fr-FR" dirty="0"/>
              <a:t>Test réalisé avec </a:t>
            </a:r>
            <a:r>
              <a:rPr lang="fr-FR" dirty="0" err="1"/>
              <a:t>ntopics</a:t>
            </a:r>
            <a:r>
              <a:rPr lang="fr-FR" dirty="0"/>
              <a:t> variant de 2 à 90.</a:t>
            </a:r>
          </a:p>
          <a:p>
            <a:pPr lvl="1"/>
            <a:r>
              <a:rPr lang="fr-FR" dirty="0"/>
              <a:t>Le choix s’est arrêté sur 15 topics. A la lecture des termes proposés, ces topics sont assez bien caractérisés.</a:t>
            </a:r>
          </a:p>
          <a:p>
            <a:pPr lvl="2"/>
            <a:r>
              <a:rPr lang="en-US" dirty="0"/>
              <a:t>Best score: 0.2898 with 43 topics </a:t>
            </a:r>
            <a:r>
              <a:rPr lang="en-US"/>
              <a:t>(avec normalization </a:t>
            </a:r>
            <a:r>
              <a:rPr lang="en-US" dirty="0"/>
              <a:t>du </a:t>
            </a:r>
            <a:r>
              <a:rPr lang="en-US" dirty="0" err="1"/>
              <a:t>poids</a:t>
            </a:r>
            <a:r>
              <a:rPr lang="en-US" dirty="0"/>
              <a:t> des tags)</a:t>
            </a:r>
            <a:endParaRPr lang="fr-FR" dirty="0"/>
          </a:p>
        </p:txBody>
      </p:sp>
    </p:spTree>
    <p:extLst>
      <p:ext uri="{BB962C8B-B14F-4D97-AF65-F5344CB8AC3E}">
        <p14:creationId xmlns:p14="http://schemas.microsoft.com/office/powerpoint/2010/main" val="38676682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heme/theme1.xml><?xml version="1.0" encoding="utf-8"?>
<a:theme xmlns:a="http://schemas.openxmlformats.org/drawingml/2006/main" name="ALU 2011">
  <a:themeElements>
    <a:clrScheme name="ALU_Corporate">
      <a:dk1>
        <a:srgbClr val="000000"/>
      </a:dk1>
      <a:lt1>
        <a:srgbClr val="FFFFFF"/>
      </a:lt1>
      <a:dk2>
        <a:srgbClr val="34B233"/>
      </a:dk2>
      <a:lt2>
        <a:srgbClr val="CF0072"/>
      </a:lt2>
      <a:accent1>
        <a:srgbClr val="34B4E4"/>
      </a:accent1>
      <a:accent2>
        <a:srgbClr val="AA9C8F"/>
      </a:accent2>
      <a:accent3>
        <a:srgbClr val="34B233"/>
      </a:accent3>
      <a:accent4>
        <a:srgbClr val="00549F"/>
      </a:accent4>
      <a:accent5>
        <a:srgbClr val="FFC828"/>
      </a:accent5>
      <a:accent6>
        <a:srgbClr val="A51140"/>
      </a:accent6>
      <a:hlink>
        <a:srgbClr val="00549F"/>
      </a:hlink>
      <a:folHlink>
        <a:srgbClr val="00747A"/>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34B233"/>
        </a:dk2>
        <a:lt2>
          <a:srgbClr val="CF0072"/>
        </a:lt2>
        <a:accent1>
          <a:srgbClr val="34B4E4"/>
        </a:accent1>
        <a:accent2>
          <a:srgbClr val="AA9C8F"/>
        </a:accent2>
        <a:accent3>
          <a:srgbClr val="FFFFFF"/>
        </a:accent3>
        <a:accent4>
          <a:srgbClr val="000000"/>
        </a:accent4>
        <a:accent5>
          <a:srgbClr val="AED6EF"/>
        </a:accent5>
        <a:accent6>
          <a:srgbClr val="9A8D81"/>
        </a:accent6>
        <a:hlink>
          <a:srgbClr val="00549F"/>
        </a:hlink>
        <a:folHlink>
          <a:srgbClr val="FFC8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48099ad-2d26-4e61-9061-59d3c097668b">
      <UserInfo>
        <DisplayName>Vallier Joel</DisplayName>
        <AccountId>257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37AE1B38F5374CB91791C8A0C9479B" ma:contentTypeVersion="4" ma:contentTypeDescription="Create a new document." ma:contentTypeScope="" ma:versionID="ddabe59c32190856211847cb9c33ea86">
  <xsd:schema xmlns:xsd="http://www.w3.org/2001/XMLSchema" xmlns:xs="http://www.w3.org/2001/XMLSchema" xmlns:p="http://schemas.microsoft.com/office/2006/metadata/properties" xmlns:ns2="242081e3-def4-49db-957a-142271ec8b9e" xmlns:ns3="748099ad-2d26-4e61-9061-59d3c097668b" targetNamespace="http://schemas.microsoft.com/office/2006/metadata/properties" ma:root="true" ma:fieldsID="025dae5700d7a7b1a3520b565702b9c9" ns2:_="" ns3:_="">
    <xsd:import namespace="242081e3-def4-49db-957a-142271ec8b9e"/>
    <xsd:import namespace="748099ad-2d26-4e61-9061-59d3c097668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081e3-def4-49db-957a-142271ec8b9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8099ad-2d26-4e61-9061-59d3c097668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0D8ABF-D62B-43C1-8CD5-8FDE6B705449}">
  <ds:schemaRefs>
    <ds:schemaRef ds:uri="242081e3-def4-49db-957a-142271ec8b9e"/>
    <ds:schemaRef ds:uri="http://purl.org/dc/dcmitype/"/>
    <ds:schemaRef ds:uri="http://purl.org/dc/elements/1.1/"/>
    <ds:schemaRef ds:uri="http://www.w3.org/XML/1998/namespace"/>
    <ds:schemaRef ds:uri="748099ad-2d26-4e61-9061-59d3c097668b"/>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B6B810FD-868A-4154-A451-4A43B5BD2B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081e3-def4-49db-957a-142271ec8b9e"/>
    <ds:schemaRef ds:uri="748099ad-2d26-4e61-9061-59d3c0976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C1D1BA-6728-4495-AD47-2EC15D8717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1652</Words>
  <Application>Microsoft Office PowerPoint</Application>
  <PresentationFormat>Personnalisé</PresentationFormat>
  <Paragraphs>162</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Cambria Math</vt:lpstr>
      <vt:lpstr>Tahoma</vt:lpstr>
      <vt:lpstr>Trebuchet MS</vt:lpstr>
      <vt:lpstr>ALU 2011</vt:lpstr>
      <vt:lpstr>Openclassrooms - Parcours Data Scientist Projet 6 Traitement du langage naturel</vt:lpstr>
      <vt:lpstr>SOMMAIRE</vt:lpstr>
      <vt:lpstr>1. Présentation de la démarche Classification automatique de questions</vt:lpstr>
      <vt:lpstr>2. Analyse et préparation des données</vt:lpstr>
      <vt:lpstr>2. Analyse et préparation des données Distribution des racines de mots</vt:lpstr>
      <vt:lpstr>2. Analyse et préparation des données</vt:lpstr>
      <vt:lpstr>2. Analyse et préparation des données Vectorisation des tags</vt:lpstr>
      <vt:lpstr>2. Préparation des données Distribution des tags</vt:lpstr>
      <vt:lpstr>3. Topic modeling Méthode non supervisée</vt:lpstr>
      <vt:lpstr>3. Topic modeling Méthode non supervisée (LDA)</vt:lpstr>
      <vt:lpstr>3. Méthode non supervisée (LDA) Probabilité pour un tag d’apparaître dans un topic</vt:lpstr>
      <vt:lpstr>3. Méthode non supervisée (LDA) Prédiction d’étiquettes pour de nouvelles question</vt:lpstr>
      <vt:lpstr>3. Topic modeling Méthode non supervisée</vt:lpstr>
      <vt:lpstr>Méthode supervisée</vt:lpstr>
      <vt:lpstr>5. Evaluation de la performance Sans optimisation</vt:lpstr>
      <vt:lpstr>5. Evaluation de la performance Avec optimisations</vt:lpstr>
      <vt:lpstr>5. Evaluation de la performance Avec optimisations</vt:lpstr>
      <vt:lpstr>5. Evaluation de la performance Avec optimisations</vt:lpstr>
      <vt:lpstr>5. API de classification automatique Description</vt:lpstr>
      <vt:lpstr>5. API de classification automatique Site de test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 PLC Project Plan - template</dc:title>
  <dc:creator>B.Huck</dc:creator>
  <cp:keywords>Project Life Cycle</cp:keywords>
  <cp:lastModifiedBy>Muths Christian</cp:lastModifiedBy>
  <cp:revision>610</cp:revision>
  <dcterms:created xsi:type="dcterms:W3CDTF">2011-08-29T20:41:33Z</dcterms:created>
  <dcterms:modified xsi:type="dcterms:W3CDTF">2018-05-29T13:27:16Z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0x010100A537AE1B38F5374CB91791C8A0C9479B</vt:lpwstr>
  </property>
  <property fmtid="{D5CDD505-2E9C-101B-9397-08002B2CF9AE}" pid="4" name="WorkflowChangePath">
    <vt:lpwstr>69b58a8e-8f8f-4bab-a8a4-5852aed34c61,4;69b58a8e-8f8f-4bab-a8a4-5852aed34c61,9;</vt:lpwstr>
  </property>
</Properties>
</file>

<file path=userCustomization/customUI.xml><?xml version="1.0" encoding="utf-8"?>
<mso:customUI xmlns:mso="http://schemas.microsoft.com/office/2006/01/customui">
  <mso:ribbon>
    <mso:qat>
      <mso:documentControls>
        <mso:control idQ="mso:ObjectAlignMenu" visible="true"/>
      </mso:documentControls>
    </mso:qat>
  </mso:ribbon>
</mso:customUI>
</file>