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65" r:id="rId5"/>
    <p:sldId id="384" r:id="rId6"/>
    <p:sldId id="381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5" r:id="rId15"/>
    <p:sldId id="394" r:id="rId16"/>
    <p:sldId id="392" r:id="rId17"/>
    <p:sldId id="393" r:id="rId18"/>
    <p:sldId id="397" r:id="rId19"/>
    <p:sldId id="400" r:id="rId20"/>
    <p:sldId id="402" r:id="rId21"/>
    <p:sldId id="401" r:id="rId22"/>
    <p:sldId id="398" r:id="rId23"/>
    <p:sldId id="399" r:id="rId24"/>
    <p:sldId id="287" r:id="rId25"/>
  </p:sldIdLst>
  <p:sldSz cx="11887200" cy="6858000"/>
  <p:notesSz cx="9931400" cy="1435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ck2" initials="BH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9B7"/>
    <a:srgbClr val="FF99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9531" autoAdjust="0"/>
  </p:normalViewPr>
  <p:slideViewPr>
    <p:cSldViewPr snapToGrid="0">
      <p:cViewPr varScale="1">
        <p:scale>
          <a:sx n="74" d="100"/>
          <a:sy n="74" d="100"/>
        </p:scale>
        <p:origin x="366" y="66"/>
      </p:cViewPr>
      <p:guideLst>
        <p:guide orient="horz" pos="2160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84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494" y="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076325"/>
            <a:ext cx="9328150" cy="538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140" y="6816725"/>
            <a:ext cx="794512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494" y="13630960"/>
            <a:ext cx="430360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8730" tIns="69366" rIns="138730" bIns="6936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>
                <a:latin typeface="Arial" pitchFamily="34" charset="0"/>
              </a:defRPr>
            </a:lvl1pPr>
          </a:lstStyle>
          <a:p>
            <a:fld id="{AA682177-7598-439A-A5BC-904467B815AC}" type="slidenum">
              <a:rPr lang="en-US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AND 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375" y="4237038"/>
            <a:ext cx="11345863" cy="11811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00" y="5461000"/>
            <a:ext cx="11304588" cy="617538"/>
          </a:xfrm>
        </p:spPr>
        <p:txBody>
          <a:bodyPr/>
          <a:lstStyle>
            <a:lvl1pPr marL="0" indent="0">
              <a:buFont typeface="Arial" pitchFamily="34" charset="0"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 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C000"/>
              </a:buClr>
              <a:defRPr/>
            </a:lvl2pPr>
            <a:lvl3pPr>
              <a:buClr>
                <a:schemeClr val="accent6">
                  <a:lumMod val="60000"/>
                  <a:lumOff val="40000"/>
                </a:schemeClr>
              </a:buClr>
              <a:defRPr/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2367887" y="6580188"/>
            <a:ext cx="71514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2016 ALCATEL-LUCENT ENTERPRISE.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ENTERPRISE — OPEN — PROPRIETARY — USE PURSUANT TO COMPANY INSTRUCTION</a:t>
            </a:r>
          </a:p>
        </p:txBody>
      </p:sp>
      <p:pic>
        <p:nvPicPr>
          <p:cNvPr id="9" name="Picture 1" descr="al_enterprise_rgb_75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5694" y="6246673"/>
            <a:ext cx="1529084" cy="4208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62075"/>
            <a:ext cx="556895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2175" y="1362075"/>
            <a:ext cx="55705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8913" y="1303338"/>
            <a:ext cx="11329987" cy="4141787"/>
          </a:xfrm>
        </p:spPr>
        <p:txBody>
          <a:bodyPr/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</a:lstStyle>
          <a:p>
            <a:pPr marL="114300" lvl="0" indent="-1588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CONFIDENTIAL — SOLELY FOR AUTHORIZED PERSONS HAVING A NEED TO KNOW — PROPRIETARY — USE PURSUANT TO COMPANY INSTRUCTION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0025" y="1303338"/>
            <a:ext cx="11298238" cy="38782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514350" indent="-514350" algn="l" defTabSz="914400" rtl="0" eaLnBrk="1" fontAlgn="base" latinLnBrk="0" hangingPunct="1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Aft>
                <a:spcPts val="600"/>
              </a:spcAft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algn="l" defTabSz="914400" rtl="0" eaLnBrk="1" fontAlgn="base" latinLnBrk="0" hangingPunct="1">
              <a:spcAft>
                <a:spcPts val="600"/>
              </a:spcAft>
              <a:defRPr lang="en-US" sz="2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0" algn="l" defTabSz="914400" rtl="0" eaLnBrk="1" fontAlgn="base" latinLnBrk="0" hangingPunct="1">
              <a:spcAft>
                <a:spcPts val="600"/>
              </a:spcAft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l" defTabSz="914400" rtl="0" eaLnBrk="1" fontAlgn="base" latinLnBrk="0" hangingPunct="1">
              <a:spcBef>
                <a:spcPts val="12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Second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Third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Fourth level</a:t>
            </a:r>
          </a:p>
          <a:p>
            <a:pPr marL="457200" lvl="1" indent="0" algn="l" defTabSz="914400" rtl="0" eaLnBrk="1" fontAlgn="base" latinLnBrk="0" hangingPunct="1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/>
              <a:t>Fifth level</a:t>
            </a: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732463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2779713" y="6580188"/>
            <a:ext cx="64087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/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COPYRIGHT © 2011 ALCATEL-LUCENT.</a:t>
            </a:r>
            <a:r>
              <a:rPr lang="en-US" sz="600" baseline="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sz="600" dirty="0">
                <a:solidFill>
                  <a:srgbClr val="7F7F7F"/>
                </a:solidFill>
                <a:cs typeface="Arial" pitchFamily="34" charset="0"/>
              </a:rPr>
              <a:t>ALL RIGHTS RESERVED. </a:t>
            </a:r>
            <a:br>
              <a:rPr lang="en-US" sz="500" dirty="0">
                <a:solidFill>
                  <a:srgbClr val="7F7F7F"/>
                </a:solidFill>
                <a:cs typeface="Arial" pitchFamily="34" charset="0"/>
              </a:rPr>
            </a:br>
            <a:r>
              <a:rPr lang="en-US" sz="600" dirty="0">
                <a:solidFill>
                  <a:srgbClr val="A51140"/>
                </a:solidFill>
                <a:cs typeface="Arial" pitchFamily="34" charset="0"/>
              </a:rPr>
              <a:t>ALCATEL-LUCENT — OPEN — PROPRIETARY — USE PURSUANT TO COMPANY INSTRUCTION</a:t>
            </a:r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6491288"/>
            <a:ext cx="1608137" cy="100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73026"/>
          <a:stretch>
            <a:fillRect/>
          </a:stretch>
        </p:blipFill>
        <p:spPr bwMode="auto">
          <a:xfrm>
            <a:off x="10101263" y="6249988"/>
            <a:ext cx="1463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 rot="10800000">
            <a:off x="298450" y="6394450"/>
            <a:ext cx="9742488" cy="0"/>
          </a:xfrm>
          <a:prstGeom prst="line">
            <a:avLst/>
          </a:prstGeom>
          <a:noFill/>
          <a:ln w="34925" cap="rnd" algn="ctr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E_Main Title Dark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75"/>
            <a:ext cx="1188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 userDrawn="1">
            <p:custDataLst>
              <p:tags r:id="rId1"/>
            </p:custDataLst>
          </p:nvPr>
        </p:nvSpPr>
        <p:spPr>
          <a:xfrm>
            <a:off x="0" y="4233"/>
            <a:ext cx="11887200" cy="6858000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400000" scaled="0"/>
          </a:gradFill>
          <a:ln>
            <a:noFill/>
          </a:ln>
        </p:spPr>
        <p:txBody>
          <a:bodyPr rot="0" spcFirstLastPara="0" vertOverflow="overflow" horzOverflow="overflow" vert="horz" wrap="square" lIns="119954" tIns="59978" rIns="119954" bIns="599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0"/>
              </a:spcBef>
            </a:pPr>
            <a:endParaRPr lang="fr-BE" dirty="0">
              <a:solidFill>
                <a:schemeClr val="bg1"/>
              </a:solidFill>
              <a:latin typeface="Trebuchet MS" panose="020B0603020202020204" pitchFamily="34" charset="0"/>
              <a:cs typeface="Trebuchet MS" panose="020B05020402040202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3"/>
            <a:ext cx="5615464" cy="546915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" y="2065089"/>
            <a:ext cx="11280458" cy="1073145"/>
          </a:xfrm>
        </p:spPr>
        <p:txBody>
          <a:bodyPr anchor="b"/>
          <a:lstStyle>
            <a:lvl1pPr algn="ctr">
              <a:defRPr sz="3700" b="1" cap="none"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799" y="3495572"/>
            <a:ext cx="11277328" cy="617539"/>
          </a:xfrm>
        </p:spPr>
        <p:txBody>
          <a:bodyPr lIns="91416" tIns="45709" rIns="91416" bIns="45709"/>
          <a:lstStyle>
            <a:lvl1pPr marL="0" indent="0" algn="ctr">
              <a:spcBef>
                <a:spcPts val="787"/>
              </a:spcBef>
              <a:spcAft>
                <a:spcPts val="0"/>
              </a:spcAft>
              <a:buFont typeface="Trebuchet MS" pitchFamily="34" charset="0"/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18544" y="6272234"/>
            <a:ext cx="1417727" cy="3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12"/>
          <p:cNvCxnSpPr/>
          <p:nvPr userDrawn="1"/>
        </p:nvCxnSpPr>
        <p:spPr>
          <a:xfrm>
            <a:off x="393740" y="3290634"/>
            <a:ext cx="11167387" cy="1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/>
          <p:cNvSpPr txBox="1">
            <a:spLocks/>
          </p:cNvSpPr>
          <p:nvPr userDrawn="1"/>
        </p:nvSpPr>
        <p:spPr>
          <a:xfrm>
            <a:off x="280670" y="6312131"/>
            <a:ext cx="484188" cy="239712"/>
          </a:xfrm>
          <a:prstGeom prst="rect">
            <a:avLst/>
          </a:prstGeom>
        </p:spPr>
        <p:txBody>
          <a:bodyPr lIns="91416" tIns="45709" rIns="91416" bIns="45709"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1300" smtClean="0">
                <a:solidFill>
                  <a:schemeClr val="bg1"/>
                </a:solidFill>
                <a:latin typeface="Trebuchet MS" panose="020B0603020202020204" pitchFamily="34" charset="0"/>
                <a:cs typeface="Trebuchet MS" panose="020B0604020202020204" pitchFamily="34" charset="-128"/>
              </a:rPr>
              <a:pPr algn="ctr">
                <a:spcBef>
                  <a:spcPct val="0"/>
                </a:spcBef>
                <a:defRPr/>
              </a:pPr>
              <a:t>‹N°›</a:t>
            </a:fld>
            <a:endParaRPr lang="en-US" sz="1300" dirty="0">
              <a:solidFill>
                <a:schemeClr val="bg1"/>
              </a:solidFill>
              <a:latin typeface="Trebuchet MS" panose="020B0603020202020204" pitchFamily="34" charset="0"/>
              <a:cs typeface="Trebuchet MS" panose="020B0604020202020204" pitchFamily="34" charset="-128"/>
            </a:endParaRPr>
          </a:p>
        </p:txBody>
      </p:sp>
      <p:cxnSp>
        <p:nvCxnSpPr>
          <p:cNvPr id="22" name="Straight Connector 112"/>
          <p:cNvCxnSpPr/>
          <p:nvPr userDrawn="1"/>
        </p:nvCxnSpPr>
        <p:spPr>
          <a:xfrm flipH="1">
            <a:off x="268284" y="6551524"/>
            <a:ext cx="1306286" cy="0"/>
          </a:xfrm>
          <a:prstGeom prst="line">
            <a:avLst/>
          </a:prstGeom>
          <a:ln w="952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9" y="4677587"/>
            <a:ext cx="3024132" cy="7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9048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2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227013"/>
            <a:ext cx="11331575" cy="1057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62075"/>
            <a:ext cx="11291888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7" r:id="rId6"/>
    <p:sldLayoutId id="2147483655" r:id="rId7"/>
    <p:sldLayoutId id="2147483656" r:id="rId8"/>
    <p:sldLayoutId id="214748365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778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>
          <a:solidFill>
            <a:schemeClr val="tx1"/>
          </a:solidFill>
          <a:latin typeface="+mn-lt"/>
        </a:defRPr>
      </a:lvl2pPr>
      <a:lvl3pPr marL="520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600">
          <a:solidFill>
            <a:schemeClr val="tx1"/>
          </a:solidFill>
          <a:latin typeface="+mn-lt"/>
        </a:defRPr>
      </a:lvl3pPr>
      <a:lvl4pPr marL="744538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4pPr>
      <a:lvl5pPr marL="9779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5pPr>
      <a:lvl6pPr marL="14351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8923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7pPr>
      <a:lvl8pPr marL="23495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8pPr>
      <a:lvl9pPr marL="2806700" indent="-228600" algn="l" rtl="0" eaLnBrk="0" fontAlgn="base" hangingPunct="0">
        <a:spcBef>
          <a:spcPct val="20000"/>
        </a:spcBef>
        <a:spcAft>
          <a:spcPct val="30000"/>
        </a:spcAft>
        <a:buClr>
          <a:srgbClr val="6639B7"/>
        </a:buClr>
        <a:buFont typeface="Arial" pitchFamily="34" charset="0"/>
        <a:buChar char="­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uths.pythonanywhere.com/p6/tag_reco" TargetMode="External"/><Relationship Id="rId2" Type="http://schemas.openxmlformats.org/officeDocument/2006/relationships/hyperlink" Target="http://muths.pythonanywhere.com/p6/inpu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://www.twitter.com/aluenterprise" TargetMode="External"/><Relationship Id="rId7" Type="http://schemas.openxmlformats.org/officeDocument/2006/relationships/hyperlink" Target="http://www.Storify.com/ALUEnterprise" TargetMode="External"/><Relationship Id="rId12" Type="http://schemas.openxmlformats.org/officeDocument/2006/relationships/image" Target="../media/image19.png"/><Relationship Id="rId2" Type="http://schemas.openxmlformats.org/officeDocument/2006/relationships/hyperlink" Target="http://www.linkedin.com/company/3232692?trk=tyah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tagged/Enterprise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www.youtube.com/user/enterpriseALU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aluenterprise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0670" y="1300655"/>
            <a:ext cx="11280458" cy="1837579"/>
          </a:xfrm>
        </p:spPr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Parcours Data </a:t>
            </a:r>
            <a:r>
              <a:rPr lang="fr-FR" dirty="0" err="1"/>
              <a:t>Scientist</a:t>
            </a:r>
            <a:br>
              <a:rPr lang="fr-FR" dirty="0"/>
            </a:br>
            <a:r>
              <a:rPr lang="fr-FR" dirty="0"/>
              <a:t>Projet 6</a:t>
            </a:r>
            <a:br>
              <a:rPr lang="fr-FR" dirty="0"/>
            </a:br>
            <a:r>
              <a:rPr lang="fr-FR" dirty="0"/>
              <a:t>Traitement du langage naturel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83799" y="3495572"/>
            <a:ext cx="11277328" cy="981835"/>
          </a:xfrm>
        </p:spPr>
        <p:txBody>
          <a:bodyPr/>
          <a:lstStyle/>
          <a:p>
            <a:r>
              <a:rPr lang="en-US" dirty="0"/>
              <a:t>Christian MUTHS</a:t>
            </a:r>
          </a:p>
          <a:p>
            <a:r>
              <a:rPr lang="en-US" dirty="0"/>
              <a:t>22 </a:t>
            </a:r>
            <a:r>
              <a:rPr lang="en-US" dirty="0" err="1"/>
              <a:t>mai</a:t>
            </a:r>
            <a:r>
              <a:rPr lang="en-US" dirty="0"/>
              <a:t> 2018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365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B676C-EE09-4185-A09C-BFD7608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 (LDA)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06F8C-36FB-48B9-85DD-F4D41FE9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Topic #0: file git command use </a:t>
            </a:r>
            <a:r>
              <a:rPr lang="fr-FR" sz="1400" dirty="0" err="1"/>
              <a:t>directori</a:t>
            </a:r>
            <a:r>
              <a:rPr lang="fr-FR" sz="1400" dirty="0"/>
              <a:t> commit run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branch</a:t>
            </a:r>
            <a:r>
              <a:rPr lang="fr-FR" sz="1400" dirty="0"/>
              <a:t> local </a:t>
            </a:r>
            <a:r>
              <a:rPr lang="fr-FR" sz="1400" dirty="0" err="1"/>
              <a:t>work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window</a:t>
            </a:r>
            <a:r>
              <a:rPr lang="fr-FR" sz="1400" dirty="0"/>
              <a:t> </a:t>
            </a:r>
            <a:r>
              <a:rPr lang="fr-FR" sz="1400" dirty="0" err="1"/>
              <a:t>folder</a:t>
            </a:r>
            <a:r>
              <a:rPr lang="fr-FR" sz="1400" dirty="0"/>
              <a:t> line </a:t>
            </a:r>
            <a:r>
              <a:rPr lang="fr-FR" sz="1400" dirty="0" err="1"/>
              <a:t>repositori</a:t>
            </a:r>
            <a:r>
              <a:rPr lang="fr-FR" sz="1400" dirty="0"/>
              <a:t> tri script</a:t>
            </a:r>
          </a:p>
          <a:p>
            <a:r>
              <a:rPr lang="fr-FR" sz="1400" dirty="0"/>
              <a:t>Topic #1: python test line </a:t>
            </a:r>
            <a:r>
              <a:rPr lang="fr-FR" sz="1400" dirty="0" err="1"/>
              <a:t>number</a:t>
            </a:r>
            <a:r>
              <a:rPr lang="fr-FR" sz="1400" dirty="0"/>
              <a:t> </a:t>
            </a:r>
            <a:r>
              <a:rPr lang="fr-FR" sz="1400" dirty="0" err="1"/>
              <a:t>print</a:t>
            </a:r>
            <a:r>
              <a:rPr lang="fr-FR" sz="1400" dirty="0"/>
              <a:t> import self </a:t>
            </a:r>
            <a:r>
              <a:rPr lang="fr-FR" sz="1400" dirty="0" err="1"/>
              <a:t>py</a:t>
            </a:r>
            <a:r>
              <a:rPr lang="fr-FR" sz="1400" dirty="0"/>
              <a:t> </a:t>
            </a:r>
            <a:r>
              <a:rPr lang="fr-FR" sz="1400" dirty="0" err="1"/>
              <a:t>modul</a:t>
            </a:r>
            <a:r>
              <a:rPr lang="fr-FR" sz="1400" dirty="0"/>
              <a:t> </a:t>
            </a:r>
            <a:r>
              <a:rPr lang="fr-FR" sz="1400" dirty="0" err="1"/>
              <a:t>def</a:t>
            </a:r>
            <a:r>
              <a:rPr lang="fr-FR" sz="1400" dirty="0"/>
              <a:t> </a:t>
            </a:r>
            <a:r>
              <a:rPr lang="fr-FR" sz="1400" dirty="0" err="1"/>
              <a:t>virtualenv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key return code </a:t>
            </a:r>
            <a:r>
              <a:rPr lang="fr-FR" sz="1400" dirty="0" err="1"/>
              <a:t>str</a:t>
            </a:r>
            <a:r>
              <a:rPr lang="fr-FR" sz="1400" dirty="0"/>
              <a:t> file </a:t>
            </a:r>
            <a:r>
              <a:rPr lang="fr-FR" sz="1400" dirty="0" err="1"/>
              <a:t>function</a:t>
            </a:r>
            <a:r>
              <a:rPr lang="fr-FR" sz="1400" dirty="0"/>
              <a:t> tri call</a:t>
            </a:r>
          </a:p>
          <a:p>
            <a:r>
              <a:rPr lang="fr-FR" sz="1400" dirty="0"/>
              <a:t>Topic #2: java class public </a:t>
            </a:r>
            <a:r>
              <a:rPr lang="fr-FR" sz="1400" dirty="0" err="1"/>
              <a:t>method</a:t>
            </a:r>
            <a:r>
              <a:rPr lang="fr-FR" sz="1400" dirty="0"/>
              <a:t> </a:t>
            </a:r>
            <a:r>
              <a:rPr lang="fr-FR" sz="1400" dirty="0" err="1"/>
              <a:t>object</a:t>
            </a:r>
            <a:r>
              <a:rPr lang="fr-FR" sz="1400" dirty="0"/>
              <a:t> new string </a:t>
            </a:r>
            <a:r>
              <a:rPr lang="fr-FR" sz="1400" dirty="0" err="1"/>
              <a:t>static</a:t>
            </a:r>
            <a:r>
              <a:rPr lang="fr-FR" sz="1400" dirty="0"/>
              <a:t> </a:t>
            </a:r>
            <a:r>
              <a:rPr lang="fr-FR" sz="1400" dirty="0" err="1"/>
              <a:t>void</a:t>
            </a:r>
            <a:r>
              <a:rPr lang="fr-FR" sz="1400" dirty="0"/>
              <a:t> return thread </a:t>
            </a:r>
            <a:r>
              <a:rPr lang="fr-FR" sz="1400" dirty="0" err="1"/>
              <a:t>privat</a:t>
            </a:r>
            <a:r>
              <a:rPr lang="fr-FR" sz="1400" dirty="0"/>
              <a:t> call </a:t>
            </a:r>
            <a:r>
              <a:rPr lang="fr-FR" sz="1400" dirty="0" err="1"/>
              <a:t>except</a:t>
            </a:r>
            <a:r>
              <a:rPr lang="fr-FR" sz="1400" dirty="0"/>
              <a:t> system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code use </a:t>
            </a:r>
            <a:r>
              <a:rPr lang="fr-FR" sz="1400" dirty="0" err="1"/>
              <a:t>get</a:t>
            </a:r>
            <a:endParaRPr lang="fr-FR" sz="1400" dirty="0"/>
          </a:p>
          <a:p>
            <a:r>
              <a:rPr lang="fr-FR" sz="1400" dirty="0"/>
              <a:t>Topic #3: date 00 10 11 05 12 format 15 time 01 02 03 </a:t>
            </a:r>
            <a:r>
              <a:rPr lang="fr-FR" sz="1400" dirty="0" err="1"/>
              <a:t>datetim</a:t>
            </a:r>
            <a:r>
              <a:rPr lang="fr-FR" sz="1400" dirty="0"/>
              <a:t> 24 </a:t>
            </a:r>
            <a:r>
              <a:rPr lang="fr-FR" sz="1400" dirty="0" err="1"/>
              <a:t>androidruntim</a:t>
            </a:r>
            <a:r>
              <a:rPr lang="fr-FR" sz="1400" dirty="0"/>
              <a:t> 19 13 20 26 18</a:t>
            </a:r>
          </a:p>
          <a:p>
            <a:r>
              <a:rPr lang="fr-FR" sz="1400" dirty="0"/>
              <a:t>Topic #4: use </a:t>
            </a:r>
            <a:r>
              <a:rPr lang="fr-FR" sz="1400" dirty="0" err="1"/>
              <a:t>differ</a:t>
            </a:r>
            <a:r>
              <a:rPr lang="fr-FR" sz="1400" dirty="0"/>
              <a:t> code </a:t>
            </a:r>
            <a:r>
              <a:rPr lang="fr-FR" sz="1400" dirty="0" err="1"/>
              <a:t>understand</a:t>
            </a:r>
            <a:r>
              <a:rPr lang="fr-FR" sz="1400" dirty="0"/>
              <a:t> </a:t>
            </a:r>
            <a:r>
              <a:rPr lang="fr-FR" sz="1400" dirty="0" err="1"/>
              <a:t>googl</a:t>
            </a:r>
            <a:r>
              <a:rPr lang="fr-FR" sz="1400" dirty="0"/>
              <a:t> </a:t>
            </a:r>
            <a:r>
              <a:rPr lang="fr-FR" sz="1400" dirty="0" err="1"/>
              <a:t>mean</a:t>
            </a:r>
            <a:r>
              <a:rPr lang="fr-FR" sz="1400" dirty="0"/>
              <a:t> question </a:t>
            </a:r>
            <a:r>
              <a:rPr lang="fr-FR" sz="1400" dirty="0" err="1"/>
              <a:t>map</a:t>
            </a:r>
            <a:r>
              <a:rPr lang="fr-FR" sz="1400" dirty="0"/>
              <a:t> </a:t>
            </a:r>
            <a:r>
              <a:rPr lang="fr-FR" sz="1400" dirty="0" err="1"/>
              <a:t>read</a:t>
            </a:r>
            <a:r>
              <a:rPr lang="fr-FR" sz="1400" dirty="0"/>
              <a:t> vs </a:t>
            </a:r>
            <a:r>
              <a:rPr lang="fr-FR" sz="1400" dirty="0" err="1"/>
              <a:t>oper</a:t>
            </a:r>
            <a:r>
              <a:rPr lang="fr-FR" sz="1400" dirty="0"/>
              <a:t> </a:t>
            </a:r>
            <a:r>
              <a:rPr lang="fr-FR" sz="1400" dirty="0" err="1"/>
              <a:t>implement</a:t>
            </a:r>
            <a:r>
              <a:rPr lang="fr-FR" sz="1400" dirty="0"/>
              <a:t> data time one </a:t>
            </a:r>
            <a:r>
              <a:rPr lang="fr-FR" sz="1400" dirty="0" err="1"/>
              <a:t>warn</a:t>
            </a:r>
            <a:r>
              <a:rPr lang="fr-FR" sz="1400" dirty="0"/>
              <a:t> </a:t>
            </a:r>
            <a:r>
              <a:rPr lang="fr-FR" sz="1400" dirty="0" err="1"/>
              <a:t>could</a:t>
            </a:r>
            <a:r>
              <a:rPr lang="fr-FR" sz="1400" dirty="0"/>
              <a:t> </a:t>
            </a:r>
            <a:r>
              <a:rPr lang="fr-FR" sz="1400" dirty="0" err="1"/>
              <a:t>applic</a:t>
            </a:r>
            <a:r>
              <a:rPr lang="fr-FR" sz="1400" dirty="0"/>
              <a:t> compil know</a:t>
            </a:r>
          </a:p>
          <a:p>
            <a:r>
              <a:rPr lang="fr-FR" sz="1400" dirty="0"/>
              <a:t>Topic #5: div use control set class html </a:t>
            </a:r>
            <a:r>
              <a:rPr lang="fr-FR" sz="1400" dirty="0" err="1"/>
              <a:t>work</a:t>
            </a:r>
            <a:r>
              <a:rPr lang="fr-FR" sz="1400" dirty="0"/>
              <a:t> item id model tag </a:t>
            </a:r>
            <a:r>
              <a:rPr lang="fr-FR" sz="1400" dirty="0" err="1"/>
              <a:t>element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scope like </a:t>
            </a:r>
            <a:r>
              <a:rPr lang="fr-FR" sz="1400" dirty="0" err="1"/>
              <a:t>get</a:t>
            </a:r>
            <a:r>
              <a:rPr lang="fr-FR" sz="1400" dirty="0"/>
              <a:t> </a:t>
            </a:r>
            <a:r>
              <a:rPr lang="fr-FR" sz="1400" dirty="0" err="1"/>
              <a:t>properti</a:t>
            </a:r>
            <a:r>
              <a:rPr lang="fr-FR" sz="1400" dirty="0"/>
              <a:t> content </a:t>
            </a:r>
            <a:r>
              <a:rPr lang="fr-FR" sz="1400" dirty="0" err="1"/>
              <a:t>ng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endParaRPr lang="fr-FR" sz="1400" dirty="0"/>
          </a:p>
          <a:p>
            <a:r>
              <a:rPr lang="fr-FR" sz="1400" dirty="0"/>
              <a:t>Topic #6: </a:t>
            </a:r>
            <a:r>
              <a:rPr lang="fr-FR" sz="1400" dirty="0" err="1"/>
              <a:t>tabl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databas</a:t>
            </a:r>
            <a:r>
              <a:rPr lang="fr-FR" sz="1400" dirty="0"/>
              <a:t> key </a:t>
            </a:r>
            <a:r>
              <a:rPr lang="fr-FR" sz="1400" dirty="0" err="1"/>
              <a:t>sql</a:t>
            </a:r>
            <a:r>
              <a:rPr lang="fr-FR" sz="1400" dirty="0"/>
              <a:t> select </a:t>
            </a:r>
            <a:r>
              <a:rPr lang="fr-FR" sz="1400" dirty="0" err="1"/>
              <a:t>null</a:t>
            </a:r>
            <a:r>
              <a:rPr lang="fr-FR" sz="1400" dirty="0"/>
              <a:t> </a:t>
            </a:r>
            <a:r>
              <a:rPr lang="fr-FR" sz="1400" dirty="0" err="1"/>
              <a:t>queri</a:t>
            </a:r>
            <a:r>
              <a:rPr lang="fr-FR" sz="1400" dirty="0"/>
              <a:t> data </a:t>
            </a:r>
            <a:r>
              <a:rPr lang="fr-FR" sz="1400" dirty="0" err="1"/>
              <a:t>mysql</a:t>
            </a:r>
            <a:r>
              <a:rPr lang="fr-FR" sz="1400" dirty="0"/>
              <a:t> </a:t>
            </a:r>
            <a:r>
              <a:rPr lang="fr-FR" sz="1400" dirty="0" err="1"/>
              <a:t>row</a:t>
            </a:r>
            <a:r>
              <a:rPr lang="fr-FR" sz="1400" dirty="0"/>
              <a:t> id valu insert </a:t>
            </a:r>
            <a:r>
              <a:rPr lang="fr-FR" sz="1400" dirty="0" err="1"/>
              <a:t>creat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 server </a:t>
            </a:r>
            <a:r>
              <a:rPr lang="fr-FR" sz="1400" dirty="0" err="1"/>
              <a:t>updat</a:t>
            </a:r>
            <a:r>
              <a:rPr lang="fr-FR" sz="1400" dirty="0"/>
              <a:t> set </a:t>
            </a:r>
            <a:r>
              <a:rPr lang="fr-FR" sz="1400" dirty="0" err="1"/>
              <a:t>db</a:t>
            </a:r>
            <a:endParaRPr lang="fr-FR" sz="1400" dirty="0"/>
          </a:p>
          <a:p>
            <a:r>
              <a:rPr lang="fr-FR" sz="1400" dirty="0"/>
              <a:t>Topic #7: </a:t>
            </a:r>
            <a:r>
              <a:rPr lang="fr-FR" sz="1400" dirty="0" err="1"/>
              <a:t>function</a:t>
            </a:r>
            <a:r>
              <a:rPr lang="fr-FR" sz="1400" dirty="0"/>
              <a:t> var </a:t>
            </a:r>
            <a:r>
              <a:rPr lang="fr-FR" sz="1400" dirty="0" err="1"/>
              <a:t>name</a:t>
            </a:r>
            <a:r>
              <a:rPr lang="fr-FR" sz="1400" dirty="0"/>
              <a:t> js javascript </a:t>
            </a:r>
            <a:r>
              <a:rPr lang="fr-FR" sz="1400" dirty="0" err="1"/>
              <a:t>json</a:t>
            </a:r>
            <a:r>
              <a:rPr lang="fr-FR" sz="1400" dirty="0"/>
              <a:t> valu </a:t>
            </a:r>
            <a:r>
              <a:rPr lang="fr-FR" sz="1400" dirty="0" err="1"/>
              <a:t>node</a:t>
            </a:r>
            <a:r>
              <a:rPr lang="fr-FR" sz="1400" dirty="0"/>
              <a:t> </a:t>
            </a:r>
            <a:r>
              <a:rPr lang="fr-FR" sz="1400" dirty="0" err="1"/>
              <a:t>php</a:t>
            </a:r>
            <a:r>
              <a:rPr lang="fr-FR" sz="1400" dirty="0"/>
              <a:t> type </a:t>
            </a:r>
            <a:r>
              <a:rPr lang="fr-FR" sz="1400" dirty="0" err="1"/>
              <a:t>foo</a:t>
            </a:r>
            <a:r>
              <a:rPr lang="fr-FR" sz="1400" dirty="0"/>
              <a:t> </a:t>
            </a:r>
            <a:r>
              <a:rPr lang="fr-FR" sz="1400" dirty="0" err="1"/>
              <a:t>npm</a:t>
            </a:r>
            <a:r>
              <a:rPr lang="fr-FR" sz="1400" dirty="0"/>
              <a:t> option script data input </a:t>
            </a:r>
            <a:r>
              <a:rPr lang="fr-FR" sz="1400" dirty="0" err="1"/>
              <a:t>get</a:t>
            </a:r>
            <a:r>
              <a:rPr lang="fr-FR" sz="1400" dirty="0"/>
              <a:t> return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text</a:t>
            </a:r>
            <a:endParaRPr lang="fr-FR" sz="1400" dirty="0"/>
          </a:p>
          <a:p>
            <a:r>
              <a:rPr lang="fr-FR" sz="1400" dirty="0"/>
              <a:t>Topic #8: </a:t>
            </a:r>
            <a:r>
              <a:rPr lang="fr-FR" sz="1400" dirty="0" err="1"/>
              <a:t>android</a:t>
            </a:r>
            <a:r>
              <a:rPr lang="fr-FR" sz="1400" dirty="0"/>
              <a:t> </a:t>
            </a:r>
            <a:r>
              <a:rPr lang="fr-FR" sz="1400" dirty="0" err="1"/>
              <a:t>instal</a:t>
            </a:r>
            <a:r>
              <a:rPr lang="fr-FR" sz="1400" dirty="0"/>
              <a:t> version </a:t>
            </a:r>
            <a:r>
              <a:rPr lang="fr-FR" sz="1400" dirty="0" err="1"/>
              <a:t>org</a:t>
            </a:r>
            <a:r>
              <a:rPr lang="fr-FR" sz="1400" dirty="0"/>
              <a:t> </a:t>
            </a:r>
            <a:r>
              <a:rPr lang="fr-FR" sz="1400" dirty="0" err="1"/>
              <a:t>error</a:t>
            </a:r>
            <a:r>
              <a:rPr lang="fr-FR" sz="1400" dirty="0"/>
              <a:t> id </a:t>
            </a:r>
            <a:r>
              <a:rPr lang="fr-FR" sz="1400" dirty="0" err="1"/>
              <a:t>packag</a:t>
            </a:r>
            <a:r>
              <a:rPr lang="fr-FR" sz="1400" dirty="0"/>
              <a:t> </a:t>
            </a:r>
            <a:r>
              <a:rPr lang="fr-FR" sz="1400" dirty="0" err="1"/>
              <a:t>build</a:t>
            </a:r>
            <a:r>
              <a:rPr lang="fr-FR" sz="1400" dirty="0"/>
              <a:t> com lib </a:t>
            </a:r>
            <a:r>
              <a:rPr lang="fr-FR" sz="1400" dirty="0" err="1"/>
              <a:t>eclips</a:t>
            </a:r>
            <a:r>
              <a:rPr lang="fr-FR" sz="1400" dirty="0"/>
              <a:t> </a:t>
            </a:r>
            <a:r>
              <a:rPr lang="fr-FR" sz="1400" dirty="0" err="1"/>
              <a:t>librari</a:t>
            </a:r>
            <a:r>
              <a:rPr lang="fr-FR" sz="1400" dirty="0"/>
              <a:t> app </a:t>
            </a:r>
            <a:r>
              <a:rPr lang="fr-FR" sz="1400" dirty="0" err="1"/>
              <a:t>activ</a:t>
            </a:r>
            <a:r>
              <a:rPr lang="fr-FR" sz="1400" dirty="0"/>
              <a:t> java xml </a:t>
            </a:r>
            <a:r>
              <a:rPr lang="fr-FR" sz="1400" dirty="0" err="1"/>
              <a:t>usr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 </a:t>
            </a:r>
            <a:r>
              <a:rPr lang="fr-FR" sz="1400" dirty="0" err="1"/>
              <a:t>view</a:t>
            </a:r>
            <a:r>
              <a:rPr lang="fr-FR" sz="1400" dirty="0"/>
              <a:t> </a:t>
            </a:r>
            <a:r>
              <a:rPr lang="fr-FR" sz="1400" dirty="0" err="1"/>
              <a:t>depend</a:t>
            </a:r>
            <a:endParaRPr lang="fr-FR" sz="1400" dirty="0"/>
          </a:p>
          <a:p>
            <a:r>
              <a:rPr lang="fr-FR" sz="1400" dirty="0"/>
              <a:t>Topic #9: </a:t>
            </a:r>
            <a:r>
              <a:rPr lang="fr-FR" sz="1400" dirty="0" err="1"/>
              <a:t>error</a:t>
            </a:r>
            <a:r>
              <a:rPr lang="fr-FR" sz="1400" dirty="0"/>
              <a:t> user app </a:t>
            </a:r>
            <a:r>
              <a:rPr lang="fr-FR" sz="1400" dirty="0" err="1"/>
              <a:t>get</a:t>
            </a:r>
            <a:r>
              <a:rPr lang="fr-FR" sz="1400" dirty="0"/>
              <a:t> server http </a:t>
            </a:r>
            <a:r>
              <a:rPr lang="fr-FR" sz="1400" dirty="0" err="1"/>
              <a:t>request</a:t>
            </a:r>
            <a:r>
              <a:rPr lang="fr-FR" sz="1400" dirty="0"/>
              <a:t> use </a:t>
            </a:r>
            <a:r>
              <a:rPr lang="fr-FR" sz="1400" dirty="0" err="1"/>
              <a:t>applic</a:t>
            </a:r>
            <a:r>
              <a:rPr lang="fr-FR" sz="1400" dirty="0"/>
              <a:t> com system url web tri </a:t>
            </a:r>
            <a:r>
              <a:rPr lang="fr-FR" sz="1400" dirty="0" err="1"/>
              <a:t>connect</a:t>
            </a:r>
            <a:r>
              <a:rPr lang="fr-FR" sz="1400" dirty="0"/>
              <a:t> log run </a:t>
            </a:r>
            <a:r>
              <a:rPr lang="fr-FR" sz="1400" dirty="0" err="1"/>
              <a:t>messag</a:t>
            </a:r>
            <a:r>
              <a:rPr lang="fr-FR" sz="1400" dirty="0"/>
              <a:t> client </a:t>
            </a:r>
            <a:r>
              <a:rPr lang="fr-FR" sz="1400" dirty="0" err="1"/>
              <a:t>password</a:t>
            </a:r>
            <a:endParaRPr lang="fr-FR" sz="1400" dirty="0"/>
          </a:p>
          <a:p>
            <a:r>
              <a:rPr lang="fr-FR" sz="1400" dirty="0"/>
              <a:t>Topic #10: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array</a:t>
            </a:r>
            <a:r>
              <a:rPr lang="fr-FR" sz="1400" dirty="0"/>
              <a:t> return valu </a:t>
            </a:r>
            <a:r>
              <a:rPr lang="fr-FR" sz="1400" dirty="0" err="1"/>
              <a:t>function</a:t>
            </a:r>
            <a:r>
              <a:rPr lang="fr-FR" sz="1400" dirty="0"/>
              <a:t> std type size </a:t>
            </a:r>
            <a:r>
              <a:rPr lang="fr-FR" sz="1400" dirty="0" err="1"/>
              <a:t>integ</a:t>
            </a:r>
            <a:r>
              <a:rPr lang="fr-FR" sz="1400" dirty="0"/>
              <a:t> byte </a:t>
            </a:r>
            <a:r>
              <a:rPr lang="fr-FR" sz="1400" dirty="0" err="1"/>
              <a:t>swift</a:t>
            </a:r>
            <a:r>
              <a:rPr lang="fr-FR" sz="1400" dirty="0"/>
              <a:t> </a:t>
            </a:r>
            <a:r>
              <a:rPr lang="fr-FR" sz="1400" dirty="0" err="1"/>
              <a:t>length</a:t>
            </a:r>
            <a:r>
              <a:rPr lang="fr-FR" sz="1400" dirty="0"/>
              <a:t> </a:t>
            </a:r>
            <a:r>
              <a:rPr lang="fr-FR" sz="1400" dirty="0" err="1"/>
              <a:t>fals</a:t>
            </a:r>
            <a:r>
              <a:rPr lang="fr-FR" sz="1400" dirty="0"/>
              <a:t> </a:t>
            </a:r>
            <a:r>
              <a:rPr lang="fr-FR" sz="1400" dirty="0" err="1"/>
              <a:t>true</a:t>
            </a:r>
            <a:r>
              <a:rPr lang="fr-FR" sz="1400" dirty="0"/>
              <a:t> </a:t>
            </a:r>
            <a:r>
              <a:rPr lang="fr-FR" sz="1400" dirty="0" err="1"/>
              <a:t>doubl</a:t>
            </a:r>
            <a:r>
              <a:rPr lang="fr-FR" sz="1400" dirty="0"/>
              <a:t> </a:t>
            </a:r>
            <a:r>
              <a:rPr lang="fr-FR" sz="1400" dirty="0" err="1"/>
              <a:t>element</a:t>
            </a:r>
            <a:r>
              <a:rPr lang="fr-FR" sz="1400" dirty="0"/>
              <a:t> char </a:t>
            </a:r>
            <a:r>
              <a:rPr lang="fr-FR" sz="1400" dirty="0" err="1"/>
              <a:t>convert</a:t>
            </a:r>
            <a:r>
              <a:rPr lang="fr-FR" sz="1400" dirty="0"/>
              <a:t> </a:t>
            </a:r>
            <a:r>
              <a:rPr lang="fr-FR" sz="1400" dirty="0" err="1"/>
              <a:t>const</a:t>
            </a:r>
            <a:r>
              <a:rPr lang="fr-FR" sz="1400" dirty="0"/>
              <a:t> </a:t>
            </a:r>
            <a:r>
              <a:rPr lang="fr-FR" sz="1400" dirty="0" err="1"/>
              <a:t>number</a:t>
            </a:r>
            <a:endParaRPr lang="fr-FR" sz="1400" dirty="0"/>
          </a:p>
          <a:p>
            <a:r>
              <a:rPr lang="fr-FR" sz="1400" dirty="0"/>
              <a:t>Topic #11: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color</a:t>
            </a:r>
            <a:r>
              <a:rPr lang="fr-FR" sz="1400" dirty="0"/>
              <a:t> </a:t>
            </a:r>
            <a:r>
              <a:rPr lang="fr-FR" sz="1400" dirty="0" err="1"/>
              <a:t>css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background style </a:t>
            </a:r>
            <a:r>
              <a:rPr lang="fr-FR" sz="1400" dirty="0" err="1"/>
              <a:t>width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r>
              <a:rPr lang="fr-FR" sz="1400" dirty="0"/>
              <a:t> center border 100 right </a:t>
            </a:r>
            <a:r>
              <a:rPr lang="fr-FR" sz="1400" dirty="0" err="1"/>
              <a:t>height</a:t>
            </a:r>
            <a:r>
              <a:rPr lang="fr-FR" sz="1400" dirty="0"/>
              <a:t> box </a:t>
            </a:r>
            <a:r>
              <a:rPr lang="fr-FR" sz="1400" dirty="0" err="1"/>
              <a:t>margin</a:t>
            </a:r>
            <a:r>
              <a:rPr lang="fr-FR" sz="1400" dirty="0"/>
              <a:t> size pad </a:t>
            </a:r>
            <a:r>
              <a:rPr lang="fr-FR" sz="1400" dirty="0" err="1"/>
              <a:t>align</a:t>
            </a:r>
            <a:r>
              <a:rPr lang="fr-FR" sz="1400" dirty="0"/>
              <a:t> </a:t>
            </a:r>
            <a:r>
              <a:rPr lang="fr-FR" sz="1400" dirty="0" err="1"/>
              <a:t>red</a:t>
            </a:r>
            <a:r>
              <a:rPr lang="fr-FR" sz="1400" dirty="0"/>
              <a:t> label</a:t>
            </a:r>
          </a:p>
          <a:p>
            <a:r>
              <a:rPr lang="fr-FR" sz="1400" dirty="0"/>
              <a:t>Topic #12: </a:t>
            </a:r>
            <a:r>
              <a:rPr lang="fr-FR" sz="1400" dirty="0" err="1"/>
              <a:t>button</a:t>
            </a:r>
            <a:r>
              <a:rPr lang="fr-FR" sz="1400" dirty="0"/>
              <a:t> page </a:t>
            </a:r>
            <a:r>
              <a:rPr lang="fr-FR" sz="1400" dirty="0" err="1"/>
              <a:t>view</a:t>
            </a:r>
            <a:r>
              <a:rPr lang="fr-FR" sz="1400" dirty="0"/>
              <a:t> click </a:t>
            </a:r>
            <a:r>
              <a:rPr lang="fr-FR" sz="1400" dirty="0" err="1"/>
              <a:t>event</a:t>
            </a:r>
            <a:r>
              <a:rPr lang="fr-FR" sz="1400" dirty="0"/>
              <a:t> </a:t>
            </a:r>
            <a:r>
              <a:rPr lang="fr-FR" sz="1400" dirty="0" err="1"/>
              <a:t>jqueri</a:t>
            </a:r>
            <a:r>
              <a:rPr lang="fr-FR" sz="1400" dirty="0"/>
              <a:t> </a:t>
            </a:r>
            <a:r>
              <a:rPr lang="fr-FR" sz="1400" dirty="0" err="1"/>
              <a:t>want</a:t>
            </a:r>
            <a:r>
              <a:rPr lang="fr-FR" sz="1400" dirty="0"/>
              <a:t> use div li </a:t>
            </a:r>
            <a:r>
              <a:rPr lang="fr-FR" sz="1400" dirty="0" err="1"/>
              <a:t>chang</a:t>
            </a:r>
            <a:r>
              <a:rPr lang="fr-FR" sz="1400" dirty="0"/>
              <a:t> </a:t>
            </a:r>
            <a:r>
              <a:rPr lang="fr-FR" sz="1400" dirty="0" err="1"/>
              <a:t>imag</a:t>
            </a:r>
            <a:r>
              <a:rPr lang="fr-FR" sz="1400" dirty="0"/>
              <a:t> class show </a:t>
            </a:r>
            <a:r>
              <a:rPr lang="fr-FR" sz="1400" dirty="0" err="1"/>
              <a:t>element</a:t>
            </a:r>
            <a:r>
              <a:rPr lang="fr-FR" sz="1400" dirty="0"/>
              <a:t> like </a:t>
            </a:r>
            <a:r>
              <a:rPr lang="fr-FR" sz="1400" dirty="0" err="1"/>
              <a:t>disabl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 </a:t>
            </a:r>
            <a:r>
              <a:rPr lang="fr-FR" sz="1400" dirty="0" err="1"/>
              <a:t>work</a:t>
            </a:r>
            <a:r>
              <a:rPr lang="fr-FR" sz="1400" dirty="0"/>
              <a:t> tab</a:t>
            </a:r>
          </a:p>
          <a:p>
            <a:r>
              <a:rPr lang="fr-FR" sz="1400" dirty="0"/>
              <a:t>Topic #13: net </a:t>
            </a:r>
            <a:r>
              <a:rPr lang="fr-FR" sz="1400" dirty="0" err="1"/>
              <a:t>framework</a:t>
            </a:r>
            <a:r>
              <a:rPr lang="fr-FR" sz="1400" dirty="0"/>
              <a:t> td </a:t>
            </a:r>
            <a:r>
              <a:rPr lang="fr-FR" sz="1400" dirty="0" err="1"/>
              <a:t>asp</a:t>
            </a:r>
            <a:r>
              <a:rPr lang="fr-FR" sz="1400" dirty="0"/>
              <a:t> </a:t>
            </a:r>
            <a:r>
              <a:rPr lang="fr-FR" sz="1400" dirty="0" err="1"/>
              <a:t>height</a:t>
            </a:r>
            <a:r>
              <a:rPr lang="fr-FR" sz="1400" dirty="0"/>
              <a:t> </a:t>
            </a:r>
            <a:r>
              <a:rPr lang="fr-FR" sz="1400" dirty="0" err="1"/>
              <a:t>mvc</a:t>
            </a:r>
            <a:r>
              <a:rPr lang="fr-FR" sz="1400" dirty="0"/>
              <a:t> </a:t>
            </a:r>
            <a:r>
              <a:rPr lang="fr-FR" sz="1400" dirty="0" err="1"/>
              <a:t>entiti</a:t>
            </a:r>
            <a:r>
              <a:rPr lang="fr-FR" sz="1400" dirty="0"/>
              <a:t> tr use </a:t>
            </a:r>
            <a:r>
              <a:rPr lang="fr-FR" sz="1400" dirty="0" err="1"/>
              <a:t>width</a:t>
            </a:r>
            <a:r>
              <a:rPr lang="fr-FR" sz="1400" dirty="0"/>
              <a:t> font </a:t>
            </a:r>
            <a:r>
              <a:rPr lang="fr-FR" sz="1400" dirty="0" err="1"/>
              <a:t>differ</a:t>
            </a:r>
            <a:r>
              <a:rPr lang="fr-FR" sz="1400" dirty="0"/>
              <a:t> size </a:t>
            </a:r>
            <a:r>
              <a:rPr lang="fr-FR" sz="1400" dirty="0" err="1"/>
              <a:t>linq</a:t>
            </a:r>
            <a:r>
              <a:rPr lang="fr-FR" sz="1400" dirty="0"/>
              <a:t> </a:t>
            </a:r>
            <a:r>
              <a:rPr lang="fr-FR" sz="1400" dirty="0" err="1"/>
              <a:t>space</a:t>
            </a:r>
            <a:r>
              <a:rPr lang="fr-FR" sz="1400" dirty="0"/>
              <a:t> pixel content </a:t>
            </a:r>
            <a:r>
              <a:rPr lang="fr-FR" sz="1400" dirty="0" err="1"/>
              <a:t>scale</a:t>
            </a:r>
            <a:r>
              <a:rPr lang="fr-FR" sz="1400" dirty="0"/>
              <a:t> </a:t>
            </a:r>
            <a:r>
              <a:rPr lang="fr-FR" sz="1400" dirty="0" err="1"/>
              <a:t>pdf</a:t>
            </a:r>
            <a:r>
              <a:rPr lang="fr-FR" sz="1400" dirty="0"/>
              <a:t> vs</a:t>
            </a:r>
          </a:p>
          <a:p>
            <a:r>
              <a:rPr lang="fr-FR" sz="1400" dirty="0"/>
              <a:t>Topic #14: string use </a:t>
            </a:r>
            <a:r>
              <a:rPr lang="fr-FR" sz="1400" dirty="0" err="1"/>
              <a:t>way</a:t>
            </a:r>
            <a:r>
              <a:rPr lang="fr-FR" sz="1400" dirty="0"/>
              <a:t> like </a:t>
            </a:r>
            <a:r>
              <a:rPr lang="fr-FR" sz="1400" dirty="0" err="1"/>
              <a:t>list</a:t>
            </a:r>
            <a:r>
              <a:rPr lang="fr-FR" sz="1400" dirty="0"/>
              <a:t> </a:t>
            </a:r>
            <a:r>
              <a:rPr lang="fr-FR" sz="1400" dirty="0" err="1"/>
              <a:t>would</a:t>
            </a:r>
            <a:r>
              <a:rPr lang="fr-FR" sz="1400" dirty="0"/>
              <a:t> one </a:t>
            </a:r>
            <a:r>
              <a:rPr lang="fr-FR" sz="1400" dirty="0" err="1"/>
              <a:t>want</a:t>
            </a:r>
            <a:r>
              <a:rPr lang="fr-FR" sz="1400" dirty="0"/>
              <a:t> </a:t>
            </a:r>
            <a:r>
              <a:rPr lang="fr-FR" sz="1400" dirty="0" err="1"/>
              <a:t>someth</a:t>
            </a:r>
            <a:r>
              <a:rPr lang="fr-FR" sz="1400" dirty="0"/>
              <a:t> know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exampl</a:t>
            </a:r>
            <a:r>
              <a:rPr lang="fr-FR" sz="1400" dirty="0"/>
              <a:t> </a:t>
            </a:r>
            <a:r>
              <a:rPr lang="fr-FR" sz="1400" dirty="0" err="1"/>
              <a:t>variabl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best </a:t>
            </a:r>
            <a:r>
              <a:rPr lang="fr-FR" sz="1400" dirty="0" err="1"/>
              <a:t>two</a:t>
            </a:r>
            <a:r>
              <a:rPr lang="fr-FR" sz="1400" dirty="0"/>
              <a:t> case look code question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5548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FBE39-1990-4FAC-83D2-8AA1A41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Probabilité pour un tag d’apparaître dans un topic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Pour obtenir une liste de tags associés à chaque topic la matrice des probabilités question &lt;-&gt; topic est multipliée par la matrice des topics &lt;-&gt; tags. </a:t>
                </a:r>
                <a:br>
                  <a:rPr lang="fr-FR" dirty="0"/>
                </a:br>
                <a:r>
                  <a:rPr lang="fr-FR" dirty="0"/>
                  <a:t>Ceci donne une matrice de poids de tags par topic.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  <a:p>
                <a:pPr marL="180975" indent="0" algn="ctr">
                  <a:spcBef>
                    <a:spcPts val="0"/>
                  </a:spcBef>
                  <a:buNone/>
                  <a:tabLst>
                    <a:tab pos="3670300" algn="ctr"/>
                    <a:tab pos="5834063" algn="ctr"/>
                    <a:tab pos="8255000" algn="ctr"/>
                  </a:tabLst>
                </a:pPr>
                <a:r>
                  <a:rPr lang="en-US" dirty="0" err="1"/>
                  <a:t>lda_corpus.T</a:t>
                </a:r>
                <a:r>
                  <a:rPr lang="en-US" dirty="0"/>
                  <a:t>	</a:t>
                </a:r>
                <a:r>
                  <a:rPr lang="en-US" dirty="0" err="1"/>
                  <a:t>tag_matrix</a:t>
                </a:r>
                <a:r>
                  <a:rPr lang="en-US" dirty="0"/>
                  <a:t>	</a:t>
                </a:r>
                <a:r>
                  <a:rPr lang="en-US" dirty="0" err="1"/>
                  <a:t>topic_tag_weight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Le poids peut être supérieur à 1 si le mot est utilisé plusieurs fois dans un topic.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1BCF546-C72A-4E39-AFBA-208300E09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1750" b="-43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CB7D7-AEDA-4B63-A5AA-6A19B93B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Méthode non supervisée (LDA)</a:t>
            </a:r>
            <a:br>
              <a:rPr lang="fr-FR" dirty="0"/>
            </a:br>
            <a:r>
              <a:rPr lang="fr-FR" dirty="0"/>
              <a:t>Prédiction d’étiquettes pour de nouvelles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37E3E-80BA-4465-9ED6-32F6A5B4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nouvelles questions passent par le même traitement initial utilisé pour le jeu d’entraînement pour extraire les racines de mots.</a:t>
            </a:r>
          </a:p>
          <a:p>
            <a:r>
              <a:rPr lang="fr-FR" dirty="0"/>
              <a:t>La matrice des racines est constituée en utilisant le </a:t>
            </a:r>
            <a:r>
              <a:rPr lang="fr-FR" dirty="0" err="1"/>
              <a:t>vectoriseur</a:t>
            </a:r>
            <a:r>
              <a:rPr lang="fr-FR" dirty="0"/>
              <a:t> entraîné sur le jeu d’entrainement. Ceci assure que le même ensemble de racines caractérise les nouvelles et les anciennes questions.</a:t>
            </a:r>
          </a:p>
          <a:p>
            <a:r>
              <a:rPr lang="fr-FR" dirty="0"/>
              <a:t>Le vecteur de probabilités d’appartenance de la question aux topics est multiplié par la matrice de probabilités topics &lt;-&gt; tags pour obtenir une probabilité d’apparition des tags sur cette question.</a:t>
            </a:r>
          </a:p>
          <a:p>
            <a:r>
              <a:rPr lang="fr-FR" dirty="0"/>
              <a:t>Les 5 tags ayant la probabilité la plus élevée sont proposés.</a:t>
            </a:r>
          </a:p>
        </p:txBody>
      </p:sp>
    </p:spTree>
    <p:extLst>
      <p:ext uri="{BB962C8B-B14F-4D97-AF65-F5344CB8AC3E}">
        <p14:creationId xmlns:p14="http://schemas.microsoft.com/office/powerpoint/2010/main" val="377035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essai de Topic Modeling en utilisant </a:t>
            </a:r>
            <a:r>
              <a:rPr lang="fr-FR" dirty="0" err="1"/>
              <a:t>tf-idf</a:t>
            </a:r>
            <a:r>
              <a:rPr lang="fr-FR" dirty="0"/>
              <a:t> (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, inverse document </a:t>
            </a:r>
            <a:r>
              <a:rPr lang="fr-FR" dirty="0" err="1"/>
              <a:t>frequency</a:t>
            </a:r>
            <a:r>
              <a:rPr lang="fr-FR" dirty="0"/>
              <a:t>) est réalisé.</a:t>
            </a:r>
          </a:p>
          <a:p>
            <a:r>
              <a:rPr lang="fr-FR" dirty="0"/>
              <a:t>La liste de topics obtenue est pertinente. Néanmoins, si on considère une seule nouvelle question, il sera impossible de calculer la composante </a:t>
            </a:r>
            <a:r>
              <a:rPr lang="fr-FR" dirty="0" err="1"/>
              <a:t>idf</a:t>
            </a:r>
            <a:r>
              <a:rPr lang="fr-FR" dirty="0"/>
              <a:t> et la factorisation NMF sauf si on intègre les nouvelles questions dans le corpus existant.</a:t>
            </a:r>
          </a:p>
          <a:p>
            <a:pPr lvl="1"/>
            <a:r>
              <a:rPr lang="fr-FR" dirty="0"/>
              <a:t>Cet algorithme n’est pas bien approprié pour le problème que nous cherchons à résoudre.</a:t>
            </a:r>
          </a:p>
        </p:txBody>
      </p:sp>
    </p:spTree>
    <p:extLst>
      <p:ext uri="{BB962C8B-B14F-4D97-AF65-F5344CB8AC3E}">
        <p14:creationId xmlns:p14="http://schemas.microsoft.com/office/powerpoint/2010/main" val="18646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A9B8C-B10C-462F-BB86-BD25E989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7DD89-B045-45B8-91ED-CEBF45C4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méthode utilise en entrée la même matrice de racines de mots que la méthode non supervisée.</a:t>
            </a:r>
          </a:p>
          <a:p>
            <a:r>
              <a:rPr lang="fr-FR" dirty="0"/>
              <a:t>Les étiquettes à prédire sont les tags.</a:t>
            </a:r>
          </a:p>
          <a:p>
            <a:r>
              <a:rPr lang="fr-FR" dirty="0"/>
              <a:t>Un classifieur SVM multi-classes est utilisé. Ce classifieur donne pour chaque observation, une probabilité de pertinence d’étiquette.</a:t>
            </a:r>
          </a:p>
          <a:p>
            <a:pPr lvl="1"/>
            <a:r>
              <a:rPr lang="fr-FR" dirty="0"/>
              <a:t>Cette méthode ne permet pas d’obtenir de liste de topics.</a:t>
            </a:r>
          </a:p>
          <a:p>
            <a:r>
              <a:rPr lang="fr-FR" dirty="0"/>
              <a:t>Le classifieur entraîné est appliqué sur les nouvelles questions pour en déduire les probabilités questions &lt;-&gt; tags</a:t>
            </a:r>
          </a:p>
          <a:p>
            <a:r>
              <a:rPr lang="fr-FR" dirty="0"/>
              <a:t>Les 5 ou 10 tags ayant la probabilité la plus élevée sont proposés.</a:t>
            </a:r>
          </a:p>
          <a:p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en plus des monogrammes permet d’augmenter la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604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6E89B-1410-4C5F-9247-3E83EBCC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Sans optimisation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EA7E739-A88B-42D0-BCFC-940A321B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72796"/>
              </p:ext>
            </p:extLst>
          </p:nvPr>
        </p:nvGraphicFramePr>
        <p:xfrm>
          <a:off x="250825" y="1362075"/>
          <a:ext cx="112918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955">
                  <a:extLst>
                    <a:ext uri="{9D8B030D-6E8A-4147-A177-3AD203B41FA5}">
                      <a16:colId xmlns:a16="http://schemas.microsoft.com/office/drawing/2014/main" val="2663644966"/>
                    </a:ext>
                  </a:extLst>
                </a:gridCol>
                <a:gridCol w="4095482">
                  <a:extLst>
                    <a:ext uri="{9D8B030D-6E8A-4147-A177-3AD203B41FA5}">
                      <a16:colId xmlns:a16="http://schemas.microsoft.com/office/drawing/2014/main" val="1343176714"/>
                    </a:ext>
                  </a:extLst>
                </a:gridCol>
                <a:gridCol w="4021452">
                  <a:extLst>
                    <a:ext uri="{9D8B030D-6E8A-4147-A177-3AD203B41FA5}">
                      <a16:colId xmlns:a16="http://schemas.microsoft.com/office/drawing/2014/main" val="53869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non supervisée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supervisée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1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 tags proposés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82026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143AA9B-56C9-4887-A2E9-36B4DE570395}"/>
              </a:ext>
            </a:extLst>
          </p:cNvPr>
          <p:cNvSpPr txBox="1"/>
          <p:nvPr/>
        </p:nvSpPr>
        <p:spPr>
          <a:xfrm>
            <a:off x="605307" y="376832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Histogrammes pour 5 tags proposés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7A730B-A776-41B0-8135-03B910A479F1}"/>
              </a:ext>
            </a:extLst>
          </p:cNvPr>
          <p:cNvSpPr txBox="1"/>
          <p:nvPr/>
        </p:nvSpPr>
        <p:spPr>
          <a:xfrm>
            <a:off x="605307" y="4951036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test : 3865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73CF-73DD-4726-94BC-6B3002A79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36" y="2474595"/>
            <a:ext cx="3964333" cy="38801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6699B4-B9F3-43AF-A4B0-25C8B94B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22" y="2474595"/>
            <a:ext cx="3912512" cy="38801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83DC28-81F7-45ED-9B92-3DCA0BAA56AB}"/>
              </a:ext>
            </a:extLst>
          </p:cNvPr>
          <p:cNvSpPr txBox="1"/>
          <p:nvPr/>
        </p:nvSpPr>
        <p:spPr>
          <a:xfrm>
            <a:off x="233005" y="966985"/>
            <a:ext cx="113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de questions pour lesquelles au moins 50% des tags réels figurent parmi les tags proposés.</a:t>
            </a:r>
          </a:p>
        </p:txBody>
      </p:sp>
    </p:spTree>
    <p:extLst>
      <p:ext uri="{BB962C8B-B14F-4D97-AF65-F5344CB8AC3E}">
        <p14:creationId xmlns:p14="http://schemas.microsoft.com/office/powerpoint/2010/main" val="80914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non supervisé a été optimisé de plusieurs façons :</a:t>
            </a:r>
          </a:p>
          <a:p>
            <a:pPr lvl="1"/>
            <a:r>
              <a:rPr lang="fr-FR" dirty="0"/>
              <a:t>Une normalisation de la matrice des probabilités topics &lt;-&gt; tags permet une amélioration de 3 à 6 points</a:t>
            </a:r>
          </a:p>
          <a:p>
            <a:pPr lvl="1"/>
            <a:r>
              <a:rPr lang="fr-FR" dirty="0"/>
              <a:t>L’utilisation de </a:t>
            </a:r>
            <a:r>
              <a:rPr lang="fr-FR" dirty="0" err="1"/>
              <a:t>bigrammes</a:t>
            </a:r>
            <a:r>
              <a:rPr lang="fr-FR" dirty="0"/>
              <a:t> au lieu de monogrammes n’apporte pas d’amélioration</a:t>
            </a:r>
          </a:p>
          <a:p>
            <a:pPr lvl="1"/>
            <a:r>
              <a:rPr lang="fr-FR" dirty="0"/>
              <a:t>Une recherche du nombre de topics qui améliore le résultat a été réalisée (voir slide suivant).</a:t>
            </a:r>
          </a:p>
          <a:p>
            <a:pPr lvl="1"/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22245"/>
              </p:ext>
            </p:extLst>
          </p:nvPr>
        </p:nvGraphicFramePr>
        <p:xfrm>
          <a:off x="658272" y="3393758"/>
          <a:ext cx="102980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0952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2537805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669295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Monogrammes, 15 topics,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25% (15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34% (15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Monogrammes,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27% (20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36% (21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6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Monogrammes,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(32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sans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24% (43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33% (43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2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r>
                        <a:rPr lang="fr-FR" dirty="0"/>
                        <a:t> avec 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28% (49 topics)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39% (50 topics)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0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Influence du nombre de topics sur la qualité du résultat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34BB9-13C5-480B-A885-585680E4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33" y="1859353"/>
            <a:ext cx="4839803" cy="353140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681C42-26BF-4692-B75A-CC720FA9F02E}"/>
              </a:ext>
            </a:extLst>
          </p:cNvPr>
          <p:cNvSpPr txBox="1"/>
          <p:nvPr/>
        </p:nvSpPr>
        <p:spPr>
          <a:xfrm>
            <a:off x="6514033" y="5390758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Bigrammes</a:t>
            </a:r>
            <a:r>
              <a:rPr lang="fr-FR" sz="1400" dirty="0"/>
              <a:t>, non normalisé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C9241C-C260-47C0-94A8-4CC56FEF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4" y="1859353"/>
            <a:ext cx="4839803" cy="35314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E001FA-6394-4E31-9B46-B7755C1E56EB}"/>
              </a:ext>
            </a:extLst>
          </p:cNvPr>
          <p:cNvSpPr txBox="1"/>
          <p:nvPr/>
        </p:nvSpPr>
        <p:spPr>
          <a:xfrm>
            <a:off x="1029184" y="5390757"/>
            <a:ext cx="483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Monogrammes, normalisé</a:t>
            </a:r>
          </a:p>
        </p:txBody>
      </p:sp>
    </p:spTree>
    <p:extLst>
      <p:ext uri="{BB962C8B-B14F-4D97-AF65-F5344CB8AC3E}">
        <p14:creationId xmlns:p14="http://schemas.microsoft.com/office/powerpoint/2010/main" val="407528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Evaluation de la performance</a:t>
            </a:r>
            <a:br>
              <a:rPr lang="fr-FR" dirty="0"/>
            </a:br>
            <a:r>
              <a:rPr lang="fr-FR" dirty="0"/>
              <a:t>Avec optimisations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supervisé a été optimisé par l’utilisation de </a:t>
            </a:r>
            <a:r>
              <a:rPr lang="fr-FR" dirty="0" err="1"/>
              <a:t>bigrammes</a:t>
            </a:r>
            <a:r>
              <a:rPr lang="fr-FR" dirty="0"/>
              <a:t> au lieu de monogrammes</a:t>
            </a:r>
          </a:p>
          <a:p>
            <a:pPr lvl="1"/>
            <a:r>
              <a:rPr lang="fr-FR" dirty="0"/>
              <a:t>L’amélioration est de 4 à 6 points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A1413F6-AF1B-455B-9C71-076F63D9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23102"/>
              </p:ext>
            </p:extLst>
          </p:nvPr>
        </p:nvGraphicFramePr>
        <p:xfrm>
          <a:off x="641797" y="3221507"/>
          <a:ext cx="8092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425">
                  <a:extLst>
                    <a:ext uri="{9D8B030D-6E8A-4147-A177-3AD203B41FA5}">
                      <a16:colId xmlns:a16="http://schemas.microsoft.com/office/drawing/2014/main" val="907244659"/>
                    </a:ext>
                  </a:extLst>
                </a:gridCol>
                <a:gridCol w="1994184">
                  <a:extLst>
                    <a:ext uri="{9D8B030D-6E8A-4147-A177-3AD203B41FA5}">
                      <a16:colId xmlns:a16="http://schemas.microsoft.com/office/drawing/2014/main" val="4074373522"/>
                    </a:ext>
                  </a:extLst>
                </a:gridCol>
                <a:gridCol w="2097509">
                  <a:extLst>
                    <a:ext uri="{9D8B030D-6E8A-4147-A177-3AD203B41FA5}">
                      <a16:colId xmlns:a16="http://schemas.microsoft.com/office/drawing/2014/main" val="126704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Monogrammes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4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Bigrammes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L’API prend en entrée :</a:t>
            </a:r>
          </a:p>
          <a:p>
            <a:pPr lvl="1"/>
            <a:r>
              <a:rPr lang="fr-FR" dirty="0"/>
              <a:t>Le titre de la question</a:t>
            </a:r>
          </a:p>
          <a:p>
            <a:pPr lvl="1"/>
            <a:r>
              <a:rPr lang="fr-FR" dirty="0"/>
              <a:t>Le corps ou description de la question</a:t>
            </a:r>
          </a:p>
          <a:p>
            <a:pPr lvl="1"/>
            <a:r>
              <a:rPr lang="fr-FR" dirty="0"/>
              <a:t>L’implémentation utilise un POST sur un point d’accès, avec passage des contenus par éléments de formulaire.</a:t>
            </a:r>
          </a:p>
          <a:p>
            <a:r>
              <a:rPr lang="fr-FR" dirty="0"/>
              <a:t>Le classifieur SVM multi-classes entraîné sur les « anciennes » questions est utilisé pour prédire la probabilité de pertinence de chaque tag.</a:t>
            </a:r>
          </a:p>
          <a:p>
            <a:r>
              <a:rPr lang="fr-FR" dirty="0"/>
              <a:t>Elle retourne en sortie une liste de 10 tags parmi lesquels l’utilisateur est invité à faire son choix.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8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4541D3B-25D8-4DAB-B18A-CD876226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0A2D34-4EEF-475E-8703-AE6595F757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0025" y="953037"/>
            <a:ext cx="11298238" cy="5293217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de la démarche</a:t>
            </a:r>
          </a:p>
          <a:p>
            <a:r>
              <a:rPr lang="fr-FR" sz="2400" dirty="0"/>
              <a:t>Analyse et préparation des données</a:t>
            </a:r>
          </a:p>
          <a:p>
            <a:r>
              <a:rPr lang="fr-FR" sz="2600" dirty="0"/>
              <a:t>Méthode non supervisée</a:t>
            </a:r>
          </a:p>
          <a:p>
            <a:pPr lvl="1"/>
            <a:r>
              <a:rPr lang="fr-FR" dirty="0"/>
              <a:t>Topic modeling</a:t>
            </a:r>
            <a:endParaRPr lang="fr-FR" sz="2600" dirty="0"/>
          </a:p>
          <a:p>
            <a:r>
              <a:rPr lang="fr-FR" sz="2600" dirty="0"/>
              <a:t>Méthode supervisée</a:t>
            </a:r>
          </a:p>
          <a:p>
            <a:r>
              <a:rPr lang="fr-FR" sz="2600" dirty="0"/>
              <a:t>API et site de test</a:t>
            </a:r>
          </a:p>
        </p:txBody>
      </p:sp>
    </p:spTree>
    <p:extLst>
      <p:ext uri="{BB962C8B-B14F-4D97-AF65-F5344CB8AC3E}">
        <p14:creationId xmlns:p14="http://schemas.microsoft.com/office/powerpoint/2010/main" val="400444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FCD8D-DD1D-43E6-908F-6A737C1C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API de classification automatique</a:t>
            </a:r>
            <a:br>
              <a:rPr lang="fr-FR" dirty="0"/>
            </a:br>
            <a:r>
              <a:rPr lang="fr-FR" dirty="0"/>
              <a:t>Site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DE116-C35A-4DE3-82E3-3B0B01FB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formulaire permettant de saisir une question est disponible à l’adresse</a:t>
            </a:r>
            <a:br>
              <a:rPr lang="fr-FR" dirty="0"/>
            </a:br>
            <a:r>
              <a:rPr lang="fr-FR" dirty="0">
                <a:hlinkClick r:id="rId2"/>
              </a:rPr>
              <a:t>http://muths.pythonanywhere.com/p6/input/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Ce formulaire appelle la page </a:t>
            </a:r>
            <a:r>
              <a:rPr lang="fr-FR" dirty="0">
                <a:hlinkClick r:id="rId3"/>
              </a:rPr>
              <a:t>http://muths.pythonanywhere.com/p6/tag_reco</a:t>
            </a:r>
            <a:r>
              <a:rPr lang="fr-FR" dirty="0"/>
              <a:t> en lui passant le titre et le corps de la question et propose en retour une liste de 10 tags.</a:t>
            </a:r>
          </a:p>
        </p:txBody>
      </p:sp>
    </p:spTree>
    <p:extLst>
      <p:ext uri="{BB962C8B-B14F-4D97-AF65-F5344CB8AC3E}">
        <p14:creationId xmlns:p14="http://schemas.microsoft.com/office/powerpoint/2010/main" val="35432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4">
            <a:hlinkClick r:id="rId2"/>
          </p:cNvPr>
          <p:cNvSpPr>
            <a:spLocks noChangeArrowheads="1"/>
          </p:cNvSpPr>
          <p:nvPr/>
        </p:nvSpPr>
        <p:spPr bwMode="auto">
          <a:xfrm>
            <a:off x="4472682" y="3347387"/>
            <a:ext cx="4918962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  <a:cs typeface="Tahoma" charset="0"/>
              </a:rPr>
              <a:t>Linkedin.com/company/alcatellucententerprise </a:t>
            </a:r>
          </a:p>
        </p:txBody>
      </p:sp>
      <p:sp>
        <p:nvSpPr>
          <p:cNvPr id="26" name="TextBox 6">
            <a:hlinkClick r:id="rId3"/>
          </p:cNvPr>
          <p:cNvSpPr txBox="1">
            <a:spLocks noChangeArrowheads="1"/>
          </p:cNvSpPr>
          <p:nvPr/>
        </p:nvSpPr>
        <p:spPr bwMode="auto">
          <a:xfrm>
            <a:off x="4472680" y="2014004"/>
            <a:ext cx="3344733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Twitter.com/ALUEnterprise </a:t>
            </a:r>
          </a:p>
        </p:txBody>
      </p:sp>
      <p:sp>
        <p:nvSpPr>
          <p:cNvPr id="27" name="Text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4472680" y="2461679"/>
            <a:ext cx="3417827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Facebook.com/ALUEnterprise</a:t>
            </a:r>
          </a:p>
        </p:txBody>
      </p:sp>
      <p:sp>
        <p:nvSpPr>
          <p:cNvPr id="28" name="TextBox 10">
            <a:hlinkClick r:id="rId5"/>
          </p:cNvPr>
          <p:cNvSpPr txBox="1">
            <a:spLocks noChangeArrowheads="1"/>
          </p:cNvSpPr>
          <p:nvPr/>
        </p:nvSpPr>
        <p:spPr bwMode="auto">
          <a:xfrm>
            <a:off x="4472680" y="2906973"/>
            <a:ext cx="400257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Youtube.com/user/enterpriseALU</a:t>
            </a:r>
          </a:p>
        </p:txBody>
      </p:sp>
      <p:sp>
        <p:nvSpPr>
          <p:cNvPr id="29" name="TextBox 6">
            <a:hlinkClick r:id="rId6"/>
          </p:cNvPr>
          <p:cNvSpPr txBox="1">
            <a:spLocks noChangeArrowheads="1"/>
          </p:cNvSpPr>
          <p:nvPr/>
        </p:nvSpPr>
        <p:spPr bwMode="auto">
          <a:xfrm>
            <a:off x="4472681" y="3793871"/>
            <a:ext cx="4070259" cy="31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Slideshare.net/Alcatel-Lucent_Enterprise </a:t>
            </a:r>
          </a:p>
        </p:txBody>
      </p:sp>
      <p:sp>
        <p:nvSpPr>
          <p:cNvPr id="30" name="TextBox 6">
            <a:hlinkClick r:id="rId7"/>
          </p:cNvPr>
          <p:cNvSpPr txBox="1">
            <a:spLocks noChangeArrowheads="1"/>
          </p:cNvSpPr>
          <p:nvPr/>
        </p:nvSpPr>
        <p:spPr bwMode="auto">
          <a:xfrm>
            <a:off x="4472681" y="4244044"/>
            <a:ext cx="4070259" cy="3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Storify.com/ALUEnterprise </a:t>
            </a:r>
          </a:p>
        </p:txBody>
      </p:sp>
      <p:pic>
        <p:nvPicPr>
          <p:cNvPr id="31" name="Picture 33" descr="slideshare-icon.png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480" y="3788357"/>
            <a:ext cx="335817" cy="3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37287" y="2019088"/>
            <a:ext cx="1333815" cy="5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9686" tIns="34843" rIns="69686" bIns="3484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rebuchet MS" charset="0"/>
              </a:rPr>
              <a:t>Follow us on:</a:t>
            </a:r>
          </a:p>
        </p:txBody>
      </p:sp>
      <p:pic>
        <p:nvPicPr>
          <p:cNvPr id="33" name="Picture 35" descr="TwitterBird_icon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0922" y="1998847"/>
            <a:ext cx="33215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6" descr="Facebook_icon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44056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 descr="LinkinIn_icon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3334728"/>
            <a:ext cx="33826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8" descr="YouTube_icon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258" y="2887054"/>
            <a:ext cx="338260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9" descr="Storify_ic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4586" y="4227697"/>
            <a:ext cx="316279" cy="30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5D7325-B182-497E-9FA0-76E3F5D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44500" indent="-444500">
              <a:tabLst>
                <a:tab pos="444500" algn="l"/>
              </a:tabLst>
            </a:pPr>
            <a:r>
              <a:rPr lang="fr-FR" dirty="0"/>
              <a:t>1.	Présentation de la démarche</a:t>
            </a:r>
            <a:br>
              <a:rPr lang="fr-FR" dirty="0"/>
            </a:br>
            <a:r>
              <a:rPr lang="fr-FR" dirty="0"/>
              <a:t>Classification automatique de questions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0506B9-99DD-470E-A2D4-30ED6AAC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jeu de questions issu du site stackoverflow.com est utilisé pour entraîner un modèle.</a:t>
            </a:r>
          </a:p>
          <a:p>
            <a:r>
              <a:rPr lang="fr-FR" dirty="0"/>
              <a:t>Les variables de départ sont le titre et la description de la question.</a:t>
            </a:r>
          </a:p>
          <a:p>
            <a:r>
              <a:rPr lang="fr-FR" dirty="0"/>
              <a:t>Les variables cible sont les tags affectés par les utilisateurs.</a:t>
            </a:r>
          </a:p>
          <a:p>
            <a:pPr lvl="1"/>
            <a:r>
              <a:rPr lang="fr-FR" dirty="0"/>
              <a:t>Une méthode non supervisée (LDA) a été utilisée pour classer les question dans des thèmes (topics). Selon la probabilité d’appartenance d’une nouvelle question à un thème, une liste de tags est proposée en utilisant une approche statistique.</a:t>
            </a:r>
          </a:p>
          <a:p>
            <a:pPr lvl="1"/>
            <a:r>
              <a:rPr lang="fr-FR" dirty="0"/>
              <a:t>Une méthode supervisée (SVC multi-classes) a été mise en œuvre</a:t>
            </a:r>
          </a:p>
          <a:p>
            <a:r>
              <a:rPr lang="fr-FR" dirty="0"/>
              <a:t>La mesure de performance, commune aux deux méthodes, est le taux de « bons » tags, autrement dit, la proportion des tags alloués par l’utilisateur qui font partie des tags proposés.</a:t>
            </a:r>
          </a:p>
          <a:p>
            <a:pPr lvl="2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4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10C1E-1B20-423F-A24F-2724AD51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F9BA7-4F84-4F77-8EA5-5369C2EC7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d’entrainement consiste en 15089 questions (ensemble des questions dont la date de dernière activité est sur une période d’un an).</a:t>
            </a:r>
          </a:p>
          <a:p>
            <a:r>
              <a:rPr lang="fr-FR" dirty="0"/>
              <a:t>Le titre et le corps (description de la question) est traité selon les étapes suivantes :</a:t>
            </a:r>
          </a:p>
          <a:p>
            <a:pPr lvl="1"/>
            <a:r>
              <a:rPr lang="fr-FR" dirty="0"/>
              <a:t>Suppression des balises HTML</a:t>
            </a:r>
          </a:p>
          <a:p>
            <a:pPr lvl="1"/>
            <a:r>
              <a:rPr lang="fr-FR" dirty="0"/>
              <a:t>Conversion en minuscules</a:t>
            </a:r>
          </a:p>
          <a:p>
            <a:pPr lvl="1"/>
            <a:r>
              <a:rPr lang="fr-FR" dirty="0"/>
              <a:t>Extraction des mots (tokenisation)</a:t>
            </a:r>
          </a:p>
          <a:p>
            <a:pPr lvl="1"/>
            <a:r>
              <a:rPr lang="fr-FR" dirty="0"/>
              <a:t>Elimination des mots vides (stop </a:t>
            </a:r>
            <a:r>
              <a:rPr lang="fr-FR" dirty="0" err="1"/>
              <a:t>words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Extraction des racines des mots (stems)</a:t>
            </a:r>
          </a:p>
          <a:p>
            <a:r>
              <a:rPr lang="fr-FR" dirty="0"/>
              <a:t>Résultat:</a:t>
            </a:r>
          </a:p>
          <a:p>
            <a:pPr lvl="1"/>
            <a:r>
              <a:rPr lang="fr-FR" dirty="0"/>
              <a:t>Environ un million d’occurrences sur un ensemble de 41000 racines uniques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47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F8C6C-904F-43D4-9859-1321E73B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Distribution des racines de mots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501CC5-EEFF-44F4-A187-E5DFC1BADEF9}"/>
              </a:ext>
            </a:extLst>
          </p:cNvPr>
          <p:cNvSpPr txBox="1"/>
          <p:nvPr/>
        </p:nvSpPr>
        <p:spPr>
          <a:xfrm>
            <a:off x="6323527" y="1184856"/>
            <a:ext cx="4971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constate qu’il reste un nombre significatif de racines qui ne portent pas réellement de sens (use, 1, file, 0, </a:t>
            </a:r>
            <a:r>
              <a:rPr lang="fr-FR" dirty="0" err="1"/>
              <a:t>get</a:t>
            </a:r>
            <a:r>
              <a:rPr lang="fr-FR" dirty="0"/>
              <a:t>, like, …).</a:t>
            </a:r>
          </a:p>
          <a:p>
            <a:r>
              <a:rPr lang="fr-FR" dirty="0"/>
              <a:t>Ces racines seront éliminés lors de la phase de vectorisation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fréquents (&gt;95% de fréquence) sont éliminés car ne permettent pas de différentier les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rares (moins de 5 occurrences) sont éliminés car ne sont pas assez nombreux pour constituer des catégories.</a:t>
            </a:r>
          </a:p>
          <a:p>
            <a:r>
              <a:rPr lang="fr-FR" dirty="0"/>
              <a:t>Il reste au final 5755 racines.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D1AE9CF-65C9-4BCE-8B9E-0CD97F87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0" y="1094704"/>
            <a:ext cx="5432080" cy="5486400"/>
          </a:xfrm>
        </p:spPr>
      </p:pic>
    </p:spTree>
    <p:extLst>
      <p:ext uri="{BB962C8B-B14F-4D97-AF65-F5344CB8AC3E}">
        <p14:creationId xmlns:p14="http://schemas.microsoft.com/office/powerpoint/2010/main" val="18164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Statistiques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de mots </a:t>
            </a:r>
            <a:r>
              <a:rPr lang="en-US" dirty="0" err="1"/>
              <a:t>vectorisés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</a:t>
            </a:r>
            <a:r>
              <a:rPr lang="en-US" dirty="0" err="1"/>
              <a:t>racines</a:t>
            </a:r>
            <a:r>
              <a:rPr lang="en-US" dirty="0"/>
              <a:t> par question: 2386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</a:t>
            </a:r>
            <a:r>
              <a:rPr lang="en-US" dirty="0" err="1"/>
              <a:t>racines</a:t>
            </a:r>
            <a:r>
              <a:rPr lang="en-US" dirty="0"/>
              <a:t> par question: 2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par question: 56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</a:t>
            </a:r>
            <a:r>
              <a:rPr lang="en-US" dirty="0" err="1"/>
              <a:t>racines</a:t>
            </a:r>
            <a:r>
              <a:rPr lang="en-US" dirty="0"/>
              <a:t> </a:t>
            </a:r>
            <a:r>
              <a:rPr lang="en-US" dirty="0" err="1"/>
              <a:t>uniques</a:t>
            </a:r>
            <a:r>
              <a:rPr lang="en-US" dirty="0"/>
              <a:t> par question : 32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56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E899D-B9D9-462F-AEDF-B48B072C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 et préparation des données</a:t>
            </a:r>
            <a:br>
              <a:rPr lang="fr-FR" dirty="0"/>
            </a:br>
            <a:r>
              <a:rPr lang="fr-FR" dirty="0"/>
              <a:t>Vectorisation des tags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C3E89-0FAC-4594-85DB-35C82234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tags </a:t>
            </a:r>
            <a:r>
              <a:rPr lang="en-US" dirty="0" err="1"/>
              <a:t>réellement</a:t>
            </a:r>
            <a:r>
              <a:rPr lang="en-US" dirty="0"/>
              <a:t> </a:t>
            </a:r>
            <a:r>
              <a:rPr lang="en-US" dirty="0" err="1"/>
              <a:t>attribués</a:t>
            </a:r>
            <a:r>
              <a:rPr lang="en-US" dirty="0"/>
              <a:t> par des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vectorisés</a:t>
            </a:r>
            <a:r>
              <a:rPr lang="en-US" dirty="0"/>
              <a:t> pour </a:t>
            </a:r>
            <a:r>
              <a:rPr lang="en-US" dirty="0" err="1"/>
              <a:t>aboutir</a:t>
            </a:r>
            <a:r>
              <a:rPr lang="en-US" dirty="0"/>
              <a:t> à :</a:t>
            </a:r>
          </a:p>
          <a:p>
            <a:pPr lvl="1"/>
            <a:r>
              <a:rPr lang="en-US" dirty="0"/>
              <a:t>5443 tags </a:t>
            </a:r>
            <a:r>
              <a:rPr lang="en-US" dirty="0" err="1"/>
              <a:t>uniques</a:t>
            </a:r>
            <a:endParaRPr lang="en-US" dirty="0"/>
          </a:p>
          <a:p>
            <a:pPr lvl="1"/>
            <a:r>
              <a:rPr lang="en-US" dirty="0" err="1"/>
              <a:t>Nombre</a:t>
            </a:r>
            <a:r>
              <a:rPr lang="en-US" dirty="0"/>
              <a:t> maximum de tags par question : 5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minimum de tags par question : 1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moyen</a:t>
            </a:r>
            <a:r>
              <a:rPr lang="en-US" dirty="0"/>
              <a:t> de tags par question : 3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semble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pertinent de proposer 5 tags pour </a:t>
            </a:r>
            <a:r>
              <a:rPr lang="en-US" dirty="0" err="1"/>
              <a:t>chaque</a:t>
            </a:r>
            <a:r>
              <a:rPr lang="en-US" dirty="0"/>
              <a:t> nouvelle question et de se baser sur </a:t>
            </a:r>
            <a:r>
              <a:rPr lang="en-US" dirty="0" err="1"/>
              <a:t>cet</a:t>
            </a:r>
            <a:r>
              <a:rPr lang="en-US" dirty="0"/>
              <a:t> ensemble pour </a:t>
            </a:r>
            <a:r>
              <a:rPr lang="en-US" dirty="0" err="1"/>
              <a:t>évaluer</a:t>
            </a:r>
            <a:r>
              <a:rPr lang="en-US" dirty="0"/>
              <a:t> la performance du </a:t>
            </a:r>
            <a:r>
              <a:rPr lang="en-US" dirty="0" err="1"/>
              <a:t>modèle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9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92DAB-8053-4EA9-B013-36A54ED2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Préparation des données</a:t>
            </a:r>
            <a:br>
              <a:rPr lang="fr-FR" dirty="0"/>
            </a:br>
            <a:r>
              <a:rPr lang="fr-FR" dirty="0"/>
              <a:t>Distribution des tags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E1FF7B4-4368-450B-A92D-B6A91882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104497"/>
            <a:ext cx="9556123" cy="5464142"/>
          </a:xfrm>
        </p:spPr>
      </p:pic>
    </p:spTree>
    <p:extLst>
      <p:ext uri="{BB962C8B-B14F-4D97-AF65-F5344CB8AC3E}">
        <p14:creationId xmlns:p14="http://schemas.microsoft.com/office/powerpoint/2010/main" val="40239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62815-4B69-44C7-9484-84A0C44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Topic modeling</a:t>
            </a:r>
            <a:br>
              <a:rPr lang="fr-FR" dirty="0"/>
            </a:br>
            <a:r>
              <a:rPr lang="fr-FR" dirty="0"/>
              <a:t>Méthode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64F78-7DEF-4B37-9FC4-F628DCE2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L’algorithme LDA (Latent Dirichlet Allocation) est utilisé pour extraire des thèmes (topics).</a:t>
            </a:r>
          </a:p>
          <a:p>
            <a:pPr lvl="1"/>
            <a:r>
              <a:rPr lang="fr-FR" dirty="0"/>
              <a:t>Le score et la perplexité ne sont pas des mesures pertinentes pour évaluer la performance de cet algorithme, ni pour optimiser le nombre de thèmes.</a:t>
            </a:r>
          </a:p>
          <a:p>
            <a:pPr lvl="2"/>
            <a:r>
              <a:rPr lang="fr-FR" dirty="0"/>
              <a:t>Le score est négatif de l’ordre de 10</a:t>
            </a:r>
            <a:r>
              <a:rPr lang="fr-FR" baseline="30000" dirty="0"/>
              <a:t>7</a:t>
            </a:r>
          </a:p>
          <a:p>
            <a:pPr lvl="2"/>
            <a:r>
              <a:rPr lang="fr-FR" dirty="0"/>
              <a:t>La perplexité est strictement croissante avec un ordre de grandeur de 1000 * 2</a:t>
            </a:r>
            <a:r>
              <a:rPr lang="fr-FR" baseline="30000" dirty="0"/>
              <a:t>(</a:t>
            </a:r>
            <a:r>
              <a:rPr lang="fr-FR" baseline="30000" dirty="0" err="1"/>
              <a:t>ntopics</a:t>
            </a:r>
            <a:r>
              <a:rPr lang="fr-FR" baseline="30000" dirty="0"/>
              <a:t> – 1)</a:t>
            </a:r>
          </a:p>
          <a:p>
            <a:pPr lvl="2"/>
            <a:r>
              <a:rPr lang="fr-FR" dirty="0"/>
              <a:t>Test réalisé avec </a:t>
            </a:r>
            <a:r>
              <a:rPr lang="fr-FR" dirty="0" err="1"/>
              <a:t>ntopics</a:t>
            </a:r>
            <a:r>
              <a:rPr lang="fr-FR" dirty="0"/>
              <a:t> variant de 2 à 90.</a:t>
            </a:r>
          </a:p>
          <a:p>
            <a:pPr lvl="1"/>
            <a:r>
              <a:rPr lang="fr-FR" dirty="0"/>
              <a:t>Le choix s’est arrêté sur 15 topics. A la lecture des termes proposés, ces topics sont assez bien caractérisés.</a:t>
            </a:r>
          </a:p>
          <a:p>
            <a:pPr lvl="2"/>
            <a:r>
              <a:rPr lang="en-US" dirty="0"/>
              <a:t>Best score: 0.2898 with 43 topics </a:t>
            </a:r>
            <a:r>
              <a:rPr lang="en-US"/>
              <a:t>(avec normalization </a:t>
            </a:r>
            <a:r>
              <a:rPr lang="en-US" dirty="0"/>
              <a:t>du </a:t>
            </a:r>
            <a:r>
              <a:rPr lang="en-US" dirty="0" err="1"/>
              <a:t>poids</a:t>
            </a:r>
            <a:r>
              <a:rPr lang="en-US" dirty="0"/>
              <a:t> des tags)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66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heme/theme1.xml><?xml version="1.0" encoding="utf-8"?>
<a:theme xmlns:a="http://schemas.openxmlformats.org/drawingml/2006/main" name="ALU 2011">
  <a:themeElements>
    <a:clrScheme name="ALU_Corporate">
      <a:dk1>
        <a:srgbClr val="000000"/>
      </a:dk1>
      <a:lt1>
        <a:srgbClr val="FFFFFF"/>
      </a:lt1>
      <a:dk2>
        <a:srgbClr val="34B233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00549F"/>
      </a:hlink>
      <a:folHlink>
        <a:srgbClr val="00747A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34B233"/>
        </a:dk2>
        <a:lt2>
          <a:srgbClr val="CF0072"/>
        </a:lt2>
        <a:accent1>
          <a:srgbClr val="34B4E4"/>
        </a:accent1>
        <a:accent2>
          <a:srgbClr val="AA9C8F"/>
        </a:accent2>
        <a:accent3>
          <a:srgbClr val="FFFFFF"/>
        </a:accent3>
        <a:accent4>
          <a:srgbClr val="000000"/>
        </a:accent4>
        <a:accent5>
          <a:srgbClr val="AED6EF"/>
        </a:accent5>
        <a:accent6>
          <a:srgbClr val="9A8D81"/>
        </a:accent6>
        <a:hlink>
          <a:srgbClr val="00549F"/>
        </a:hlink>
        <a:folHlink>
          <a:srgbClr val="FFC8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37AE1B38F5374CB91791C8A0C9479B" ma:contentTypeVersion="4" ma:contentTypeDescription="Create a new document." ma:contentTypeScope="" ma:versionID="ddabe59c32190856211847cb9c33ea86">
  <xsd:schema xmlns:xsd="http://www.w3.org/2001/XMLSchema" xmlns:xs="http://www.w3.org/2001/XMLSchema" xmlns:p="http://schemas.microsoft.com/office/2006/metadata/properties" xmlns:ns2="242081e3-def4-49db-957a-142271ec8b9e" xmlns:ns3="748099ad-2d26-4e61-9061-59d3c097668b" targetNamespace="http://schemas.microsoft.com/office/2006/metadata/properties" ma:root="true" ma:fieldsID="025dae5700d7a7b1a3520b565702b9c9" ns2:_="" ns3:_="">
    <xsd:import namespace="242081e3-def4-49db-957a-142271ec8b9e"/>
    <xsd:import namespace="748099ad-2d26-4e61-9061-59d3c0976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081e3-def4-49db-957a-142271ec8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99ad-2d26-4e61-9061-59d3c09766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48099ad-2d26-4e61-9061-59d3c097668b">
      <UserInfo>
        <DisplayName>Vallier Joel</DisplayName>
        <AccountId>257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C1D1BA-6728-4495-AD47-2EC15D871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810FD-868A-4154-A451-4A43B5BD2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081e3-def4-49db-957a-142271ec8b9e"/>
    <ds:schemaRef ds:uri="748099ad-2d26-4e61-9061-59d3c0976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0D8ABF-D62B-43C1-8CD5-8FDE6B705449}">
  <ds:schemaRefs>
    <ds:schemaRef ds:uri="242081e3-def4-49db-957a-142271ec8b9e"/>
    <ds:schemaRef ds:uri="http://purl.org/dc/dcmitype/"/>
    <ds:schemaRef ds:uri="http://purl.org/dc/elements/1.1/"/>
    <ds:schemaRef ds:uri="http://www.w3.org/XML/1998/namespace"/>
    <ds:schemaRef ds:uri="748099ad-2d26-4e61-9061-59d3c097668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1642</Words>
  <Application>Microsoft Office PowerPoint</Application>
  <PresentationFormat>Personnalisé</PresentationFormat>
  <Paragraphs>164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Tahoma</vt:lpstr>
      <vt:lpstr>Trebuchet MS</vt:lpstr>
      <vt:lpstr>ALU 2011</vt:lpstr>
      <vt:lpstr>Openclassrooms - Parcours Data Scientist Projet 6 Traitement du langage naturel</vt:lpstr>
      <vt:lpstr>SOMMAIRE</vt:lpstr>
      <vt:lpstr>1. Présentation de la démarche Classification automatique de questions</vt:lpstr>
      <vt:lpstr>2. Analyse et préparation des données</vt:lpstr>
      <vt:lpstr>2. Analyse et préparation des données Distribution des racines de mots</vt:lpstr>
      <vt:lpstr>2. Analyse et préparation des données</vt:lpstr>
      <vt:lpstr>2. Analyse et préparation des données Vectorisation des tags</vt:lpstr>
      <vt:lpstr>2. Préparation des données Distribution des tags</vt:lpstr>
      <vt:lpstr>3. Topic modeling Méthode non supervisée</vt:lpstr>
      <vt:lpstr>3. Topic modeling Méthode non supervisée (LDA)</vt:lpstr>
      <vt:lpstr>3. Méthode non supervisée (LDA) Probabilité pour un tag d’apparaître dans un topic</vt:lpstr>
      <vt:lpstr>3. Méthode non supervisée (LDA) Prédiction d’étiquettes pour de nouvelles question</vt:lpstr>
      <vt:lpstr>3. Topic modeling Méthode non supervisée</vt:lpstr>
      <vt:lpstr>Méthode supervisée</vt:lpstr>
      <vt:lpstr>5. Evaluation de la performance Sans optimisation</vt:lpstr>
      <vt:lpstr>5. Evaluation de la performance Avec optimisations</vt:lpstr>
      <vt:lpstr>5. Evaluation de la performance Avec optimisations</vt:lpstr>
      <vt:lpstr>5. Evaluation de la performance Avec optimisations</vt:lpstr>
      <vt:lpstr>5. API de classification automatique Description</vt:lpstr>
      <vt:lpstr>5. API de classification automatique Site de test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 PLC Project Plan - template</dc:title>
  <dc:creator>B.Huck</dc:creator>
  <cp:keywords>Project Life Cycle</cp:keywords>
  <cp:lastModifiedBy>Muths Christian</cp:lastModifiedBy>
  <cp:revision>613</cp:revision>
  <dcterms:created xsi:type="dcterms:W3CDTF">2011-08-29T20:41:33Z</dcterms:created>
  <dcterms:modified xsi:type="dcterms:W3CDTF">2018-05-31T09:27:36Z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0x010100A537AE1B38F5374CB91791C8A0C9479B</vt:lpwstr>
  </property>
  <property fmtid="{D5CDD505-2E9C-101B-9397-08002B2CF9AE}" pid="4" name="WorkflowChangePath">
    <vt:lpwstr>69b58a8e-8f8f-4bab-a8a4-5852aed34c61,4;69b58a8e-8f8f-4bab-a8a4-5852aed34c61,9;</vt:lpwstr>
  </property>
</Properties>
</file>

<file path=userCustomization/customUI.xml><?xml version="1.0" encoding="utf-8"?>
<mso:customUI xmlns:mso="http://schemas.microsoft.com/office/2006/01/customui">
  <mso:ribbon>
    <mso:qat>
      <mso:documentControls>
        <mso:control idQ="mso:ObjectAlignMenu" visible="true"/>
      </mso:documentControls>
    </mso:qat>
  </mso:ribbon>
</mso:customUI>
</file>