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365" r:id="rId5"/>
    <p:sldId id="384" r:id="rId6"/>
    <p:sldId id="381" r:id="rId7"/>
    <p:sldId id="385" r:id="rId8"/>
    <p:sldId id="400" r:id="rId9"/>
    <p:sldId id="401" r:id="rId10"/>
    <p:sldId id="404" r:id="rId11"/>
    <p:sldId id="405" r:id="rId12"/>
    <p:sldId id="406" r:id="rId13"/>
    <p:sldId id="407" r:id="rId14"/>
    <p:sldId id="408" r:id="rId15"/>
    <p:sldId id="409" r:id="rId16"/>
    <p:sldId id="411" r:id="rId17"/>
    <p:sldId id="412" r:id="rId18"/>
    <p:sldId id="413" r:id="rId19"/>
    <p:sldId id="415" r:id="rId20"/>
    <p:sldId id="410" r:id="rId21"/>
    <p:sldId id="414" r:id="rId22"/>
    <p:sldId id="399" r:id="rId23"/>
    <p:sldId id="287" r:id="rId24"/>
  </p:sldIdLst>
  <p:sldSz cx="11887200" cy="6858000"/>
  <p:notesSz cx="9931400" cy="14351000"/>
  <p:defaultTextStyle>
    <a:defPPr>
      <a:defRPr lang="en-US"/>
    </a:defPPr>
    <a:lvl1pPr algn="l" rtl="0" fontAlgn="base">
      <a:spcBef>
        <a:spcPct val="50000"/>
      </a:spcBef>
      <a:spcAft>
        <a:spcPct val="0"/>
      </a:spcAft>
      <a:defRPr kern="1200">
        <a:solidFill>
          <a:schemeClr val="tx1"/>
        </a:solidFill>
        <a:latin typeface="Tahoma" pitchFamily="34" charset="0"/>
        <a:ea typeface="+mn-ea"/>
        <a:cs typeface="+mn-cs"/>
      </a:defRPr>
    </a:lvl1pPr>
    <a:lvl2pPr marL="457200" algn="l" rtl="0" fontAlgn="base">
      <a:spcBef>
        <a:spcPct val="50000"/>
      </a:spcBef>
      <a:spcAft>
        <a:spcPct val="0"/>
      </a:spcAft>
      <a:defRPr kern="1200">
        <a:solidFill>
          <a:schemeClr val="tx1"/>
        </a:solidFill>
        <a:latin typeface="Tahoma" pitchFamily="34" charset="0"/>
        <a:ea typeface="+mn-ea"/>
        <a:cs typeface="+mn-cs"/>
      </a:defRPr>
    </a:lvl2pPr>
    <a:lvl3pPr marL="914400" algn="l" rtl="0" fontAlgn="base">
      <a:spcBef>
        <a:spcPct val="50000"/>
      </a:spcBef>
      <a:spcAft>
        <a:spcPct val="0"/>
      </a:spcAft>
      <a:defRPr kern="1200">
        <a:solidFill>
          <a:schemeClr val="tx1"/>
        </a:solidFill>
        <a:latin typeface="Tahoma" pitchFamily="34" charset="0"/>
        <a:ea typeface="+mn-ea"/>
        <a:cs typeface="+mn-cs"/>
      </a:defRPr>
    </a:lvl3pPr>
    <a:lvl4pPr marL="1371600" algn="l" rtl="0" fontAlgn="base">
      <a:spcBef>
        <a:spcPct val="50000"/>
      </a:spcBef>
      <a:spcAft>
        <a:spcPct val="0"/>
      </a:spcAft>
      <a:defRPr kern="1200">
        <a:solidFill>
          <a:schemeClr val="tx1"/>
        </a:solidFill>
        <a:latin typeface="Tahoma" pitchFamily="34" charset="0"/>
        <a:ea typeface="+mn-ea"/>
        <a:cs typeface="+mn-cs"/>
      </a:defRPr>
    </a:lvl4pPr>
    <a:lvl5pPr marL="1828800" algn="l"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ck2" initials="BH"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9B7"/>
    <a:srgbClr val="FF99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9531" autoAdjust="0"/>
  </p:normalViewPr>
  <p:slideViewPr>
    <p:cSldViewPr snapToGrid="0">
      <p:cViewPr varScale="1">
        <p:scale>
          <a:sx n="111" d="100"/>
          <a:sy n="111" d="100"/>
        </p:scale>
        <p:origin x="552" y="102"/>
      </p:cViewPr>
      <p:guideLst>
        <p:guide orient="horz" pos="2160"/>
        <p:guide pos="7287"/>
      </p:guideLst>
    </p:cSldViewPr>
  </p:slideViewPr>
  <p:notesTextViewPr>
    <p:cViewPr>
      <p:scale>
        <a:sx n="100" d="100"/>
        <a:sy n="100" d="100"/>
      </p:scale>
      <p:origin x="0" y="0"/>
    </p:cViewPr>
  </p:notesTextViewPr>
  <p:sorterViewPr>
    <p:cViewPr>
      <p:scale>
        <a:sx n="66" d="100"/>
        <a:sy n="66" d="100"/>
      </p:scale>
      <p:origin x="0" y="-184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67" name="Rectangle 3"/>
          <p:cNvSpPr>
            <a:spLocks noGrp="1" noChangeArrowheads="1"/>
          </p:cNvSpPr>
          <p:nvPr>
            <p:ph type="dt" idx="1"/>
          </p:nvPr>
        </p:nvSpPr>
        <p:spPr bwMode="auto">
          <a:xfrm>
            <a:off x="5625494"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lgn="r">
              <a:spcBef>
                <a:spcPct val="0"/>
              </a:spcBef>
              <a:defRPr sz="1700">
                <a:latin typeface="Arial" pitchFamily="34" charset="0"/>
              </a:defRPr>
            </a:lvl1pPr>
          </a:lstStyle>
          <a:p>
            <a:endParaRPr lang="en-US" dirty="0"/>
          </a:p>
        </p:txBody>
      </p:sp>
      <p:sp>
        <p:nvSpPr>
          <p:cNvPr id="11268" name="Rectangle 4"/>
          <p:cNvSpPr>
            <a:spLocks noGrp="1" noRot="1" noChangeAspect="1" noChangeArrowheads="1" noTextEdit="1"/>
          </p:cNvSpPr>
          <p:nvPr>
            <p:ph type="sldImg" idx="2"/>
          </p:nvPr>
        </p:nvSpPr>
        <p:spPr bwMode="auto">
          <a:xfrm>
            <a:off x="301625" y="1076325"/>
            <a:ext cx="9328150" cy="53816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93140" y="6816725"/>
            <a:ext cx="7945120" cy="64579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71" name="Rectangle 7"/>
          <p:cNvSpPr>
            <a:spLocks noGrp="1" noChangeArrowheads="1"/>
          </p:cNvSpPr>
          <p:nvPr>
            <p:ph type="sldNum" sz="quarter" idx="5"/>
          </p:nvPr>
        </p:nvSpPr>
        <p:spPr bwMode="auto">
          <a:xfrm>
            <a:off x="5625494"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lgn="r">
              <a:spcBef>
                <a:spcPct val="0"/>
              </a:spcBef>
              <a:defRPr sz="1700">
                <a:latin typeface="Arial" pitchFamily="34" charset="0"/>
              </a:defRPr>
            </a:lvl1pPr>
          </a:lstStyle>
          <a:p>
            <a:fld id="{AA682177-7598-439A-A5BC-904467B815AC}" type="slidenum">
              <a:rPr lang="en-US"/>
              <a:pPr/>
              <a:t>‹N°›</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AND SEGU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375" y="4237038"/>
            <a:ext cx="11345863" cy="1181100"/>
          </a:xfrm>
        </p:spPr>
        <p:txBody>
          <a:bodyPr anchor="b"/>
          <a:lstStyle>
            <a:lvl1pPr>
              <a:defRPr/>
            </a:lvl1pPr>
          </a:lstStyle>
          <a:p>
            <a:r>
              <a:rPr lang="en-US"/>
              <a:t>CLICK TO EDIT MASTER TITLE STYLE</a:t>
            </a:r>
          </a:p>
        </p:txBody>
      </p:sp>
      <p:sp>
        <p:nvSpPr>
          <p:cNvPr id="4099" name="Rectangle 3"/>
          <p:cNvSpPr>
            <a:spLocks noGrp="1" noChangeArrowheads="1"/>
          </p:cNvSpPr>
          <p:nvPr>
            <p:ph type="subTitle" idx="1"/>
          </p:nvPr>
        </p:nvSpPr>
        <p:spPr>
          <a:xfrm>
            <a:off x="254000" y="5461000"/>
            <a:ext cx="11304588" cy="617538"/>
          </a:xfrm>
        </p:spPr>
        <p:txBody>
          <a:bodyPr/>
          <a:lstStyle>
            <a:lvl1pPr marL="0" indent="0">
              <a:buFont typeface="Arial" pitchFamily="34" charset="0"/>
              <a:buNone/>
              <a:defRPr>
                <a:solidFill>
                  <a:srgbClr val="7F7F7F"/>
                </a:solidFill>
              </a:defRPr>
            </a:lvl1pPr>
          </a:lstStyle>
          <a:p>
            <a:r>
              <a:rPr lang="en-US"/>
              <a:t>Click to edit Master subtitle style</a:t>
            </a:r>
          </a:p>
        </p:txBody>
      </p:sp>
      <p:pic>
        <p:nvPicPr>
          <p:cNvPr id="4100"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101"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
        <p:nvSpPr>
          <p:cNvPr id="8"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 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noProof="0" dirty="0"/>
              <a:t>CLICK TO EDIT MASTER TITLE STYLE</a:t>
            </a:r>
          </a:p>
        </p:txBody>
      </p:sp>
      <p:sp>
        <p:nvSpPr>
          <p:cNvPr id="3" name="Content Placeholder 2"/>
          <p:cNvSpPr>
            <a:spLocks noGrp="1"/>
          </p:cNvSpPr>
          <p:nvPr>
            <p:ph idx="1"/>
          </p:nvPr>
        </p:nvSpPr>
        <p:spPr/>
        <p:txBody>
          <a:bodyPr/>
          <a:lstStyle>
            <a:lvl2pPr>
              <a:buClr>
                <a:srgbClr val="FFC000"/>
              </a:buClr>
              <a:defRPr/>
            </a:lvl2pPr>
            <a:lvl3pPr>
              <a:buClr>
                <a:schemeClr val="accent6">
                  <a:lumMod val="60000"/>
                  <a:lumOff val="40000"/>
                </a:schemeClr>
              </a:buCl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5" name="Rectangle 7"/>
          <p:cNvSpPr>
            <a:spLocks noChangeArrowheads="1"/>
          </p:cNvSpPr>
          <p:nvPr userDrawn="1"/>
        </p:nvSpPr>
        <p:spPr bwMode="auto">
          <a:xfrm>
            <a:off x="2367887" y="6580188"/>
            <a:ext cx="7151426"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2016 ALCATEL-LUCENT ENTERPRISE.</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ENTERPRISE — OPEN — PROPRIETARY — USE PURSUANT TO COMPANY INSTRUCTION</a:t>
            </a:r>
          </a:p>
        </p:txBody>
      </p:sp>
      <p:pic>
        <p:nvPicPr>
          <p:cNvPr id="9" name="Picture 1" descr="al_enterprise_rgb_75mm.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005694" y="6246673"/>
            <a:ext cx="1529084" cy="4208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250825" y="1362075"/>
            <a:ext cx="556895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72175" y="1362075"/>
            <a:ext cx="5570538"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4"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5"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6"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7"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E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188913" y="1303338"/>
            <a:ext cx="11329987" cy="4141787"/>
          </a:xfrm>
        </p:spPr>
        <p:txBody>
          <a:bodyPr/>
          <a:lstStyle>
            <a:lvl1pPr>
              <a:defRPr kumimoji="0" lang="en-US" sz="2000" b="0" i="0" u="none" strike="noStrike" kern="1200" cap="none" spc="0" normalizeH="0" baseline="0" noProof="0" dirty="0" smtClean="0">
                <a:ln>
                  <a:noFill/>
                </a:ln>
                <a:solidFill>
                  <a:schemeClr val="bg1">
                    <a:lumMod val="50000"/>
                  </a:schemeClr>
                </a:solidFill>
                <a:effectLst/>
                <a:uLnTx/>
                <a:uFillTx/>
                <a:latin typeface="Tahoma" pitchFamily="34" charset="0"/>
                <a:ea typeface="+mn-ea"/>
                <a:cs typeface="+mn-cs"/>
              </a:defRPr>
            </a:lvl1pPr>
          </a:lstStyle>
          <a:p>
            <a:pPr marL="114300" lvl="0" indent="-1588" algn="l" rtl="0" fontAlgn="base">
              <a:spcBef>
                <a:spcPct val="20000"/>
              </a:spcBef>
              <a:spcAft>
                <a:spcPts val="600"/>
              </a:spcAft>
              <a:buClr>
                <a:srgbClr val="6639B7"/>
              </a:buClr>
              <a:buFont typeface="Arial" charset="0"/>
              <a:buNone/>
            </a:pPr>
            <a:r>
              <a:rPr lang="en-US"/>
              <a:t>Click to edit Master text styles</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8"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200025" y="1303338"/>
            <a:ext cx="11298238" cy="3878262"/>
          </a:xfrm>
          <a:noFill/>
          <a:ln w="9525">
            <a:noFill/>
            <a:miter lim="800000"/>
            <a:headEnd/>
            <a:tailEnd/>
          </a:ln>
        </p:spPr>
        <p:txBody>
          <a:bodyPr vert="horz" wrap="square" lIns="45720" tIns="0" rIns="0" bIns="0" numCol="1" rtlCol="0" anchor="t" anchorCtr="0" compatLnSpc="1">
            <a:prstTxWarp prst="textNoShape">
              <a:avLst/>
            </a:prstTxWarp>
            <a:normAutofit/>
          </a:bodyPr>
          <a:lstStyle>
            <a:lvl1pPr marL="514350" indent="-514350" algn="l" defTabSz="914400" rtl="0" eaLnBrk="1" fontAlgn="base" latinLnBrk="0" hangingPunct="1">
              <a:spcAft>
                <a:spcPts val="600"/>
              </a:spcAft>
              <a:buClr>
                <a:schemeClr val="tx1"/>
              </a:buClr>
              <a:buFont typeface="+mj-lt"/>
              <a:buAutoNum type="arabicPeriod"/>
              <a:defRPr lang="en-US" sz="2800" kern="1200" smtClean="0">
                <a:solidFill>
                  <a:schemeClr val="bg1">
                    <a:lumMod val="50000"/>
                  </a:schemeClr>
                </a:solidFill>
                <a:latin typeface="+mn-lt"/>
                <a:ea typeface="+mn-ea"/>
                <a:cs typeface="+mn-cs"/>
              </a:defRPr>
            </a:lvl1pPr>
            <a:lvl2pPr marL="457200" algn="l" defTabSz="914400" rtl="0" eaLnBrk="1" fontAlgn="base" latinLnBrk="0" hangingPunct="1">
              <a:spcAft>
                <a:spcPts val="600"/>
              </a:spcAft>
              <a:defRPr lang="en-US" sz="2000" kern="1200" dirty="0" smtClean="0">
                <a:solidFill>
                  <a:schemeClr val="bg1">
                    <a:lumMod val="50000"/>
                  </a:schemeClr>
                </a:solidFill>
                <a:latin typeface="+mn-lt"/>
                <a:ea typeface="+mn-ea"/>
                <a:cs typeface="+mn-cs"/>
              </a:defRPr>
            </a:lvl2pPr>
            <a:lvl3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3pPr>
            <a:lvl4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4pPr>
            <a:lvl5pPr marL="457200" algn="l" defTabSz="914400" rtl="0" eaLnBrk="1" fontAlgn="base" latinLnBrk="0" hangingPunct="1">
              <a:spcAft>
                <a:spcPts val="600"/>
              </a:spcAft>
              <a:defRPr lang="en-US" sz="2800" kern="1200" dirty="0" smtClean="0">
                <a:solidFill>
                  <a:schemeClr val="bg1">
                    <a:lumMod val="50000"/>
                  </a:schemeClr>
                </a:solidFill>
                <a:latin typeface="+mn-lt"/>
                <a:ea typeface="+mn-ea"/>
                <a:cs typeface="+mn-cs"/>
              </a:defRPr>
            </a:lvl5pPr>
          </a:lstStyle>
          <a:p>
            <a:pPr marL="457200" lvl="0" indent="-457200" algn="l" defTabSz="914400" rtl="0" eaLnBrk="1" fontAlgn="base" latinLnBrk="0" hangingPunct="1">
              <a:spcBef>
                <a:spcPts val="1200"/>
              </a:spcBef>
              <a:spcAft>
                <a:spcPts val="600"/>
              </a:spcAft>
              <a:buClr>
                <a:schemeClr val="tx1">
                  <a:lumMod val="75000"/>
                  <a:lumOff val="25000"/>
                </a:schemeClr>
              </a:buClr>
              <a:buFont typeface="+mj-lt"/>
              <a:buAutoNum type="arabicPeriod"/>
            </a:pPr>
            <a:r>
              <a:rPr lang="en-US"/>
              <a:t>Click to edit Master text styles</a:t>
            </a:r>
          </a:p>
          <a:p>
            <a:pPr marL="457200" lvl="1" indent="0" algn="l" defTabSz="914400" rtl="0" eaLnBrk="1" fontAlgn="base" latinLnBrk="0" hangingPunct="1">
              <a:spcBef>
                <a:spcPts val="300"/>
              </a:spcBef>
              <a:spcAft>
                <a:spcPts val="600"/>
              </a:spcAft>
              <a:buClrTx/>
              <a:buFontTx/>
              <a:buNone/>
            </a:pPr>
            <a:r>
              <a:rPr lang="en-US"/>
              <a:t>Second level</a:t>
            </a:r>
          </a:p>
          <a:p>
            <a:pPr marL="457200" lvl="1" indent="0" algn="l" defTabSz="914400" rtl="0" eaLnBrk="1" fontAlgn="base" latinLnBrk="0" hangingPunct="1">
              <a:spcBef>
                <a:spcPts val="300"/>
              </a:spcBef>
              <a:spcAft>
                <a:spcPts val="600"/>
              </a:spcAft>
              <a:buClrTx/>
              <a:buFontTx/>
              <a:buNone/>
            </a:pPr>
            <a:r>
              <a:rPr lang="en-US"/>
              <a:t>Third level</a:t>
            </a:r>
          </a:p>
          <a:p>
            <a:pPr marL="457200" lvl="1" indent="0" algn="l" defTabSz="914400" rtl="0" eaLnBrk="1" fontAlgn="base" latinLnBrk="0" hangingPunct="1">
              <a:spcBef>
                <a:spcPts val="300"/>
              </a:spcBef>
              <a:spcAft>
                <a:spcPts val="600"/>
              </a:spcAft>
              <a:buClrTx/>
              <a:buFontTx/>
              <a:buNone/>
            </a:pPr>
            <a:r>
              <a:rPr lang="en-US"/>
              <a:t>Fourth level</a:t>
            </a:r>
          </a:p>
          <a:p>
            <a:pPr marL="457200" lvl="1" indent="0" algn="l" defTabSz="914400" rtl="0" eaLnBrk="1" fontAlgn="base" latinLnBrk="0" hangingPunct="1">
              <a:spcBef>
                <a:spcPts val="300"/>
              </a:spcBef>
              <a:spcAft>
                <a:spcPts val="600"/>
              </a:spcAft>
              <a:buClrTx/>
              <a:buFontTx/>
              <a:buNone/>
            </a:pPr>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OPEN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ALE_Main Title Dark Blue 2">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3175"/>
            <a:ext cx="11887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userDrawn="1">
            <p:custDataLst>
              <p:tags r:id="rId1"/>
            </p:custDataLst>
          </p:nvPr>
        </p:nvSpPr>
        <p:spPr>
          <a:xfrm>
            <a:off x="0" y="4233"/>
            <a:ext cx="11887200" cy="6858000"/>
          </a:xfrm>
          <a:prstGeom prst="rect">
            <a:avLst/>
          </a:prstGeom>
          <a:gradFill>
            <a:gsLst>
              <a:gs pos="0">
                <a:schemeClr val="accent4">
                  <a:alpha val="80000"/>
                </a:schemeClr>
              </a:gs>
              <a:gs pos="100000">
                <a:schemeClr val="accent6">
                  <a:alpha val="50000"/>
                </a:schemeClr>
              </a:gs>
            </a:gsLst>
            <a:lin ang="2400000" scaled="0"/>
          </a:gradFill>
          <a:ln>
            <a:noFill/>
          </a:ln>
        </p:spPr>
        <p:txBody>
          <a:bodyPr rot="0" spcFirstLastPara="0" vertOverflow="overflow" horzOverflow="overflow" vert="horz" wrap="square" lIns="119954" tIns="59978" rIns="119954" bIns="59978" numCol="1" spcCol="0" rtlCol="0" fromWordArt="0" anchor="ctr" anchorCtr="0" forceAA="0" compatLnSpc="1">
            <a:prstTxWarp prst="textNoShape">
              <a:avLst/>
            </a:prstTxWarp>
            <a:noAutofit/>
          </a:bodyPr>
          <a:lstStyle/>
          <a:p>
            <a:pPr lvl="0">
              <a:spcBef>
                <a:spcPts val="0"/>
              </a:spcBef>
            </a:pPr>
            <a:endParaRPr lang="fr-BE" dirty="0">
              <a:solidFill>
                <a:schemeClr val="bg1"/>
              </a:solidFill>
              <a:latin typeface="Trebuchet MS" panose="020B0603020202020204" pitchFamily="34" charset="0"/>
              <a:cs typeface="Trebuchet MS" panose="020B0502040204020203" pitchFamily="34" charset="0"/>
            </a:endParaRPr>
          </a:p>
        </p:txBody>
      </p:sp>
      <p:pic>
        <p:nvPicPr>
          <p:cNvPr id="24" name="Picture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233"/>
            <a:ext cx="5615464" cy="5469151"/>
          </a:xfrm>
          <a:prstGeom prst="rect">
            <a:avLst/>
          </a:prstGeom>
        </p:spPr>
      </p:pic>
      <p:sp>
        <p:nvSpPr>
          <p:cNvPr id="12" name="Rectangle 2"/>
          <p:cNvSpPr>
            <a:spLocks noGrp="1" noChangeArrowheads="1"/>
          </p:cNvSpPr>
          <p:nvPr>
            <p:ph type="ctrTitle"/>
          </p:nvPr>
        </p:nvSpPr>
        <p:spPr>
          <a:xfrm>
            <a:off x="280670" y="2065089"/>
            <a:ext cx="11280458" cy="1073145"/>
          </a:xfrm>
        </p:spPr>
        <p:txBody>
          <a:bodyPr anchor="b"/>
          <a:lstStyle>
            <a:lvl1pPr algn="ctr">
              <a:defRPr sz="3700" b="1" cap="none">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title style</a:t>
            </a:r>
          </a:p>
        </p:txBody>
      </p:sp>
      <p:sp>
        <p:nvSpPr>
          <p:cNvPr id="15" name="Rectangle 3"/>
          <p:cNvSpPr>
            <a:spLocks noGrp="1" noChangeArrowheads="1"/>
          </p:cNvSpPr>
          <p:nvPr>
            <p:ph type="subTitle" idx="1"/>
          </p:nvPr>
        </p:nvSpPr>
        <p:spPr>
          <a:xfrm>
            <a:off x="283799" y="3495572"/>
            <a:ext cx="11277328" cy="617539"/>
          </a:xfrm>
        </p:spPr>
        <p:txBody>
          <a:bodyPr lIns="91416" tIns="45709" rIns="91416" bIns="45709"/>
          <a:lstStyle>
            <a:lvl1pPr marL="0" indent="0" algn="ctr">
              <a:spcBef>
                <a:spcPts val="787"/>
              </a:spcBef>
              <a:spcAft>
                <a:spcPts val="0"/>
              </a:spcAft>
              <a:buFont typeface="Trebuchet MS" pitchFamily="34" charset="0"/>
              <a:buNone/>
              <a:defRPr>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subtitle style</a:t>
            </a:r>
          </a:p>
        </p:txBody>
      </p:sp>
      <p:pic>
        <p:nvPicPr>
          <p:cNvPr id="1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118544" y="6272234"/>
            <a:ext cx="1417727" cy="3916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12"/>
          <p:cNvCxnSpPr/>
          <p:nvPr userDrawn="1"/>
        </p:nvCxnSpPr>
        <p:spPr>
          <a:xfrm>
            <a:off x="393740" y="3290634"/>
            <a:ext cx="11167387" cy="1"/>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2"/>
          <p:cNvSpPr txBox="1">
            <a:spLocks/>
          </p:cNvSpPr>
          <p:nvPr userDrawn="1"/>
        </p:nvSpPr>
        <p:spPr>
          <a:xfrm>
            <a:off x="280670" y="6312131"/>
            <a:ext cx="484188" cy="239712"/>
          </a:xfrm>
          <a:prstGeom prst="rect">
            <a:avLst/>
          </a:prstGeom>
        </p:spPr>
        <p:txBody>
          <a:bodyPr lIns="91416" tIns="45709" rIns="91416" bIns="45709" anchor="b"/>
          <a:lstStyle>
            <a:defPPr>
              <a:defRPr lang="en-GB"/>
            </a:defPPr>
            <a:lvl1pPr>
              <a:defRPr sz="800">
                <a:solidFill>
                  <a:schemeClr val="bg1">
                    <a:lumMod val="50000"/>
                  </a:schemeClr>
                </a:solidFill>
                <a:latin typeface="Trebuchet MS" pitchFamily="34" charset="0"/>
              </a:defRPr>
            </a:lvl1pPr>
          </a:lstStyle>
          <a:p>
            <a:pPr algn="ctr">
              <a:spcBef>
                <a:spcPct val="0"/>
              </a:spcBef>
              <a:defRPr/>
            </a:pPr>
            <a:fld id="{1D43DDA3-B8F5-4355-8795-A0F7A61B9EB2}" type="slidenum">
              <a:rPr lang="en-US" sz="1300" smtClean="0">
                <a:solidFill>
                  <a:schemeClr val="bg1"/>
                </a:solidFill>
                <a:latin typeface="Trebuchet MS" panose="020B0603020202020204" pitchFamily="34" charset="0"/>
                <a:cs typeface="Trebuchet MS" panose="020B0604020202020204" pitchFamily="34" charset="-128"/>
              </a:rPr>
              <a:pPr algn="ctr">
                <a:spcBef>
                  <a:spcPct val="0"/>
                </a:spcBef>
                <a:defRPr/>
              </a:pPr>
              <a:t>‹N°›</a:t>
            </a:fld>
            <a:endParaRPr lang="en-US" sz="1300" dirty="0">
              <a:solidFill>
                <a:schemeClr val="bg1"/>
              </a:solidFill>
              <a:latin typeface="Trebuchet MS" panose="020B0603020202020204" pitchFamily="34" charset="0"/>
              <a:cs typeface="Trebuchet MS" panose="020B0604020202020204" pitchFamily="34" charset="-128"/>
            </a:endParaRPr>
          </a:p>
        </p:txBody>
      </p:sp>
      <p:cxnSp>
        <p:nvCxnSpPr>
          <p:cNvPr id="22" name="Straight Connector 112"/>
          <p:cNvCxnSpPr/>
          <p:nvPr userDrawn="1"/>
        </p:nvCxnSpPr>
        <p:spPr>
          <a:xfrm flipH="1">
            <a:off x="268284" y="6551524"/>
            <a:ext cx="1306286" cy="0"/>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66379" y="4677587"/>
            <a:ext cx="3024132" cy="769115"/>
          </a:xfrm>
          <a:prstGeom prst="rect">
            <a:avLst/>
          </a:prstGeom>
        </p:spPr>
      </p:pic>
    </p:spTree>
    <p:extLst>
      <p:ext uri="{BB962C8B-B14F-4D97-AF65-F5344CB8AC3E}">
        <p14:creationId xmlns:p14="http://schemas.microsoft.com/office/powerpoint/2010/main" val="2112990481"/>
      </p:ext>
    </p:extLst>
  </p:cSld>
  <p:clrMapOvr>
    <a:masterClrMapping/>
  </p:clrMapOvr>
  <p:hf hdr="0" dt="0"/>
  <p:extLst mod="1">
    <p:ext uri="{DCECCB84-F9BA-43D5-87BE-67443E8EF086}">
      <p15:sldGuideLst xmlns:p15="http://schemas.microsoft.com/office/powerpoint/2012/main">
        <p15:guide id="1" pos="2880" userDrawn="1">
          <p15:clr>
            <a:srgbClr val="FBAE40"/>
          </p15:clr>
        </p15:guide>
        <p15:guide id="2" pos="424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227013"/>
            <a:ext cx="11331575" cy="10572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0825" y="1362075"/>
            <a:ext cx="11291888" cy="4525963"/>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7" r:id="rId6"/>
    <p:sldLayoutId id="2147483655" r:id="rId7"/>
    <p:sldLayoutId id="2147483656" r:id="rId8"/>
    <p:sldLayoutId id="2147483659" r:id="rId9"/>
  </p:sldLayoutIdLst>
  <p:txStyles>
    <p:titleStyle>
      <a:lvl1pPr algn="l" rtl="0" eaLnBrk="0" fontAlgn="base" hangingPunct="0">
        <a:spcBef>
          <a:spcPct val="0"/>
        </a:spcBef>
        <a:spcAft>
          <a:spcPct val="0"/>
        </a:spcAft>
        <a:defRPr sz="2600" b="1">
          <a:solidFill>
            <a:srgbClr val="404040"/>
          </a:solidFill>
          <a:latin typeface="+mj-lt"/>
          <a:ea typeface="+mj-ea"/>
          <a:cs typeface="+mj-cs"/>
        </a:defRPr>
      </a:lvl1pPr>
      <a:lvl2pPr algn="l" rtl="0" eaLnBrk="0" fontAlgn="base" hangingPunct="0">
        <a:spcBef>
          <a:spcPct val="0"/>
        </a:spcBef>
        <a:spcAft>
          <a:spcPct val="0"/>
        </a:spcAft>
        <a:defRPr sz="2600" b="1">
          <a:solidFill>
            <a:srgbClr val="404040"/>
          </a:solidFill>
          <a:latin typeface="Tahoma" pitchFamily="34" charset="0"/>
        </a:defRPr>
      </a:lvl2pPr>
      <a:lvl3pPr algn="l" rtl="0" eaLnBrk="0" fontAlgn="base" hangingPunct="0">
        <a:spcBef>
          <a:spcPct val="0"/>
        </a:spcBef>
        <a:spcAft>
          <a:spcPct val="0"/>
        </a:spcAft>
        <a:defRPr sz="2600" b="1">
          <a:solidFill>
            <a:srgbClr val="404040"/>
          </a:solidFill>
          <a:latin typeface="Tahoma" pitchFamily="34" charset="0"/>
        </a:defRPr>
      </a:lvl3pPr>
      <a:lvl4pPr algn="l" rtl="0" eaLnBrk="0" fontAlgn="base" hangingPunct="0">
        <a:spcBef>
          <a:spcPct val="0"/>
        </a:spcBef>
        <a:spcAft>
          <a:spcPct val="0"/>
        </a:spcAft>
        <a:defRPr sz="2600" b="1">
          <a:solidFill>
            <a:srgbClr val="404040"/>
          </a:solidFill>
          <a:latin typeface="Tahoma" pitchFamily="34" charset="0"/>
        </a:defRPr>
      </a:lvl4pPr>
      <a:lvl5pPr algn="l" rtl="0" eaLnBrk="0" fontAlgn="base" hangingPunct="0">
        <a:spcBef>
          <a:spcPct val="0"/>
        </a:spcBef>
        <a:spcAft>
          <a:spcPct val="0"/>
        </a:spcAft>
        <a:defRPr sz="2600" b="1">
          <a:solidFill>
            <a:srgbClr val="404040"/>
          </a:solidFill>
          <a:latin typeface="Tahoma" pitchFamily="34" charset="0"/>
        </a:defRPr>
      </a:lvl5pPr>
      <a:lvl6pPr marL="457200" algn="l" rtl="0" eaLnBrk="0" fontAlgn="base" hangingPunct="0">
        <a:spcBef>
          <a:spcPct val="0"/>
        </a:spcBef>
        <a:spcAft>
          <a:spcPct val="0"/>
        </a:spcAft>
        <a:defRPr sz="2600" b="1">
          <a:solidFill>
            <a:srgbClr val="404040"/>
          </a:solidFill>
          <a:latin typeface="Tahoma" pitchFamily="34" charset="0"/>
        </a:defRPr>
      </a:lvl6pPr>
      <a:lvl7pPr marL="914400" algn="l" rtl="0" eaLnBrk="0" fontAlgn="base" hangingPunct="0">
        <a:spcBef>
          <a:spcPct val="0"/>
        </a:spcBef>
        <a:spcAft>
          <a:spcPct val="0"/>
        </a:spcAft>
        <a:defRPr sz="2600" b="1">
          <a:solidFill>
            <a:srgbClr val="404040"/>
          </a:solidFill>
          <a:latin typeface="Tahoma" pitchFamily="34" charset="0"/>
        </a:defRPr>
      </a:lvl7pPr>
      <a:lvl8pPr marL="1371600" algn="l" rtl="0" eaLnBrk="0" fontAlgn="base" hangingPunct="0">
        <a:spcBef>
          <a:spcPct val="0"/>
        </a:spcBef>
        <a:spcAft>
          <a:spcPct val="0"/>
        </a:spcAft>
        <a:defRPr sz="2600" b="1">
          <a:solidFill>
            <a:srgbClr val="404040"/>
          </a:solidFill>
          <a:latin typeface="Tahoma" pitchFamily="34" charset="0"/>
        </a:defRPr>
      </a:lvl8pPr>
      <a:lvl9pPr marL="1828800" algn="l" rtl="0" eaLnBrk="0" fontAlgn="base" hangingPunct="0">
        <a:spcBef>
          <a:spcPct val="0"/>
        </a:spcBef>
        <a:spcAft>
          <a:spcPct val="0"/>
        </a:spcAft>
        <a:defRPr sz="2600" b="1">
          <a:solidFill>
            <a:srgbClr val="404040"/>
          </a:solidFill>
          <a:latin typeface="Tahoma" pitchFamily="34" charset="0"/>
        </a:defRPr>
      </a:lvl9pPr>
    </p:titleStyle>
    <p:body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6639B7"/>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rgbClr val="6639B7"/>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hyperlink" Target="http://www.twitter.com/aluenterprise" TargetMode="External"/><Relationship Id="rId7" Type="http://schemas.openxmlformats.org/officeDocument/2006/relationships/hyperlink" Target="http://www.Storify.com/ALUEnterprise" TargetMode="External"/><Relationship Id="rId12" Type="http://schemas.openxmlformats.org/officeDocument/2006/relationships/image" Target="../media/image35.png"/><Relationship Id="rId2" Type="http://schemas.openxmlformats.org/officeDocument/2006/relationships/hyperlink" Target="http://www.linkedin.com/company/3232692?trk=tyah" TargetMode="External"/><Relationship Id="rId1" Type="http://schemas.openxmlformats.org/officeDocument/2006/relationships/slideLayout" Target="../slideLayouts/slideLayout8.xml"/><Relationship Id="rId6" Type="http://schemas.openxmlformats.org/officeDocument/2006/relationships/hyperlink" Target="http://www.Slideshare.net/tagged/Enterprise" TargetMode="External"/><Relationship Id="rId11" Type="http://schemas.openxmlformats.org/officeDocument/2006/relationships/image" Target="../media/image34.png"/><Relationship Id="rId5" Type="http://schemas.openxmlformats.org/officeDocument/2006/relationships/hyperlink" Target="http://www.youtube.com/user/enterpriseALU" TargetMode="External"/><Relationship Id="rId10" Type="http://schemas.openxmlformats.org/officeDocument/2006/relationships/image" Target="../media/image33.png"/><Relationship Id="rId4" Type="http://schemas.openxmlformats.org/officeDocument/2006/relationships/hyperlink" Target="http://www.facebook.com/aluenterprise" TargetMode="Externa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80670" y="1300655"/>
            <a:ext cx="11280458" cy="1837579"/>
          </a:xfrm>
        </p:spPr>
        <p:txBody>
          <a:bodyPr/>
          <a:lstStyle/>
          <a:p>
            <a:r>
              <a:rPr lang="fr-FR" dirty="0" err="1"/>
              <a:t>Openclassrooms</a:t>
            </a:r>
            <a:r>
              <a:rPr lang="fr-FR" dirty="0"/>
              <a:t> - Parcours Data </a:t>
            </a:r>
            <a:r>
              <a:rPr lang="fr-FR" dirty="0" err="1"/>
              <a:t>Scientist</a:t>
            </a:r>
            <a:br>
              <a:rPr lang="fr-FR" dirty="0"/>
            </a:br>
            <a:r>
              <a:rPr lang="fr-FR" dirty="0"/>
              <a:t>Projet 7</a:t>
            </a:r>
            <a:br>
              <a:rPr lang="fr-FR" dirty="0"/>
            </a:br>
            <a:r>
              <a:rPr lang="fr-FR" dirty="0"/>
              <a:t>Reconnaissance d’images</a:t>
            </a:r>
          </a:p>
        </p:txBody>
      </p:sp>
      <p:sp>
        <p:nvSpPr>
          <p:cNvPr id="2" name="Sous-titre 1"/>
          <p:cNvSpPr>
            <a:spLocks noGrp="1"/>
          </p:cNvSpPr>
          <p:nvPr>
            <p:ph type="subTitle" idx="1"/>
          </p:nvPr>
        </p:nvSpPr>
        <p:spPr>
          <a:xfrm>
            <a:off x="283799" y="3495572"/>
            <a:ext cx="11277328" cy="981835"/>
          </a:xfrm>
        </p:spPr>
        <p:txBody>
          <a:bodyPr/>
          <a:lstStyle/>
          <a:p>
            <a:r>
              <a:rPr lang="en-US" dirty="0"/>
              <a:t>Christian MUTHS</a:t>
            </a:r>
          </a:p>
          <a:p>
            <a:r>
              <a:rPr lang="en-US" dirty="0"/>
              <a:t>11 </a:t>
            </a:r>
            <a:r>
              <a:rPr lang="en-US" dirty="0" err="1"/>
              <a:t>juillet</a:t>
            </a:r>
            <a:r>
              <a:rPr lang="en-US" dirty="0"/>
              <a:t> 2018</a:t>
            </a:r>
            <a:endParaRPr lang="en-US" dirty="0">
              <a:solidFill>
                <a:schemeClr val="accent4">
                  <a:lumMod val="40000"/>
                  <a:lumOff val="60000"/>
                </a:schemeClr>
              </a:solidFill>
              <a:highlight>
                <a:srgbClr val="FF0000"/>
              </a:highlight>
            </a:endParaRPr>
          </a:p>
        </p:txBody>
      </p:sp>
    </p:spTree>
    <p:extLst>
      <p:ext uri="{BB962C8B-B14F-4D97-AF65-F5344CB8AC3E}">
        <p14:creationId xmlns:p14="http://schemas.microsoft.com/office/powerpoint/2010/main" val="1413659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performance sur 2 races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Certaines races de chien sont difficiles à distinguer (même pour un humain), alors que d’autres se différencient facilement. Une classification a été réalisée sur l’ensemble des 120 races, en les prenant deux par deux.</a:t>
            </a:r>
          </a:p>
          <a:p>
            <a:r>
              <a:rPr lang="fr-FR" dirty="0"/>
              <a:t>Les races les plus difficiles à distinguer (</a:t>
            </a:r>
            <a:r>
              <a:rPr lang="fr-FR" dirty="0" err="1"/>
              <a:t>accuracy</a:t>
            </a:r>
            <a:r>
              <a:rPr lang="fr-FR" dirty="0"/>
              <a:t> score = 42%) sont Papillon et Collie</a:t>
            </a:r>
          </a:p>
          <a:p>
            <a:pPr lvl="1"/>
            <a:endParaRPr lang="fr-FR" dirty="0"/>
          </a:p>
          <a:p>
            <a:endParaRPr lang="fr-FR" dirty="0"/>
          </a:p>
          <a:p>
            <a:r>
              <a:rPr lang="fr-FR" dirty="0"/>
              <a:t>Papillon</a:t>
            </a:r>
          </a:p>
          <a:p>
            <a:endParaRPr lang="fr-FR" dirty="0"/>
          </a:p>
          <a:p>
            <a:endParaRPr lang="fr-FR" dirty="0"/>
          </a:p>
          <a:p>
            <a:r>
              <a:rPr lang="fr-FR" dirty="0"/>
              <a:t>Collie</a:t>
            </a:r>
          </a:p>
          <a:p>
            <a:endParaRPr lang="fr-FR" dirty="0"/>
          </a:p>
          <a:p>
            <a:pPr marL="0" indent="0">
              <a:buNone/>
            </a:pPr>
            <a:endParaRPr lang="fr-FR" dirty="0"/>
          </a:p>
          <a:p>
            <a:pPr marL="0" indent="0">
              <a:buNone/>
            </a:pPr>
            <a:endParaRPr lang="fr-FR" dirty="0"/>
          </a:p>
          <a:p>
            <a:endParaRPr lang="fr-FR" dirty="0"/>
          </a:p>
          <a:p>
            <a:endParaRPr lang="fr-FR" dirty="0"/>
          </a:p>
        </p:txBody>
      </p:sp>
      <p:pic>
        <p:nvPicPr>
          <p:cNvPr id="5" name="Image 4">
            <a:extLst>
              <a:ext uri="{FF2B5EF4-FFF2-40B4-BE49-F238E27FC236}">
                <a16:creationId xmlns:a16="http://schemas.microsoft.com/office/drawing/2014/main" id="{37CCD79D-EEC1-4220-8FF6-CACEFA6327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5693" y="3036892"/>
            <a:ext cx="1996885" cy="1597508"/>
          </a:xfrm>
          <a:prstGeom prst="rect">
            <a:avLst/>
          </a:prstGeom>
        </p:spPr>
      </p:pic>
      <p:pic>
        <p:nvPicPr>
          <p:cNvPr id="7" name="Image 6">
            <a:extLst>
              <a:ext uri="{FF2B5EF4-FFF2-40B4-BE49-F238E27FC236}">
                <a16:creationId xmlns:a16="http://schemas.microsoft.com/office/drawing/2014/main" id="{A6073F2D-2312-4853-991B-52D88129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693" y="4761681"/>
            <a:ext cx="1996885" cy="1869306"/>
          </a:xfrm>
          <a:prstGeom prst="rect">
            <a:avLst/>
          </a:prstGeom>
        </p:spPr>
      </p:pic>
      <p:pic>
        <p:nvPicPr>
          <p:cNvPr id="9" name="Image 8">
            <a:extLst>
              <a:ext uri="{FF2B5EF4-FFF2-40B4-BE49-F238E27FC236}">
                <a16:creationId xmlns:a16="http://schemas.microsoft.com/office/drawing/2014/main" id="{943454C2-24B7-429D-B6CB-1BF73B803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0848" y="3036892"/>
            <a:ext cx="1528716" cy="1597508"/>
          </a:xfrm>
          <a:prstGeom prst="rect">
            <a:avLst/>
          </a:prstGeom>
        </p:spPr>
      </p:pic>
      <p:pic>
        <p:nvPicPr>
          <p:cNvPr id="11" name="Image 10">
            <a:extLst>
              <a:ext uri="{FF2B5EF4-FFF2-40B4-BE49-F238E27FC236}">
                <a16:creationId xmlns:a16="http://schemas.microsoft.com/office/drawing/2014/main" id="{7AD3651D-B0EF-422E-A2FB-633A9D2DB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550" y="4761682"/>
            <a:ext cx="2159240" cy="1869306"/>
          </a:xfrm>
          <a:prstGeom prst="rect">
            <a:avLst/>
          </a:prstGeom>
        </p:spPr>
      </p:pic>
      <p:pic>
        <p:nvPicPr>
          <p:cNvPr id="13" name="Image 12">
            <a:extLst>
              <a:ext uri="{FF2B5EF4-FFF2-40B4-BE49-F238E27FC236}">
                <a16:creationId xmlns:a16="http://schemas.microsoft.com/office/drawing/2014/main" id="{2DBA2EAE-27B7-4524-8744-B398EDE15A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91304" y="3036892"/>
            <a:ext cx="1060745" cy="1597508"/>
          </a:xfrm>
          <a:prstGeom prst="rect">
            <a:avLst/>
          </a:prstGeom>
        </p:spPr>
      </p:pic>
      <p:pic>
        <p:nvPicPr>
          <p:cNvPr id="15" name="Image 14">
            <a:extLst>
              <a:ext uri="{FF2B5EF4-FFF2-40B4-BE49-F238E27FC236}">
                <a16:creationId xmlns:a16="http://schemas.microsoft.com/office/drawing/2014/main" id="{5845C50B-1E2A-490D-9ED9-C3D49AEF3A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3361" y="4761680"/>
            <a:ext cx="1253094" cy="1879641"/>
          </a:xfrm>
          <a:prstGeom prst="rect">
            <a:avLst/>
          </a:prstGeom>
        </p:spPr>
      </p:pic>
      <p:pic>
        <p:nvPicPr>
          <p:cNvPr id="19" name="Image 18">
            <a:extLst>
              <a:ext uri="{FF2B5EF4-FFF2-40B4-BE49-F238E27FC236}">
                <a16:creationId xmlns:a16="http://schemas.microsoft.com/office/drawing/2014/main" id="{FC9266E0-F788-4DA4-933D-9D1B024DBFB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0677" y="4761679"/>
            <a:ext cx="1510401" cy="1869308"/>
          </a:xfrm>
          <a:prstGeom prst="rect">
            <a:avLst/>
          </a:prstGeom>
        </p:spPr>
      </p:pic>
      <p:pic>
        <p:nvPicPr>
          <p:cNvPr id="23" name="Image 22">
            <a:extLst>
              <a:ext uri="{FF2B5EF4-FFF2-40B4-BE49-F238E27FC236}">
                <a16:creationId xmlns:a16="http://schemas.microsoft.com/office/drawing/2014/main" id="{66DF32B5-6FD5-430B-937F-8E07A03C21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4539" y="3036892"/>
            <a:ext cx="1552778" cy="1597508"/>
          </a:xfrm>
          <a:prstGeom prst="rect">
            <a:avLst/>
          </a:prstGeom>
        </p:spPr>
      </p:pic>
    </p:spTree>
    <p:extLst>
      <p:ext uri="{BB962C8B-B14F-4D97-AF65-F5344CB8AC3E}">
        <p14:creationId xmlns:p14="http://schemas.microsoft.com/office/powerpoint/2010/main" val="329225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performance sur 2 races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Les deux races les plus faciles à distinguer (</a:t>
            </a:r>
            <a:r>
              <a:rPr lang="fr-FR" dirty="0" err="1"/>
              <a:t>accuracy</a:t>
            </a:r>
            <a:r>
              <a:rPr lang="fr-FR" dirty="0"/>
              <a:t> score = 95%) sont </a:t>
            </a:r>
            <a:r>
              <a:rPr lang="fr-FR" dirty="0" err="1"/>
              <a:t>walker</a:t>
            </a:r>
            <a:r>
              <a:rPr lang="fr-FR" dirty="0"/>
              <a:t> </a:t>
            </a:r>
            <a:r>
              <a:rPr lang="fr-FR" dirty="0" err="1"/>
              <a:t>hound</a:t>
            </a:r>
            <a:r>
              <a:rPr lang="fr-FR" dirty="0"/>
              <a:t> et </a:t>
            </a:r>
            <a:r>
              <a:rPr lang="fr-FR" dirty="0" err="1"/>
              <a:t>silky</a:t>
            </a:r>
            <a:r>
              <a:rPr lang="fr-FR" dirty="0"/>
              <a:t> terrier</a:t>
            </a:r>
          </a:p>
          <a:p>
            <a:pPr lvl="1"/>
            <a:endParaRPr lang="fr-FR" dirty="0"/>
          </a:p>
          <a:p>
            <a:endParaRPr lang="fr-FR" dirty="0"/>
          </a:p>
          <a:p>
            <a:r>
              <a:rPr lang="fr-FR" dirty="0" err="1"/>
              <a:t>walker</a:t>
            </a:r>
            <a:r>
              <a:rPr lang="fr-FR" dirty="0"/>
              <a:t> </a:t>
            </a:r>
            <a:r>
              <a:rPr lang="fr-FR" dirty="0" err="1"/>
              <a:t>hound</a:t>
            </a:r>
            <a:endParaRPr lang="fr-FR" dirty="0"/>
          </a:p>
          <a:p>
            <a:endParaRPr lang="fr-FR" dirty="0"/>
          </a:p>
          <a:p>
            <a:endParaRPr lang="fr-FR" dirty="0"/>
          </a:p>
          <a:p>
            <a:endParaRPr lang="fr-FR" dirty="0"/>
          </a:p>
          <a:p>
            <a:r>
              <a:rPr lang="fr-FR" dirty="0" err="1"/>
              <a:t>Silky</a:t>
            </a:r>
            <a:r>
              <a:rPr lang="fr-FR" dirty="0"/>
              <a:t> terrier</a:t>
            </a:r>
          </a:p>
          <a:p>
            <a:endParaRPr lang="fr-FR" dirty="0"/>
          </a:p>
          <a:p>
            <a:pPr marL="0" indent="0">
              <a:buNone/>
            </a:pPr>
            <a:endParaRPr lang="fr-FR" dirty="0"/>
          </a:p>
          <a:p>
            <a:pPr marL="0" indent="0">
              <a:buNone/>
            </a:pPr>
            <a:endParaRPr lang="fr-FR" dirty="0"/>
          </a:p>
          <a:p>
            <a:endParaRPr lang="fr-FR" dirty="0"/>
          </a:p>
          <a:p>
            <a:endParaRPr lang="fr-FR" dirty="0"/>
          </a:p>
        </p:txBody>
      </p:sp>
      <p:pic>
        <p:nvPicPr>
          <p:cNvPr id="6" name="Image 5">
            <a:extLst>
              <a:ext uri="{FF2B5EF4-FFF2-40B4-BE49-F238E27FC236}">
                <a16:creationId xmlns:a16="http://schemas.microsoft.com/office/drawing/2014/main" id="{9FF2F617-FADF-4FB7-9A26-595B63583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004" y="2165231"/>
            <a:ext cx="2047040" cy="2122098"/>
          </a:xfrm>
          <a:prstGeom prst="rect">
            <a:avLst/>
          </a:prstGeom>
        </p:spPr>
      </p:pic>
      <p:pic>
        <p:nvPicPr>
          <p:cNvPr id="10" name="Image 9">
            <a:extLst>
              <a:ext uri="{FF2B5EF4-FFF2-40B4-BE49-F238E27FC236}">
                <a16:creationId xmlns:a16="http://schemas.microsoft.com/office/drawing/2014/main" id="{FF9A17BC-4855-48D7-88D8-3369DB83AF18}"/>
              </a:ext>
            </a:extLst>
          </p:cNvPr>
          <p:cNvPicPr>
            <a:picLocks noChangeAspect="1"/>
          </p:cNvPicPr>
          <p:nvPr/>
        </p:nvPicPr>
        <p:blipFill rotWithShape="1">
          <a:blip r:embed="rId3">
            <a:extLst>
              <a:ext uri="{28A0092B-C50C-407E-A947-70E740481C1C}">
                <a14:useLocalDpi xmlns:a14="http://schemas.microsoft.com/office/drawing/2010/main" val="0"/>
              </a:ext>
            </a:extLst>
          </a:blip>
          <a:srcRect l="21375" t="24030" r="35642" b="16559"/>
          <a:stretch/>
        </p:blipFill>
        <p:spPr>
          <a:xfrm>
            <a:off x="2410004" y="4434876"/>
            <a:ext cx="2047040" cy="2122098"/>
          </a:xfrm>
          <a:prstGeom prst="rect">
            <a:avLst/>
          </a:prstGeom>
        </p:spPr>
      </p:pic>
      <p:pic>
        <p:nvPicPr>
          <p:cNvPr id="14" name="Image 13">
            <a:extLst>
              <a:ext uri="{FF2B5EF4-FFF2-40B4-BE49-F238E27FC236}">
                <a16:creationId xmlns:a16="http://schemas.microsoft.com/office/drawing/2014/main" id="{CF33EF96-4DEE-4C47-93C1-A801AB0160F6}"/>
              </a:ext>
            </a:extLst>
          </p:cNvPr>
          <p:cNvPicPr>
            <a:picLocks noChangeAspect="1"/>
          </p:cNvPicPr>
          <p:nvPr/>
        </p:nvPicPr>
        <p:blipFill rotWithShape="1">
          <a:blip r:embed="rId4">
            <a:extLst>
              <a:ext uri="{28A0092B-C50C-407E-A947-70E740481C1C}">
                <a14:useLocalDpi xmlns:a14="http://schemas.microsoft.com/office/drawing/2010/main" val="0"/>
              </a:ext>
            </a:extLst>
          </a:blip>
          <a:srcRect l="12622"/>
          <a:stretch/>
        </p:blipFill>
        <p:spPr>
          <a:xfrm>
            <a:off x="4714696" y="4431911"/>
            <a:ext cx="2475781" cy="2125063"/>
          </a:xfrm>
          <a:prstGeom prst="rect">
            <a:avLst/>
          </a:prstGeom>
        </p:spPr>
      </p:pic>
      <p:pic>
        <p:nvPicPr>
          <p:cNvPr id="17" name="Image 16">
            <a:extLst>
              <a:ext uri="{FF2B5EF4-FFF2-40B4-BE49-F238E27FC236}">
                <a16:creationId xmlns:a16="http://schemas.microsoft.com/office/drawing/2014/main" id="{362E6EA2-8FE7-411F-BFF2-829B843BD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696" y="2165231"/>
            <a:ext cx="2249424" cy="2122098"/>
          </a:xfrm>
          <a:prstGeom prst="rect">
            <a:avLst/>
          </a:prstGeom>
        </p:spPr>
      </p:pic>
      <p:pic>
        <p:nvPicPr>
          <p:cNvPr id="20" name="Image 19">
            <a:extLst>
              <a:ext uri="{FF2B5EF4-FFF2-40B4-BE49-F238E27FC236}">
                <a16:creationId xmlns:a16="http://schemas.microsoft.com/office/drawing/2014/main" id="{07CFD61F-E0AB-4AC3-952A-11A9C517A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979" y="2165232"/>
            <a:ext cx="2183228" cy="2122098"/>
          </a:xfrm>
          <a:prstGeom prst="rect">
            <a:avLst/>
          </a:prstGeom>
        </p:spPr>
      </p:pic>
      <p:pic>
        <p:nvPicPr>
          <p:cNvPr id="22" name="Image 21">
            <a:extLst>
              <a:ext uri="{FF2B5EF4-FFF2-40B4-BE49-F238E27FC236}">
                <a16:creationId xmlns:a16="http://schemas.microsoft.com/office/drawing/2014/main" id="{B2F80D58-8E86-4995-928D-EC4B847B94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979" y="4431910"/>
            <a:ext cx="2361181" cy="2125063"/>
          </a:xfrm>
          <a:prstGeom prst="rect">
            <a:avLst/>
          </a:prstGeom>
        </p:spPr>
      </p:pic>
    </p:spTree>
    <p:extLst>
      <p:ext uri="{BB962C8B-B14F-4D97-AF65-F5344CB8AC3E}">
        <p14:creationId xmlns:p14="http://schemas.microsoft.com/office/powerpoint/2010/main" val="110723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optimisation des paramètres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Pré-traitement des images</a:t>
            </a:r>
          </a:p>
          <a:p>
            <a:pPr lvl="1"/>
            <a:r>
              <a:rPr lang="fr-FR" dirty="0"/>
              <a:t>Plusieurs versions d’images ont été utilisées</a:t>
            </a:r>
          </a:p>
          <a:p>
            <a:r>
              <a:rPr lang="fr-FR" dirty="0"/>
              <a:t>Nombre de clusters K-</a:t>
            </a:r>
            <a:r>
              <a:rPr lang="fr-FR" dirty="0" err="1"/>
              <a:t>means</a:t>
            </a:r>
            <a:r>
              <a:rPr lang="fr-FR" dirty="0"/>
              <a:t> (nombre de "</a:t>
            </a:r>
            <a:r>
              <a:rPr lang="fr-FR" dirty="0" err="1"/>
              <a:t>visual</a:t>
            </a:r>
            <a:r>
              <a:rPr lang="fr-FR" dirty="0"/>
              <a:t> </a:t>
            </a:r>
            <a:r>
              <a:rPr lang="fr-FR" dirty="0" err="1"/>
              <a:t>words</a:t>
            </a:r>
            <a:r>
              <a:rPr lang="fr-FR" dirty="0"/>
              <a:t>")</a:t>
            </a:r>
          </a:p>
          <a:p>
            <a:pPr lvl="1"/>
            <a:r>
              <a:rPr lang="fr-FR" dirty="0"/>
              <a:t>La variation de la performance en fonction du nombre de clusters est faible.</a:t>
            </a:r>
          </a:p>
          <a:p>
            <a:endParaRPr lang="fr-FR" dirty="0"/>
          </a:p>
          <a:p>
            <a:endParaRPr lang="fr-FR" dirty="0"/>
          </a:p>
          <a:p>
            <a:pPr marL="0" indent="0">
              <a:buNone/>
            </a:pPr>
            <a:endParaRPr lang="fr-FR" dirty="0"/>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53621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Introduction</a:t>
            </a:r>
            <a:br>
              <a:rPr lang="fr-FR" dirty="0"/>
            </a:br>
            <a:endParaRPr lang="fr-FR" dirty="0"/>
          </a:p>
        </p:txBody>
      </p:sp>
      <p:sp>
        <p:nvSpPr>
          <p:cNvPr id="5" name="Espace réservé du contenu 4">
            <a:extLst>
              <a:ext uri="{FF2B5EF4-FFF2-40B4-BE49-F238E27FC236}">
                <a16:creationId xmlns:a16="http://schemas.microsoft.com/office/drawing/2014/main" id="{1F9278E2-7136-4071-92BE-8C157C7FB9FF}"/>
              </a:ext>
            </a:extLst>
          </p:cNvPr>
          <p:cNvSpPr>
            <a:spLocks noGrp="1"/>
          </p:cNvSpPr>
          <p:nvPr>
            <p:ph idx="1"/>
          </p:nvPr>
        </p:nvSpPr>
        <p:spPr/>
        <p:txBody>
          <a:bodyPr/>
          <a:lstStyle/>
          <a:p>
            <a:r>
              <a:rPr lang="fr-FR" dirty="0"/>
              <a:t>La technologie des Réseaux de Neurones est en plein développement dans de multiples domaines de l’Intelligence Artificielle.</a:t>
            </a:r>
          </a:p>
          <a:p>
            <a:r>
              <a:rPr lang="fr-FR" dirty="0"/>
              <a:t>Ces réseaux sont composés de plusieurs couches de plusieurs natures.</a:t>
            </a:r>
          </a:p>
        </p:txBody>
      </p:sp>
      <p:pic>
        <p:nvPicPr>
          <p:cNvPr id="7" name="Image 6">
            <a:extLst>
              <a:ext uri="{FF2B5EF4-FFF2-40B4-BE49-F238E27FC236}">
                <a16:creationId xmlns:a16="http://schemas.microsoft.com/office/drawing/2014/main" id="{2705BC4B-63A0-44F7-80AC-51F96F2FA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 y="3036887"/>
            <a:ext cx="3856344" cy="2459038"/>
          </a:xfrm>
          <a:prstGeom prst="rect">
            <a:avLst/>
          </a:prstGeom>
        </p:spPr>
      </p:pic>
      <p:pic>
        <p:nvPicPr>
          <p:cNvPr id="9" name="Image 8">
            <a:extLst>
              <a:ext uri="{FF2B5EF4-FFF2-40B4-BE49-F238E27FC236}">
                <a16:creationId xmlns:a16="http://schemas.microsoft.com/office/drawing/2014/main" id="{7438D80F-B393-4129-AF32-A22B38EDD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809" y="3036886"/>
            <a:ext cx="3621065" cy="2459038"/>
          </a:xfrm>
          <a:prstGeom prst="rect">
            <a:avLst/>
          </a:prstGeom>
        </p:spPr>
      </p:pic>
      <p:sp>
        <p:nvSpPr>
          <p:cNvPr id="10" name="ZoneTexte 9">
            <a:extLst>
              <a:ext uri="{FF2B5EF4-FFF2-40B4-BE49-F238E27FC236}">
                <a16:creationId xmlns:a16="http://schemas.microsoft.com/office/drawing/2014/main" id="{71EEAA89-E569-4DAA-B421-4C9420A39746}"/>
              </a:ext>
            </a:extLst>
          </p:cNvPr>
          <p:cNvSpPr txBox="1"/>
          <p:nvPr/>
        </p:nvSpPr>
        <p:spPr>
          <a:xfrm>
            <a:off x="793295" y="5702060"/>
            <a:ext cx="3312880" cy="338554"/>
          </a:xfrm>
          <a:prstGeom prst="rect">
            <a:avLst/>
          </a:prstGeom>
          <a:noFill/>
        </p:spPr>
        <p:txBody>
          <a:bodyPr wrap="square" rtlCol="0">
            <a:spAutoFit/>
          </a:bodyPr>
          <a:lstStyle/>
          <a:p>
            <a:r>
              <a:rPr lang="fr-FR" sz="1600" dirty="0"/>
              <a:t>Réseau à une couche et une sortie</a:t>
            </a:r>
          </a:p>
        </p:txBody>
      </p:sp>
      <p:sp>
        <p:nvSpPr>
          <p:cNvPr id="11" name="ZoneTexte 10">
            <a:extLst>
              <a:ext uri="{FF2B5EF4-FFF2-40B4-BE49-F238E27FC236}">
                <a16:creationId xmlns:a16="http://schemas.microsoft.com/office/drawing/2014/main" id="{B831A753-1977-4C95-814F-4643C787989C}"/>
              </a:ext>
            </a:extLst>
          </p:cNvPr>
          <p:cNvSpPr txBox="1"/>
          <p:nvPr/>
        </p:nvSpPr>
        <p:spPr>
          <a:xfrm>
            <a:off x="6253901" y="5701308"/>
            <a:ext cx="4408348" cy="584775"/>
          </a:xfrm>
          <a:prstGeom prst="rect">
            <a:avLst/>
          </a:prstGeom>
          <a:noFill/>
        </p:spPr>
        <p:txBody>
          <a:bodyPr wrap="square" rtlCol="0">
            <a:spAutoFit/>
          </a:bodyPr>
          <a:lstStyle/>
          <a:p>
            <a:r>
              <a:rPr lang="fr-FR" sz="1600" dirty="0"/>
              <a:t>Réseau à plusieurs sorties pour la classification multi-classes</a:t>
            </a:r>
          </a:p>
        </p:txBody>
      </p:sp>
    </p:spTree>
    <p:extLst>
      <p:ext uri="{BB962C8B-B14F-4D97-AF65-F5344CB8AC3E}">
        <p14:creationId xmlns:p14="http://schemas.microsoft.com/office/powerpoint/2010/main" val="133341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Introduction</a:t>
            </a:r>
            <a:br>
              <a:rPr lang="fr-FR" dirty="0"/>
            </a:br>
            <a:endParaRPr lang="fr-FR" dirty="0"/>
          </a:p>
        </p:txBody>
      </p:sp>
      <p:sp>
        <p:nvSpPr>
          <p:cNvPr id="5" name="Espace réservé du contenu 4">
            <a:extLst>
              <a:ext uri="{FF2B5EF4-FFF2-40B4-BE49-F238E27FC236}">
                <a16:creationId xmlns:a16="http://schemas.microsoft.com/office/drawing/2014/main" id="{1F9278E2-7136-4071-92BE-8C157C7FB9FF}"/>
              </a:ext>
            </a:extLst>
          </p:cNvPr>
          <p:cNvSpPr>
            <a:spLocks noGrp="1"/>
          </p:cNvSpPr>
          <p:nvPr>
            <p:ph idx="1"/>
          </p:nvPr>
        </p:nvSpPr>
        <p:spPr/>
        <p:txBody>
          <a:bodyPr/>
          <a:lstStyle/>
          <a:p>
            <a:r>
              <a:rPr lang="fr-FR" dirty="0"/>
              <a:t>La particularité des réseaux de neurones convolutifs, utilisés en reconnaissance d’images, est qu’il extrait des </a:t>
            </a:r>
            <a:r>
              <a:rPr lang="fr-FR" dirty="0" err="1"/>
              <a:t>features</a:t>
            </a:r>
            <a:r>
              <a:rPr lang="fr-FR" dirty="0"/>
              <a:t> en appliquant des filtres par convolution. L’apprentissage de ces filtres se fait par lui-même.</a:t>
            </a:r>
          </a:p>
          <a:p>
            <a:r>
              <a:rPr lang="fr-FR" dirty="0"/>
              <a:t>Entraîner un nouveau réseau de neurones nécessite une forte puissance de calcul et beaucoup de temps. Il existe des réseaux pré-entrainés qui peuvent être adaptés à la tâche à réaliser : le Transfer Learning.</a:t>
            </a:r>
          </a:p>
          <a:p>
            <a:pPr lvl="1"/>
            <a:r>
              <a:rPr lang="fr-FR" dirty="0"/>
              <a:t>Le réseau utilisé dans ce projet comporte près de 15 millions de paramètres, répartis en 14 couches (en faisant abstraction des couches de </a:t>
            </a:r>
            <a:r>
              <a:rPr lang="fr-FR" dirty="0" err="1"/>
              <a:t>pooling</a:t>
            </a:r>
            <a:r>
              <a:rPr lang="fr-FR" dirty="0"/>
              <a:t> qui ne portent pas de paramètre).</a:t>
            </a:r>
          </a:p>
          <a:p>
            <a:r>
              <a:rPr lang="fr-FR" dirty="0"/>
              <a:t>Trois stratégies de Transfer Learning ont été mises en œuvre</a:t>
            </a:r>
          </a:p>
          <a:p>
            <a:pPr lvl="1"/>
            <a:r>
              <a:rPr lang="fr-FR" dirty="0"/>
              <a:t>Extraction des </a:t>
            </a:r>
            <a:r>
              <a:rPr lang="fr-FR" dirty="0" err="1"/>
              <a:t>features</a:t>
            </a:r>
            <a:endParaRPr lang="fr-FR" dirty="0"/>
          </a:p>
          <a:p>
            <a:pPr lvl="1"/>
            <a:r>
              <a:rPr lang="fr-FR" dirty="0"/>
              <a:t>Fine tuning partiel</a:t>
            </a:r>
          </a:p>
          <a:p>
            <a:pPr lvl="1"/>
            <a:r>
              <a:rPr lang="fr-FR" dirty="0"/>
              <a:t>Fine </a:t>
            </a:r>
            <a:r>
              <a:rPr lang="fr-FR" dirty="0" err="1"/>
              <a:t>tunig</a:t>
            </a:r>
            <a:r>
              <a:rPr lang="fr-FR" dirty="0"/>
              <a:t> total</a:t>
            </a:r>
          </a:p>
        </p:txBody>
      </p:sp>
    </p:spTree>
    <p:extLst>
      <p:ext uri="{BB962C8B-B14F-4D97-AF65-F5344CB8AC3E}">
        <p14:creationId xmlns:p14="http://schemas.microsoft.com/office/powerpoint/2010/main" val="109393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Utilisation du réseau VGG-16</a:t>
            </a:r>
            <a:br>
              <a:rPr lang="fr-FR" dirty="0"/>
            </a:br>
            <a:endParaRPr lang="fr-FR" dirty="0"/>
          </a:p>
        </p:txBody>
      </p:sp>
      <p:pic>
        <p:nvPicPr>
          <p:cNvPr id="4" name="Espace réservé du contenu 3">
            <a:extLst>
              <a:ext uri="{FF2B5EF4-FFF2-40B4-BE49-F238E27FC236}">
                <a16:creationId xmlns:a16="http://schemas.microsoft.com/office/drawing/2014/main" id="{6C96D17F-DFE9-48AA-89F7-1454F3AB6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919" y="1362075"/>
            <a:ext cx="7697699" cy="4525963"/>
          </a:xfrm>
        </p:spPr>
      </p:pic>
    </p:spTree>
    <p:extLst>
      <p:ext uri="{BB962C8B-B14F-4D97-AF65-F5344CB8AC3E}">
        <p14:creationId xmlns:p14="http://schemas.microsoft.com/office/powerpoint/2010/main" val="419921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a:t>
            </a:r>
            <a:r>
              <a:rPr lang="fr-FR" dirty="0" err="1"/>
              <a:t>accuracy</a:t>
            </a:r>
            <a:r>
              <a:rPr lang="fr-FR" dirty="0"/>
              <a:t> score</a:t>
            </a:r>
            <a:br>
              <a:rPr lang="fr-FR" dirty="0"/>
            </a:br>
            <a:endParaRPr lang="fr-FR" dirty="0"/>
          </a:p>
        </p:txBody>
      </p:sp>
      <p:graphicFrame>
        <p:nvGraphicFramePr>
          <p:cNvPr id="4" name="Espace réservé du contenu 3">
            <a:extLst>
              <a:ext uri="{FF2B5EF4-FFF2-40B4-BE49-F238E27FC236}">
                <a16:creationId xmlns:a16="http://schemas.microsoft.com/office/drawing/2014/main" id="{D6B0184B-D069-44C1-A192-889D62126BA6}"/>
              </a:ext>
            </a:extLst>
          </p:cNvPr>
          <p:cNvGraphicFramePr>
            <a:graphicFrameLocks noGrp="1"/>
          </p:cNvGraphicFramePr>
          <p:nvPr>
            <p:ph idx="1"/>
            <p:extLst>
              <p:ext uri="{D42A27DB-BD31-4B8C-83A1-F6EECF244321}">
                <p14:modId xmlns:p14="http://schemas.microsoft.com/office/powerpoint/2010/main" val="4072556435"/>
              </p:ext>
            </p:extLst>
          </p:nvPr>
        </p:nvGraphicFramePr>
        <p:xfrm>
          <a:off x="297656" y="1770503"/>
          <a:ext cx="11291890" cy="2865120"/>
        </p:xfrm>
        <a:graphic>
          <a:graphicData uri="http://schemas.openxmlformats.org/drawingml/2006/table">
            <a:tbl>
              <a:tblPr firstRow="1" bandRow="1">
                <a:tableStyleId>{5C22544A-7EE6-4342-B048-85BDC9FD1C3A}</a:tableStyleId>
              </a:tblPr>
              <a:tblGrid>
                <a:gridCol w="2258378">
                  <a:extLst>
                    <a:ext uri="{9D8B030D-6E8A-4147-A177-3AD203B41FA5}">
                      <a16:colId xmlns:a16="http://schemas.microsoft.com/office/drawing/2014/main" val="2271525431"/>
                    </a:ext>
                  </a:extLst>
                </a:gridCol>
                <a:gridCol w="1808932">
                  <a:extLst>
                    <a:ext uri="{9D8B030D-6E8A-4147-A177-3AD203B41FA5}">
                      <a16:colId xmlns:a16="http://schemas.microsoft.com/office/drawing/2014/main" val="1813573895"/>
                    </a:ext>
                  </a:extLst>
                </a:gridCol>
                <a:gridCol w="1708030">
                  <a:extLst>
                    <a:ext uri="{9D8B030D-6E8A-4147-A177-3AD203B41FA5}">
                      <a16:colId xmlns:a16="http://schemas.microsoft.com/office/drawing/2014/main" val="3279943356"/>
                    </a:ext>
                  </a:extLst>
                </a:gridCol>
                <a:gridCol w="3258172">
                  <a:extLst>
                    <a:ext uri="{9D8B030D-6E8A-4147-A177-3AD203B41FA5}">
                      <a16:colId xmlns:a16="http://schemas.microsoft.com/office/drawing/2014/main" val="1719126174"/>
                    </a:ext>
                  </a:extLst>
                </a:gridCol>
                <a:gridCol w="2258378">
                  <a:extLst>
                    <a:ext uri="{9D8B030D-6E8A-4147-A177-3AD203B41FA5}">
                      <a16:colId xmlns:a16="http://schemas.microsoft.com/office/drawing/2014/main" val="1033469761"/>
                    </a:ext>
                  </a:extLst>
                </a:gridCol>
              </a:tblGrid>
              <a:tr h="370840">
                <a:tc>
                  <a:txBody>
                    <a:bodyPr/>
                    <a:lstStyle/>
                    <a:p>
                      <a:r>
                        <a:rPr lang="fr-FR" dirty="0" err="1"/>
                        <a:t>Strategy</a:t>
                      </a:r>
                      <a:r>
                        <a:rPr lang="fr-FR" dirty="0"/>
                        <a:t>:</a:t>
                      </a:r>
                    </a:p>
                  </a:txBody>
                  <a:tcPr/>
                </a:tc>
                <a:tc>
                  <a:txBody>
                    <a:bodyPr/>
                    <a:lstStyle/>
                    <a:p>
                      <a:r>
                        <a:rPr lang="fr-FR" dirty="0"/>
                        <a:t>Extraction de </a:t>
                      </a:r>
                      <a:r>
                        <a:rPr lang="fr-FR" dirty="0" err="1"/>
                        <a:t>features</a:t>
                      </a:r>
                      <a:endParaRPr lang="fr-FR" dirty="0"/>
                    </a:p>
                  </a:txBody>
                  <a:tcPr/>
                </a:tc>
                <a:tc>
                  <a:txBody>
                    <a:bodyPr/>
                    <a:lstStyle/>
                    <a:p>
                      <a:r>
                        <a:rPr lang="fr-FR" dirty="0"/>
                        <a:t>Fine tuning partiel</a:t>
                      </a:r>
                    </a:p>
                  </a:txBody>
                  <a:tcPr/>
                </a:tc>
                <a:tc>
                  <a:txBody>
                    <a:bodyPr/>
                    <a:lstStyle/>
                    <a:p>
                      <a:r>
                        <a:rPr lang="fr-FR" dirty="0"/>
                        <a:t>Fine tuning total</a:t>
                      </a:r>
                    </a:p>
                  </a:txBody>
                  <a:tcPr/>
                </a:tc>
                <a:tc>
                  <a:txBody>
                    <a:bodyPr/>
                    <a:lstStyle/>
                    <a:p>
                      <a:r>
                        <a:rPr lang="fr-FR" dirty="0"/>
                        <a:t>Comparaison avec SIFT</a:t>
                      </a:r>
                    </a:p>
                  </a:txBody>
                  <a:tcPr/>
                </a:tc>
                <a:extLst>
                  <a:ext uri="{0D108BD9-81ED-4DB2-BD59-A6C34878D82A}">
                    <a16:rowId xmlns:a16="http://schemas.microsoft.com/office/drawing/2014/main" val="633089155"/>
                  </a:ext>
                </a:extLst>
              </a:tr>
              <a:tr h="370840">
                <a:tc>
                  <a:txBody>
                    <a:bodyPr/>
                    <a:lstStyle/>
                    <a:p>
                      <a:r>
                        <a:rPr lang="fr-FR" dirty="0"/>
                        <a:t>2 races, 10 </a:t>
                      </a:r>
                      <a:r>
                        <a:rPr lang="fr-FR" dirty="0" err="1"/>
                        <a:t>epochs</a:t>
                      </a:r>
                      <a:endParaRPr lang="fr-FR" dirty="0"/>
                    </a:p>
                  </a:txBody>
                  <a:tcPr/>
                </a:tc>
                <a:tc>
                  <a:txBody>
                    <a:bodyPr/>
                    <a:lstStyle/>
                    <a:p>
                      <a:r>
                        <a:rPr lang="fr-FR" dirty="0"/>
                        <a:t>89,8%</a:t>
                      </a:r>
                    </a:p>
                  </a:txBody>
                  <a:tcPr/>
                </a:tc>
                <a:tc>
                  <a:txBody>
                    <a:bodyPr/>
                    <a:lstStyle/>
                    <a:p>
                      <a:r>
                        <a:rPr lang="fr-FR" dirty="0"/>
                        <a:t>89,8%</a:t>
                      </a:r>
                    </a:p>
                  </a:txBody>
                  <a:tcPr/>
                </a:tc>
                <a:tc>
                  <a:txBody>
                    <a:bodyPr/>
                    <a:lstStyle/>
                    <a:p>
                      <a:r>
                        <a:rPr lang="fr-FR" dirty="0"/>
                        <a:t>91,2%</a:t>
                      </a:r>
                    </a:p>
                  </a:txBody>
                  <a:tcPr/>
                </a:tc>
                <a:tc>
                  <a:txBody>
                    <a:bodyPr/>
                    <a:lstStyle/>
                    <a:p>
                      <a:r>
                        <a:rPr lang="fr-FR" dirty="0"/>
                        <a:t>60%</a:t>
                      </a:r>
                    </a:p>
                  </a:txBody>
                  <a:tcPr/>
                </a:tc>
                <a:extLst>
                  <a:ext uri="{0D108BD9-81ED-4DB2-BD59-A6C34878D82A}">
                    <a16:rowId xmlns:a16="http://schemas.microsoft.com/office/drawing/2014/main" val="2964425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15 </a:t>
                      </a:r>
                      <a:r>
                        <a:rPr lang="fr-FR" dirty="0" err="1"/>
                        <a:t>epochs</a:t>
                      </a:r>
                      <a:endParaRPr lang="fr-FR" dirty="0"/>
                    </a:p>
                  </a:txBody>
                  <a:tcPr/>
                </a:tc>
                <a:tc>
                  <a:txBody>
                    <a:bodyPr/>
                    <a:lstStyle/>
                    <a:p>
                      <a:r>
                        <a:rPr lang="fr-FR" dirty="0"/>
                        <a:t>90,5%</a:t>
                      </a:r>
                    </a:p>
                  </a:txBody>
                  <a:tcPr/>
                </a:tc>
                <a:tc>
                  <a:txBody>
                    <a:bodyPr/>
                    <a:lstStyle/>
                    <a:p>
                      <a:r>
                        <a:rPr lang="fr-FR" dirty="0"/>
                        <a:t>92,0%</a:t>
                      </a:r>
                    </a:p>
                  </a:txBody>
                  <a:tcPr/>
                </a:tc>
                <a:tc>
                  <a:txBody>
                    <a:bodyPr/>
                    <a:lstStyle/>
                    <a:p>
                      <a:r>
                        <a:rPr lang="fr-FR" dirty="0"/>
                        <a:t>94,2%</a:t>
                      </a:r>
                    </a:p>
                  </a:txBody>
                  <a:tcPr/>
                </a:tc>
                <a:tc>
                  <a:txBody>
                    <a:bodyPr/>
                    <a:lstStyle/>
                    <a:p>
                      <a:endParaRPr lang="fr-FR" dirty="0"/>
                    </a:p>
                  </a:txBody>
                  <a:tcPr/>
                </a:tc>
                <a:extLst>
                  <a:ext uri="{0D108BD9-81ED-4DB2-BD59-A6C34878D82A}">
                    <a16:rowId xmlns:a16="http://schemas.microsoft.com/office/drawing/2014/main" val="12819333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20 </a:t>
                      </a:r>
                      <a:r>
                        <a:rPr lang="fr-FR" dirty="0" err="1"/>
                        <a:t>epochs</a:t>
                      </a:r>
                      <a:endParaRPr lang="fr-FR" dirty="0"/>
                    </a:p>
                  </a:txBody>
                  <a:tcPr/>
                </a:tc>
                <a:tc>
                  <a:txBody>
                    <a:bodyPr/>
                    <a:lstStyle/>
                    <a:p>
                      <a:r>
                        <a:rPr lang="fr-FR" dirty="0"/>
                        <a:t>91,2%</a:t>
                      </a:r>
                    </a:p>
                  </a:txBody>
                  <a:tcPr/>
                </a:tc>
                <a:tc>
                  <a:txBody>
                    <a:bodyPr/>
                    <a:lstStyle/>
                    <a:p>
                      <a:r>
                        <a:rPr lang="fr-FR" dirty="0"/>
                        <a:t>94,2%</a:t>
                      </a:r>
                    </a:p>
                  </a:txBody>
                  <a:tcPr/>
                </a:tc>
                <a:tc>
                  <a:txBody>
                    <a:bodyPr/>
                    <a:lstStyle/>
                    <a:p>
                      <a:r>
                        <a:rPr lang="fr-FR" dirty="0"/>
                        <a:t>93,4%</a:t>
                      </a:r>
                    </a:p>
                  </a:txBody>
                  <a:tcPr/>
                </a:tc>
                <a:tc>
                  <a:txBody>
                    <a:bodyPr/>
                    <a:lstStyle/>
                    <a:p>
                      <a:endParaRPr lang="fr-FR" dirty="0"/>
                    </a:p>
                  </a:txBody>
                  <a:tcPr/>
                </a:tc>
                <a:extLst>
                  <a:ext uri="{0D108BD9-81ED-4DB2-BD59-A6C34878D82A}">
                    <a16:rowId xmlns:a16="http://schemas.microsoft.com/office/drawing/2014/main" val="2186525973"/>
                  </a:ext>
                </a:extLst>
              </a:tr>
              <a:tr h="370840">
                <a:tc>
                  <a:txBody>
                    <a:bodyPr/>
                    <a:lstStyle/>
                    <a:p>
                      <a:r>
                        <a:rPr lang="fr-FR" dirty="0"/>
                        <a:t>10 races, 20 </a:t>
                      </a:r>
                      <a:r>
                        <a:rPr lang="fr-FR" dirty="0" err="1"/>
                        <a:t>epochs</a:t>
                      </a:r>
                      <a:endParaRPr lang="fr-FR" dirty="0"/>
                    </a:p>
                  </a:txBody>
                  <a:tcPr/>
                </a:tc>
                <a:tc>
                  <a:txBody>
                    <a:bodyPr/>
                    <a:lstStyle/>
                    <a:p>
                      <a:endParaRPr lang="fr-FR" dirty="0"/>
                    </a:p>
                  </a:txBody>
                  <a:tcPr/>
                </a:tc>
                <a:tc>
                  <a:txBody>
                    <a:bodyPr/>
                    <a:lstStyle/>
                    <a:p>
                      <a:endParaRPr lang="fr-FR"/>
                    </a:p>
                  </a:txBody>
                  <a:tcPr/>
                </a:tc>
                <a:tc>
                  <a:txBody>
                    <a:bodyPr/>
                    <a:lstStyle/>
                    <a:p>
                      <a:r>
                        <a:rPr lang="fr-FR"/>
                        <a:t>71,9%</a:t>
                      </a:r>
                      <a:endParaRPr lang="fr-FR" dirty="0"/>
                    </a:p>
                  </a:txBody>
                  <a:tcPr/>
                </a:tc>
                <a:tc>
                  <a:txBody>
                    <a:bodyPr/>
                    <a:lstStyle/>
                    <a:p>
                      <a:r>
                        <a:rPr lang="fr-FR" dirty="0"/>
                        <a:t>26%</a:t>
                      </a:r>
                    </a:p>
                  </a:txBody>
                  <a:tcPr/>
                </a:tc>
                <a:extLst>
                  <a:ext uri="{0D108BD9-81ED-4DB2-BD59-A6C34878D82A}">
                    <a16:rowId xmlns:a16="http://schemas.microsoft.com/office/drawing/2014/main" val="1808344148"/>
                  </a:ext>
                </a:extLst>
              </a:tr>
              <a:tr h="370840">
                <a:tc>
                  <a:txBody>
                    <a:bodyPr/>
                    <a:lstStyle/>
                    <a:p>
                      <a:r>
                        <a:rPr lang="fr-FR" dirty="0"/>
                        <a:t>30 races, 20 </a:t>
                      </a:r>
                      <a:r>
                        <a:rPr lang="fr-FR" dirty="0" err="1"/>
                        <a:t>epochs</a:t>
                      </a:r>
                      <a:endParaRPr lang="fr-FR" dirty="0"/>
                    </a:p>
                  </a:txBody>
                  <a:tcPr/>
                </a:tc>
                <a:tc>
                  <a:txBody>
                    <a:bodyPr/>
                    <a:lstStyle/>
                    <a:p>
                      <a:endParaRPr lang="fr-FR"/>
                    </a:p>
                  </a:txBody>
                  <a:tcPr/>
                </a:tc>
                <a:tc>
                  <a:txBody>
                    <a:bodyPr/>
                    <a:lstStyle/>
                    <a:p>
                      <a:endParaRPr lang="fr-FR"/>
                    </a:p>
                  </a:txBody>
                  <a:tcPr/>
                </a:tc>
                <a:tc>
                  <a:txBody>
                    <a:bodyPr/>
                    <a:lstStyle/>
                    <a:p>
                      <a:r>
                        <a:rPr lang="fr-FR"/>
                        <a:t>53,8% (fit time 11h)</a:t>
                      </a:r>
                      <a:endParaRPr lang="fr-FR" dirty="0"/>
                    </a:p>
                  </a:txBody>
                  <a:tcPr/>
                </a:tc>
                <a:tc>
                  <a:txBody>
                    <a:bodyPr/>
                    <a:lstStyle/>
                    <a:p>
                      <a:r>
                        <a:rPr lang="fr-FR" dirty="0"/>
                        <a:t>15%</a:t>
                      </a:r>
                    </a:p>
                  </a:txBody>
                  <a:tcPr/>
                </a:tc>
                <a:extLst>
                  <a:ext uri="{0D108BD9-81ED-4DB2-BD59-A6C34878D82A}">
                    <a16:rowId xmlns:a16="http://schemas.microsoft.com/office/drawing/2014/main" val="4255103291"/>
                  </a:ext>
                </a:extLst>
              </a:tr>
              <a:tr h="370840">
                <a:tc>
                  <a:txBody>
                    <a:bodyPr/>
                    <a:lstStyle/>
                    <a:p>
                      <a:r>
                        <a:rPr lang="fr-FR" dirty="0"/>
                        <a:t>50 races, 20 </a:t>
                      </a:r>
                      <a:r>
                        <a:rPr lang="fr-FR" dirty="0" err="1"/>
                        <a:t>epochs</a:t>
                      </a:r>
                      <a:endParaRPr lang="fr-FR" dirty="0"/>
                    </a:p>
                  </a:txBody>
                  <a:tcPr/>
                </a:tc>
                <a:tc>
                  <a:txBody>
                    <a:bodyPr/>
                    <a:lstStyle/>
                    <a:p>
                      <a:endParaRPr lang="fr-FR" dirty="0"/>
                    </a:p>
                  </a:txBody>
                  <a:tcPr/>
                </a:tc>
                <a:tc>
                  <a:txBody>
                    <a:bodyPr/>
                    <a:lstStyle/>
                    <a:p>
                      <a:endParaRPr lang="fr-FR" dirty="0"/>
                    </a:p>
                  </a:txBody>
                  <a:tcPr/>
                </a:tc>
                <a:tc>
                  <a:txBody>
                    <a:bodyPr/>
                    <a:lstStyle/>
                    <a:p>
                      <a:r>
                        <a:rPr lang="fr-FR" dirty="0"/>
                        <a:t>55,8% (fit time 20h)</a:t>
                      </a:r>
                    </a:p>
                  </a:txBody>
                  <a:tcPr/>
                </a:tc>
                <a:tc>
                  <a:txBody>
                    <a:bodyPr/>
                    <a:lstStyle/>
                    <a:p>
                      <a:r>
                        <a:rPr lang="fr-FR" dirty="0"/>
                        <a:t>10%</a:t>
                      </a:r>
                    </a:p>
                  </a:txBody>
                  <a:tcPr/>
                </a:tc>
                <a:extLst>
                  <a:ext uri="{0D108BD9-81ED-4DB2-BD59-A6C34878D82A}">
                    <a16:rowId xmlns:a16="http://schemas.microsoft.com/office/drawing/2014/main" val="3320849276"/>
                  </a:ext>
                </a:extLst>
              </a:tr>
            </a:tbl>
          </a:graphicData>
        </a:graphic>
      </p:graphicFrame>
      <p:sp>
        <p:nvSpPr>
          <p:cNvPr id="3" name="ZoneTexte 2">
            <a:extLst>
              <a:ext uri="{FF2B5EF4-FFF2-40B4-BE49-F238E27FC236}">
                <a16:creationId xmlns:a16="http://schemas.microsoft.com/office/drawing/2014/main" id="{324A0D51-CAFB-4F02-9BDD-56E7C82159F3}"/>
              </a:ext>
            </a:extLst>
          </p:cNvPr>
          <p:cNvSpPr txBox="1"/>
          <p:nvPr/>
        </p:nvSpPr>
        <p:spPr>
          <a:xfrm>
            <a:off x="306894" y="4890746"/>
            <a:ext cx="11282652" cy="1061829"/>
          </a:xfrm>
          <a:prstGeom prst="rect">
            <a:avLst/>
          </a:prstGeom>
          <a:noFill/>
        </p:spPr>
        <p:txBody>
          <a:bodyPr wrap="square" rtlCol="0">
            <a:spAutoFit/>
          </a:bodyPr>
          <a:lstStyle/>
          <a:p>
            <a:r>
              <a:rPr lang="fr-FR" dirty="0"/>
              <a:t>Une </a:t>
            </a:r>
            <a:r>
              <a:rPr lang="fr-FR" dirty="0" err="1"/>
              <a:t>epoch</a:t>
            </a:r>
            <a:r>
              <a:rPr lang="fr-FR" dirty="0"/>
              <a:t> est une itération complète sur l’ensemble des valeurs X et Y du jeu d’entraînement.</a:t>
            </a:r>
          </a:p>
          <a:p>
            <a:r>
              <a:rPr lang="fr-FR" dirty="0"/>
              <a:t>La légère dégradation de l’</a:t>
            </a:r>
            <a:r>
              <a:rPr lang="fr-FR" dirty="0" err="1"/>
              <a:t>accuracy</a:t>
            </a:r>
            <a:r>
              <a:rPr lang="fr-FR" dirty="0"/>
              <a:t> dans le cas de 20 </a:t>
            </a:r>
            <a:r>
              <a:rPr lang="fr-FR" dirty="0" err="1"/>
              <a:t>epochs</a:t>
            </a:r>
            <a:r>
              <a:rPr lang="fr-FR" dirty="0"/>
              <a:t> et le fine tuning total peut faire penser à une situation d’over-</a:t>
            </a:r>
            <a:r>
              <a:rPr lang="fr-FR" dirty="0" err="1"/>
              <a:t>fitting</a:t>
            </a:r>
            <a:r>
              <a:rPr lang="fr-FR" dirty="0"/>
              <a:t>.</a:t>
            </a:r>
          </a:p>
        </p:txBody>
      </p:sp>
      <p:sp>
        <p:nvSpPr>
          <p:cNvPr id="7" name="Ellipse 6">
            <a:extLst>
              <a:ext uri="{FF2B5EF4-FFF2-40B4-BE49-F238E27FC236}">
                <a16:creationId xmlns:a16="http://schemas.microsoft.com/office/drawing/2014/main" id="{BC69A899-06C0-40DE-993A-F6D39DC0156D}"/>
              </a:ext>
            </a:extLst>
          </p:cNvPr>
          <p:cNvSpPr/>
          <p:nvPr/>
        </p:nvSpPr>
        <p:spPr bwMode="auto">
          <a:xfrm>
            <a:off x="5943600" y="3135295"/>
            <a:ext cx="1019909" cy="42203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
        <p:nvSpPr>
          <p:cNvPr id="6" name="ZoneTexte 5">
            <a:extLst>
              <a:ext uri="{FF2B5EF4-FFF2-40B4-BE49-F238E27FC236}">
                <a16:creationId xmlns:a16="http://schemas.microsoft.com/office/drawing/2014/main" id="{6EFAF8CC-B10C-4248-A6E1-20660E38DE4B}"/>
              </a:ext>
            </a:extLst>
          </p:cNvPr>
          <p:cNvSpPr txBox="1"/>
          <p:nvPr/>
        </p:nvSpPr>
        <p:spPr>
          <a:xfrm>
            <a:off x="306894" y="996610"/>
            <a:ext cx="11282652" cy="646331"/>
          </a:xfrm>
          <a:prstGeom prst="rect">
            <a:avLst/>
          </a:prstGeom>
          <a:noFill/>
        </p:spPr>
        <p:txBody>
          <a:bodyPr wrap="square" rtlCol="0">
            <a:spAutoFit/>
          </a:bodyPr>
          <a:lstStyle/>
          <a:p>
            <a:r>
              <a:rPr lang="fr-FR" dirty="0"/>
              <a:t>Le réseau VGG16, sans les couches supérieures a été complété avec une seule couche </a:t>
            </a:r>
            <a:r>
              <a:rPr lang="fr-FR" dirty="0" err="1"/>
              <a:t>fully</a:t>
            </a:r>
            <a:r>
              <a:rPr lang="fr-FR" dirty="0"/>
              <a:t> </a:t>
            </a:r>
            <a:r>
              <a:rPr lang="fr-FR" dirty="0" err="1"/>
              <a:t>connected</a:t>
            </a:r>
            <a:r>
              <a:rPr lang="fr-FR" dirty="0"/>
              <a:t>, soit un total de 14 couches.</a:t>
            </a:r>
          </a:p>
        </p:txBody>
      </p:sp>
    </p:spTree>
    <p:extLst>
      <p:ext uri="{BB962C8B-B14F-4D97-AF65-F5344CB8AC3E}">
        <p14:creationId xmlns:p14="http://schemas.microsoft.com/office/powerpoint/2010/main" val="314728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a:t>
            </a:r>
            <a:r>
              <a:rPr lang="fr-FR" dirty="0" err="1"/>
              <a:t>accuracy</a:t>
            </a:r>
            <a:r>
              <a:rPr lang="fr-FR" dirty="0"/>
              <a:t> score – VGG-16</a:t>
            </a:r>
            <a:br>
              <a:rPr lang="fr-FR" dirty="0"/>
            </a:br>
            <a:endParaRPr lang="fr-FR" dirty="0"/>
          </a:p>
        </p:txBody>
      </p:sp>
      <p:graphicFrame>
        <p:nvGraphicFramePr>
          <p:cNvPr id="4" name="Espace réservé du contenu 3">
            <a:extLst>
              <a:ext uri="{FF2B5EF4-FFF2-40B4-BE49-F238E27FC236}">
                <a16:creationId xmlns:a16="http://schemas.microsoft.com/office/drawing/2014/main" id="{D6B0184B-D069-44C1-A192-889D62126BA6}"/>
              </a:ext>
            </a:extLst>
          </p:cNvPr>
          <p:cNvGraphicFramePr>
            <a:graphicFrameLocks noGrp="1"/>
          </p:cNvGraphicFramePr>
          <p:nvPr>
            <p:ph idx="1"/>
            <p:extLst>
              <p:ext uri="{D42A27DB-BD31-4B8C-83A1-F6EECF244321}">
                <p14:modId xmlns:p14="http://schemas.microsoft.com/office/powerpoint/2010/main" val="2021446011"/>
              </p:ext>
            </p:extLst>
          </p:nvPr>
        </p:nvGraphicFramePr>
        <p:xfrm>
          <a:off x="242887" y="2624518"/>
          <a:ext cx="11291888" cy="1483360"/>
        </p:xfrm>
        <a:graphic>
          <a:graphicData uri="http://schemas.openxmlformats.org/drawingml/2006/table">
            <a:tbl>
              <a:tblPr firstRow="1" bandRow="1">
                <a:tableStyleId>{5C22544A-7EE6-4342-B048-85BDC9FD1C3A}</a:tableStyleId>
              </a:tblPr>
              <a:tblGrid>
                <a:gridCol w="2822972">
                  <a:extLst>
                    <a:ext uri="{9D8B030D-6E8A-4147-A177-3AD203B41FA5}">
                      <a16:colId xmlns:a16="http://schemas.microsoft.com/office/drawing/2014/main" val="2271525431"/>
                    </a:ext>
                  </a:extLst>
                </a:gridCol>
                <a:gridCol w="2822972">
                  <a:extLst>
                    <a:ext uri="{9D8B030D-6E8A-4147-A177-3AD203B41FA5}">
                      <a16:colId xmlns:a16="http://schemas.microsoft.com/office/drawing/2014/main" val="1813573895"/>
                    </a:ext>
                  </a:extLst>
                </a:gridCol>
                <a:gridCol w="2822972">
                  <a:extLst>
                    <a:ext uri="{9D8B030D-6E8A-4147-A177-3AD203B41FA5}">
                      <a16:colId xmlns:a16="http://schemas.microsoft.com/office/drawing/2014/main" val="3279943356"/>
                    </a:ext>
                  </a:extLst>
                </a:gridCol>
                <a:gridCol w="2822972">
                  <a:extLst>
                    <a:ext uri="{9D8B030D-6E8A-4147-A177-3AD203B41FA5}">
                      <a16:colId xmlns:a16="http://schemas.microsoft.com/office/drawing/2014/main" val="1719126174"/>
                    </a:ext>
                  </a:extLst>
                </a:gridCol>
              </a:tblGrid>
              <a:tr h="370840">
                <a:tc>
                  <a:txBody>
                    <a:bodyPr/>
                    <a:lstStyle/>
                    <a:p>
                      <a:r>
                        <a:rPr lang="fr-FR" dirty="0" err="1"/>
                        <a:t>Strategy</a:t>
                      </a:r>
                      <a:r>
                        <a:rPr lang="fr-FR" dirty="0"/>
                        <a:t>:</a:t>
                      </a:r>
                    </a:p>
                  </a:txBody>
                  <a:tcPr/>
                </a:tc>
                <a:tc>
                  <a:txBody>
                    <a:bodyPr/>
                    <a:lstStyle/>
                    <a:p>
                      <a:r>
                        <a:rPr lang="fr-FR" dirty="0"/>
                        <a:t>Extraction de </a:t>
                      </a:r>
                      <a:r>
                        <a:rPr lang="fr-FR" dirty="0" err="1"/>
                        <a:t>features</a:t>
                      </a:r>
                      <a:endParaRPr lang="fr-FR" dirty="0"/>
                    </a:p>
                  </a:txBody>
                  <a:tcPr/>
                </a:tc>
                <a:tc>
                  <a:txBody>
                    <a:bodyPr/>
                    <a:lstStyle/>
                    <a:p>
                      <a:r>
                        <a:rPr lang="fr-FR" dirty="0"/>
                        <a:t>Fine tuning partiel</a:t>
                      </a:r>
                    </a:p>
                  </a:txBody>
                  <a:tcPr/>
                </a:tc>
                <a:tc>
                  <a:txBody>
                    <a:bodyPr/>
                    <a:lstStyle/>
                    <a:p>
                      <a:r>
                        <a:rPr lang="fr-FR" dirty="0"/>
                        <a:t>Fine tuning total</a:t>
                      </a:r>
                    </a:p>
                  </a:txBody>
                  <a:tcPr/>
                </a:tc>
                <a:extLst>
                  <a:ext uri="{0D108BD9-81ED-4DB2-BD59-A6C34878D82A}">
                    <a16:rowId xmlns:a16="http://schemas.microsoft.com/office/drawing/2014/main" val="633089155"/>
                  </a:ext>
                </a:extLst>
              </a:tr>
              <a:tr h="370840">
                <a:tc>
                  <a:txBody>
                    <a:bodyPr/>
                    <a:lstStyle/>
                    <a:p>
                      <a:r>
                        <a:rPr lang="fr-FR" dirty="0"/>
                        <a:t>2 races, 10 </a:t>
                      </a:r>
                      <a:r>
                        <a:rPr lang="fr-FR" dirty="0" err="1"/>
                        <a:t>epochs</a:t>
                      </a:r>
                      <a:endParaRPr lang="fr-FR" dirty="0"/>
                    </a:p>
                  </a:txBody>
                  <a:tcPr/>
                </a:tc>
                <a:tc>
                  <a:txBody>
                    <a:bodyPr/>
                    <a:lstStyle/>
                    <a:p>
                      <a:r>
                        <a:rPr lang="fr-FR" dirty="0"/>
                        <a:t>89,8% (fit time 8mn)</a:t>
                      </a:r>
                    </a:p>
                  </a:txBody>
                  <a:tcPr/>
                </a:tc>
                <a:tc>
                  <a:txBody>
                    <a:bodyPr/>
                    <a:lstStyle/>
                    <a:p>
                      <a:r>
                        <a:rPr lang="fr-FR" dirty="0"/>
                        <a:t>94,2% (fit time 17mn)</a:t>
                      </a:r>
                    </a:p>
                  </a:txBody>
                  <a:tcPr/>
                </a:tc>
                <a:tc>
                  <a:txBody>
                    <a:bodyPr/>
                    <a:lstStyle/>
                    <a:p>
                      <a:r>
                        <a:rPr lang="fr-FR" dirty="0"/>
                        <a:t>94,2% (fit time 24mn)</a:t>
                      </a:r>
                    </a:p>
                  </a:txBody>
                  <a:tcPr/>
                </a:tc>
                <a:extLst>
                  <a:ext uri="{0D108BD9-81ED-4DB2-BD59-A6C34878D82A}">
                    <a16:rowId xmlns:a16="http://schemas.microsoft.com/office/drawing/2014/main" val="2964425305"/>
                  </a:ext>
                </a:extLst>
              </a:tr>
              <a:tr h="370840">
                <a:tc>
                  <a:txBody>
                    <a:bodyPr/>
                    <a:lstStyle/>
                    <a:p>
                      <a:r>
                        <a:rPr lang="fr-FR" dirty="0"/>
                        <a:t>10 races</a:t>
                      </a:r>
                      <a:r>
                        <a:rPr lang="fr-FR"/>
                        <a:t>, 10 </a:t>
                      </a:r>
                      <a:r>
                        <a:rPr lang="fr-FR" dirty="0" err="1"/>
                        <a:t>epochs</a:t>
                      </a:r>
                      <a:endParaRPr lang="fr-FR" dirty="0"/>
                    </a:p>
                  </a:txBody>
                  <a:tcPr/>
                </a:tc>
                <a:tc>
                  <a:txBody>
                    <a:bodyPr/>
                    <a:lstStyle/>
                    <a:p>
                      <a:r>
                        <a:rPr lang="fr-FR" dirty="0"/>
                        <a:t>56,1% (fit time 36mn)</a:t>
                      </a:r>
                    </a:p>
                  </a:txBody>
                  <a:tcPr/>
                </a:tc>
                <a:tc>
                  <a:txBody>
                    <a:bodyPr/>
                    <a:lstStyle/>
                    <a:p>
                      <a:r>
                        <a:rPr lang="fr-FR" dirty="0"/>
                        <a:t>69,9% (fit time 71mn)</a:t>
                      </a:r>
                    </a:p>
                  </a:txBody>
                  <a:tcPr/>
                </a:tc>
                <a:tc>
                  <a:txBody>
                    <a:bodyPr/>
                    <a:lstStyle/>
                    <a:p>
                      <a:r>
                        <a:rPr lang="fr-FR" dirty="0"/>
                        <a:t>70,2% (fit time 2h)</a:t>
                      </a:r>
                    </a:p>
                  </a:txBody>
                  <a:tcPr/>
                </a:tc>
                <a:extLst>
                  <a:ext uri="{0D108BD9-81ED-4DB2-BD59-A6C34878D82A}">
                    <a16:rowId xmlns:a16="http://schemas.microsoft.com/office/drawing/2014/main" val="1808344148"/>
                  </a:ext>
                </a:extLst>
              </a:tr>
              <a:tr h="370840">
                <a:tc>
                  <a:txBody>
                    <a:bodyPr/>
                    <a:lstStyle/>
                    <a:p>
                      <a:r>
                        <a:rPr lang="fr-FR" dirty="0"/>
                        <a:t>30 races, 10 </a:t>
                      </a:r>
                      <a:r>
                        <a:rPr lang="fr-FR" dirty="0" err="1"/>
                        <a:t>epochs</a:t>
                      </a:r>
                      <a:endParaRPr lang="fr-FR" dirty="0"/>
                    </a:p>
                  </a:txBody>
                  <a:tcPr/>
                </a:tc>
                <a:tc>
                  <a:txBody>
                    <a:bodyPr/>
                    <a:lstStyle/>
                    <a:p>
                      <a:endParaRPr lang="fr-FR" dirty="0"/>
                    </a:p>
                  </a:txBody>
                  <a:tcPr/>
                </a:tc>
                <a:tc>
                  <a:txBody>
                    <a:bodyPr/>
                    <a:lstStyle/>
                    <a:p>
                      <a:endParaRPr lang="fr-FR"/>
                    </a:p>
                  </a:txBody>
                  <a:tcPr/>
                </a:tc>
                <a:tc>
                  <a:txBody>
                    <a:bodyPr/>
                    <a:lstStyle/>
                    <a:p>
                      <a:r>
                        <a:rPr lang="fr-FR" dirty="0"/>
                        <a:t>54,8% (fit time 5,5h)</a:t>
                      </a:r>
                    </a:p>
                  </a:txBody>
                  <a:tcPr/>
                </a:tc>
                <a:extLst>
                  <a:ext uri="{0D108BD9-81ED-4DB2-BD59-A6C34878D82A}">
                    <a16:rowId xmlns:a16="http://schemas.microsoft.com/office/drawing/2014/main" val="4255103291"/>
                  </a:ext>
                </a:extLst>
              </a:tr>
            </a:tbl>
          </a:graphicData>
        </a:graphic>
      </p:graphicFrame>
      <p:sp>
        <p:nvSpPr>
          <p:cNvPr id="5" name="ZoneTexte 4">
            <a:extLst>
              <a:ext uri="{FF2B5EF4-FFF2-40B4-BE49-F238E27FC236}">
                <a16:creationId xmlns:a16="http://schemas.microsoft.com/office/drawing/2014/main" id="{6425B95D-BE4A-4939-AD23-19FDF9E0DA81}"/>
              </a:ext>
            </a:extLst>
          </p:cNvPr>
          <p:cNvSpPr txBox="1"/>
          <p:nvPr/>
        </p:nvSpPr>
        <p:spPr>
          <a:xfrm>
            <a:off x="297656" y="1811116"/>
            <a:ext cx="11282652" cy="369332"/>
          </a:xfrm>
          <a:prstGeom prst="rect">
            <a:avLst/>
          </a:prstGeom>
          <a:noFill/>
        </p:spPr>
        <p:txBody>
          <a:bodyPr wrap="square" rtlCol="0">
            <a:spAutoFit/>
          </a:bodyPr>
          <a:lstStyle/>
          <a:p>
            <a:r>
              <a:rPr lang="fr-FR" dirty="0"/>
              <a:t>Quelques exemples de résultats avec 3 couches </a:t>
            </a:r>
            <a:r>
              <a:rPr lang="fr-FR" dirty="0" err="1"/>
              <a:t>fully</a:t>
            </a:r>
            <a:r>
              <a:rPr lang="fr-FR" dirty="0"/>
              <a:t> </a:t>
            </a:r>
            <a:r>
              <a:rPr lang="fr-FR" dirty="0" err="1"/>
              <a:t>connected</a:t>
            </a:r>
            <a:r>
              <a:rPr lang="fr-FR" dirty="0"/>
              <a:t>, donc un total de 16 couches.</a:t>
            </a:r>
          </a:p>
        </p:txBody>
      </p:sp>
    </p:spTree>
    <p:extLst>
      <p:ext uri="{BB962C8B-B14F-4D97-AF65-F5344CB8AC3E}">
        <p14:creationId xmlns:p14="http://schemas.microsoft.com/office/powerpoint/2010/main" val="152086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Nombre d’itérations</a:t>
            </a:r>
            <a:br>
              <a:rPr lang="fr-FR" dirty="0"/>
            </a:br>
            <a:endParaRPr lang="fr-FR" dirty="0"/>
          </a:p>
        </p:txBody>
      </p:sp>
      <p:sp>
        <p:nvSpPr>
          <p:cNvPr id="3" name="Rectangle 1">
            <a:extLst>
              <a:ext uri="{FF2B5EF4-FFF2-40B4-BE49-F238E27FC236}">
                <a16:creationId xmlns:a16="http://schemas.microsoft.com/office/drawing/2014/main" id="{E758B37F-6EBC-4007-A28A-9F89B2155250}"/>
              </a:ext>
            </a:extLst>
          </p:cNvPr>
          <p:cNvSpPr>
            <a:spLocks noGrp="1" noChangeArrowheads="1"/>
          </p:cNvSpPr>
          <p:nvPr>
            <p:ph idx="1"/>
          </p:nvPr>
        </p:nvSpPr>
        <p:spPr bwMode="auto">
          <a:xfrm>
            <a:off x="1024425" y="2338754"/>
            <a:ext cx="968912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01/20 5000/5000 [==============================] - 3827s 765ms/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3.9290 - acc: 0.0344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02/20 5000/5000 [==============================] - 3818s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3.1391 - acc: 0.1768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03/20 5000/5000 [==============================] - 3814s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1.8571 - acc: 0.4574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04/20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1.0925 - acc: 0.6710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05/20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0.6415 - acc: 0.8084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06/20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0.3207 - acc: 0.9130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07/20 5000/5000 [==============================] - 3829s 766ms/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0.1360 - acc: 0.9684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08/20 5000/5000 [==============================] - 3837s 767ms/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0.0712 - acc: 0.9884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09/20 5000/5000 [==============================] - 3813s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0.0431 -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10/20 5000/5000 [==============================] - 3783s 757ms/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0.0372 -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11/20 5000/5000 [==============================] - 3812s 762ms/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0.0430 -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12/20 5000/5000 [==============================] - 3854s 771ms/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0.0276 - acc: 0.9968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13/20 5000/5000 [==============================] - 3845s 769ms/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0.0307 - acc: 0.9956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14/20 5000/5000 [==============================] - 3841s 768ms/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0.0290 - acc: 0.9954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15/20 5000/5000 [==============================] - 3815s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0.0287 - acc: 0.9962</a:t>
            </a:r>
            <a:r>
              <a:rPr kumimoji="0" lang="fr-FR" altLang="fr-FR" sz="100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6" name="Espace réservé du contenu 4">
            <a:extLst>
              <a:ext uri="{FF2B5EF4-FFF2-40B4-BE49-F238E27FC236}">
                <a16:creationId xmlns:a16="http://schemas.microsoft.com/office/drawing/2014/main" id="{69F9A4DA-0361-4A03-BA90-679B0C6E79B1}"/>
              </a:ext>
            </a:extLst>
          </p:cNvPr>
          <p:cNvSpPr txBox="1">
            <a:spLocks/>
          </p:cNvSpPr>
          <p:nvPr/>
        </p:nvSpPr>
        <p:spPr bwMode="auto">
          <a:xfrm>
            <a:off x="250825" y="1362075"/>
            <a:ext cx="11291888" cy="976679"/>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FFC000"/>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chemeClr val="accent6">
                  <a:lumMod val="60000"/>
                  <a:lumOff val="40000"/>
                </a:schemeClr>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a:lstStyle>
          <a:p>
            <a:r>
              <a:rPr lang="fr-FR" kern="0" dirty="0"/>
              <a:t>Augmenter le nombre d’</a:t>
            </a:r>
            <a:r>
              <a:rPr lang="fr-FR" kern="0" dirty="0" err="1"/>
              <a:t>epochs</a:t>
            </a:r>
            <a:r>
              <a:rPr lang="fr-FR" kern="0" dirty="0"/>
              <a:t> au-delà de 10 n’est pas utile et accroit le risque d’over-</a:t>
            </a:r>
            <a:r>
              <a:rPr lang="fr-FR" kern="0" dirty="0" err="1"/>
              <a:t>fitting</a:t>
            </a:r>
            <a:endParaRPr lang="fr-FR" kern="0" dirty="0"/>
          </a:p>
        </p:txBody>
      </p:sp>
    </p:spTree>
    <p:extLst>
      <p:ext uri="{BB962C8B-B14F-4D97-AF65-F5344CB8AC3E}">
        <p14:creationId xmlns:p14="http://schemas.microsoft.com/office/powerpoint/2010/main" val="349717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Programme de test</a:t>
            </a:r>
            <a:br>
              <a:rPr lang="fr-FR" dirty="0"/>
            </a:br>
            <a:endParaRPr lang="fr-FR" dirty="0"/>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a:xfrm>
            <a:off x="250825" y="1362075"/>
            <a:ext cx="7557356" cy="4525963"/>
          </a:xfrm>
        </p:spPr>
        <p:txBody>
          <a:bodyPr/>
          <a:lstStyle/>
          <a:p>
            <a:r>
              <a:rPr lang="fr-FR" dirty="0"/>
              <a:t>Le programme est basé sur une interface graphique permettant de sélectionner une image stockée sur l’ordinateur.</a:t>
            </a:r>
          </a:p>
          <a:p>
            <a:r>
              <a:rPr lang="fr-FR" dirty="0"/>
              <a:t>L’image est </a:t>
            </a:r>
            <a:r>
              <a:rPr lang="fr-FR" dirty="0" err="1"/>
              <a:t>préprocessée</a:t>
            </a:r>
            <a:r>
              <a:rPr lang="fr-FR" dirty="0"/>
              <a:t> conformément aux spécifications VGG-16, redimensionnée et normalisée.</a:t>
            </a:r>
          </a:p>
          <a:p>
            <a:r>
              <a:rPr lang="fr-FR" dirty="0"/>
              <a:t>La méthode </a:t>
            </a:r>
            <a:r>
              <a:rPr lang="fr-FR" dirty="0" err="1"/>
              <a:t>predict</a:t>
            </a:r>
            <a:r>
              <a:rPr lang="fr-FR" dirty="0"/>
              <a:t> du modèle pré-entraîné est utilisée pour prédire la race</a:t>
            </a:r>
            <a:r>
              <a:rPr lang="fr-FR"/>
              <a:t>. </a:t>
            </a:r>
          </a:p>
          <a:p>
            <a:r>
              <a:rPr lang="fr-FR"/>
              <a:t>La </a:t>
            </a:r>
            <a:r>
              <a:rPr lang="fr-FR" dirty="0"/>
              <a:t>race ayant la plus haute probabilité est proposée.</a:t>
            </a:r>
          </a:p>
        </p:txBody>
      </p:sp>
      <p:pic>
        <p:nvPicPr>
          <p:cNvPr id="5" name="Image 4">
            <a:extLst>
              <a:ext uri="{FF2B5EF4-FFF2-40B4-BE49-F238E27FC236}">
                <a16:creationId xmlns:a16="http://schemas.microsoft.com/office/drawing/2014/main" id="{1BB57F06-FD25-4372-9C56-393A4A693AFB}"/>
              </a:ext>
            </a:extLst>
          </p:cNvPr>
          <p:cNvPicPr>
            <a:picLocks noChangeAspect="1"/>
          </p:cNvPicPr>
          <p:nvPr/>
        </p:nvPicPr>
        <p:blipFill>
          <a:blip r:embed="rId2"/>
          <a:stretch>
            <a:fillRect/>
          </a:stretch>
        </p:blipFill>
        <p:spPr>
          <a:xfrm>
            <a:off x="7966214" y="1362075"/>
            <a:ext cx="3429000" cy="4362450"/>
          </a:xfrm>
          <a:prstGeom prst="rect">
            <a:avLst/>
          </a:prstGeom>
        </p:spPr>
      </p:pic>
    </p:spTree>
    <p:extLst>
      <p:ext uri="{BB962C8B-B14F-4D97-AF65-F5344CB8AC3E}">
        <p14:creationId xmlns:p14="http://schemas.microsoft.com/office/powerpoint/2010/main" val="354324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4541D3B-25D8-4DAB-B18A-CD876226466A}"/>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C70A2D34-4EEF-475E-8703-AE6595F75788}"/>
              </a:ext>
            </a:extLst>
          </p:cNvPr>
          <p:cNvSpPr>
            <a:spLocks noGrp="1"/>
          </p:cNvSpPr>
          <p:nvPr>
            <p:ph sz="quarter" idx="10"/>
          </p:nvPr>
        </p:nvSpPr>
        <p:spPr>
          <a:xfrm>
            <a:off x="200025" y="953037"/>
            <a:ext cx="11298238" cy="5293217"/>
          </a:xfrm>
        </p:spPr>
        <p:txBody>
          <a:bodyPr>
            <a:normAutofit/>
          </a:bodyPr>
          <a:lstStyle/>
          <a:p>
            <a:r>
              <a:rPr lang="fr-FR" sz="2400" dirty="0"/>
              <a:t>Présentation de la démarche</a:t>
            </a:r>
          </a:p>
          <a:p>
            <a:r>
              <a:rPr lang="fr-FR" sz="2400" dirty="0"/>
              <a:t>Analyse et préparation des données</a:t>
            </a:r>
          </a:p>
          <a:p>
            <a:r>
              <a:rPr lang="fr-FR" sz="2400" dirty="0"/>
              <a:t>Méthode SIFT</a:t>
            </a:r>
          </a:p>
          <a:p>
            <a:r>
              <a:rPr lang="fr-FR" sz="2400" dirty="0"/>
              <a:t>Méthode CNN</a:t>
            </a:r>
          </a:p>
          <a:p>
            <a:r>
              <a:rPr lang="fr-FR" sz="2400" dirty="0"/>
              <a:t>Programme de test</a:t>
            </a:r>
          </a:p>
        </p:txBody>
      </p:sp>
    </p:spTree>
    <p:extLst>
      <p:ext uri="{BB962C8B-B14F-4D97-AF65-F5344CB8AC3E}">
        <p14:creationId xmlns:p14="http://schemas.microsoft.com/office/powerpoint/2010/main" val="400444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4">
            <a:hlinkClick r:id="rId2"/>
          </p:cNvPr>
          <p:cNvSpPr>
            <a:spLocks noChangeArrowheads="1"/>
          </p:cNvSpPr>
          <p:nvPr/>
        </p:nvSpPr>
        <p:spPr bwMode="auto">
          <a:xfrm>
            <a:off x="4472682" y="3347387"/>
            <a:ext cx="4918962"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cs typeface="Tahoma" charset="0"/>
              </a:rPr>
              <a:t>Linkedin.com/company/alcatellucententerprise </a:t>
            </a:r>
          </a:p>
        </p:txBody>
      </p:sp>
      <p:sp>
        <p:nvSpPr>
          <p:cNvPr id="26" name="TextBox 6">
            <a:hlinkClick r:id="rId3"/>
          </p:cNvPr>
          <p:cNvSpPr txBox="1">
            <a:spLocks noChangeArrowheads="1"/>
          </p:cNvSpPr>
          <p:nvPr/>
        </p:nvSpPr>
        <p:spPr bwMode="auto">
          <a:xfrm>
            <a:off x="4472680" y="2014004"/>
            <a:ext cx="3344733"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Twitter.com/ALUEnterprise </a:t>
            </a:r>
          </a:p>
        </p:txBody>
      </p:sp>
      <p:sp>
        <p:nvSpPr>
          <p:cNvPr id="27" name="TextBox 5">
            <a:hlinkClick r:id="rId4"/>
          </p:cNvPr>
          <p:cNvSpPr txBox="1">
            <a:spLocks noChangeArrowheads="1"/>
          </p:cNvSpPr>
          <p:nvPr/>
        </p:nvSpPr>
        <p:spPr bwMode="auto">
          <a:xfrm>
            <a:off x="4472680" y="2461679"/>
            <a:ext cx="3417827"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Facebook.com/ALUEnterprise</a:t>
            </a:r>
          </a:p>
        </p:txBody>
      </p:sp>
      <p:sp>
        <p:nvSpPr>
          <p:cNvPr id="28" name="TextBox 10">
            <a:hlinkClick r:id="rId5"/>
          </p:cNvPr>
          <p:cNvSpPr txBox="1">
            <a:spLocks noChangeArrowheads="1"/>
          </p:cNvSpPr>
          <p:nvPr/>
        </p:nvSpPr>
        <p:spPr bwMode="auto">
          <a:xfrm>
            <a:off x="4472680" y="2906973"/>
            <a:ext cx="400257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Youtube.com/user/enterpriseALU</a:t>
            </a:r>
          </a:p>
        </p:txBody>
      </p:sp>
      <p:sp>
        <p:nvSpPr>
          <p:cNvPr id="29" name="TextBox 6">
            <a:hlinkClick r:id="rId6"/>
          </p:cNvPr>
          <p:cNvSpPr txBox="1">
            <a:spLocks noChangeArrowheads="1"/>
          </p:cNvSpPr>
          <p:nvPr/>
        </p:nvSpPr>
        <p:spPr bwMode="auto">
          <a:xfrm>
            <a:off x="4472681" y="3793871"/>
            <a:ext cx="4070259"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Slideshare.net/Alcatel-Lucent_Enterprise </a:t>
            </a:r>
          </a:p>
        </p:txBody>
      </p:sp>
      <p:sp>
        <p:nvSpPr>
          <p:cNvPr id="30" name="TextBox 6">
            <a:hlinkClick r:id="rId7"/>
          </p:cNvPr>
          <p:cNvSpPr txBox="1">
            <a:spLocks noChangeArrowheads="1"/>
          </p:cNvSpPr>
          <p:nvPr/>
        </p:nvSpPr>
        <p:spPr bwMode="auto">
          <a:xfrm>
            <a:off x="4472681" y="4244044"/>
            <a:ext cx="407025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Storify.com/ALUEnterprise </a:t>
            </a:r>
          </a:p>
        </p:txBody>
      </p:sp>
      <p:pic>
        <p:nvPicPr>
          <p:cNvPr id="31" name="Picture 33" descr="slideshare-icon.png">
            <a:hlinkClick r:id="rId6"/>
          </p:cNvPr>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4068480" y="3788357"/>
            <a:ext cx="335817" cy="327422"/>
          </a:xfrm>
          <a:prstGeom prst="rect">
            <a:avLst/>
          </a:prstGeom>
          <a:noFill/>
          <a:ln w="9525">
            <a:noFill/>
            <a:miter lim="800000"/>
            <a:headEnd/>
            <a:tailEnd/>
          </a:ln>
        </p:spPr>
      </p:pic>
      <p:sp>
        <p:nvSpPr>
          <p:cNvPr id="32" name="TextBox 6"/>
          <p:cNvSpPr txBox="1">
            <a:spLocks noChangeArrowheads="1"/>
          </p:cNvSpPr>
          <p:nvPr/>
        </p:nvSpPr>
        <p:spPr bwMode="auto">
          <a:xfrm>
            <a:off x="2637287" y="2019088"/>
            <a:ext cx="1333815" cy="562809"/>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Follow us on:</a:t>
            </a:r>
          </a:p>
        </p:txBody>
      </p:sp>
      <p:pic>
        <p:nvPicPr>
          <p:cNvPr id="33" name="Picture 35" descr="TwitterBird_icon.png"/>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4070922" y="1998847"/>
            <a:ext cx="332154" cy="323850"/>
          </a:xfrm>
          <a:prstGeom prst="rect">
            <a:avLst/>
          </a:prstGeom>
          <a:noFill/>
          <a:ln w="9525">
            <a:noFill/>
            <a:miter lim="800000"/>
            <a:headEnd/>
            <a:tailEnd/>
          </a:ln>
        </p:spPr>
      </p:pic>
      <p:pic>
        <p:nvPicPr>
          <p:cNvPr id="34" name="Picture 36" descr="Facebook_icon.png"/>
          <p:cNvPicPr>
            <a:picLocks noChangeAspect="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067258" y="2440568"/>
            <a:ext cx="338260" cy="328613"/>
          </a:xfrm>
          <a:prstGeom prst="rect">
            <a:avLst/>
          </a:prstGeom>
          <a:noFill/>
          <a:ln w="9525">
            <a:noFill/>
            <a:miter lim="800000"/>
            <a:headEnd/>
            <a:tailEnd/>
          </a:ln>
        </p:spPr>
      </p:pic>
      <p:pic>
        <p:nvPicPr>
          <p:cNvPr id="35" name="Picture 37" descr="LinkinIn_icon.png"/>
          <p:cNvPicPr>
            <a:picLocks noChangeAspect="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067258" y="3334728"/>
            <a:ext cx="338260" cy="328613"/>
          </a:xfrm>
          <a:prstGeom prst="rect">
            <a:avLst/>
          </a:prstGeom>
          <a:noFill/>
          <a:ln w="9525">
            <a:noFill/>
            <a:miter lim="800000"/>
            <a:headEnd/>
            <a:tailEnd/>
          </a:ln>
        </p:spPr>
      </p:pic>
      <p:pic>
        <p:nvPicPr>
          <p:cNvPr id="36" name="Picture 38" descr="YouTube_icon.png"/>
          <p:cNvPicPr>
            <a:picLocks noChangeAspect="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067258" y="2887054"/>
            <a:ext cx="338260" cy="329803"/>
          </a:xfrm>
          <a:prstGeom prst="rect">
            <a:avLst/>
          </a:prstGeom>
          <a:noFill/>
          <a:ln w="9525">
            <a:noFill/>
            <a:miter lim="800000"/>
            <a:headEnd/>
            <a:tailEnd/>
          </a:ln>
        </p:spPr>
      </p:pic>
      <p:pic>
        <p:nvPicPr>
          <p:cNvPr id="37" name="Picture 39" descr="Storify_icon.pn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4074586" y="4227697"/>
            <a:ext cx="316279" cy="30837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1.	Présentation de la démarche</a:t>
            </a:r>
            <a:br>
              <a:rPr lang="fr-FR" dirty="0"/>
            </a:br>
            <a:r>
              <a:rPr lang="fr-FR" dirty="0"/>
              <a:t>Reconnaissance d’images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But du projet : entraîner des modèles d’indexation automatiques d’images</a:t>
            </a:r>
          </a:p>
          <a:p>
            <a:r>
              <a:rPr lang="fr-FR" dirty="0"/>
              <a:t>Préparation des images</a:t>
            </a:r>
          </a:p>
          <a:p>
            <a:pPr lvl="1"/>
            <a:r>
              <a:rPr lang="fr-FR" dirty="0"/>
              <a:t>Plusieurs versions d’images sont préparées afin de pouvoir être utilisées avec les différents algorithmes</a:t>
            </a:r>
          </a:p>
          <a:p>
            <a:r>
              <a:rPr lang="fr-FR" dirty="0"/>
              <a:t>Algorithme SIFT</a:t>
            </a:r>
          </a:p>
          <a:p>
            <a:pPr lvl="1"/>
            <a:r>
              <a:rPr lang="fr-FR" dirty="0"/>
              <a:t>Cet algorithme est utilisé avec différents paramètres afin d’en tirer divers enseignements</a:t>
            </a:r>
          </a:p>
          <a:p>
            <a:r>
              <a:rPr lang="fr-FR" dirty="0"/>
              <a:t>Algorithme CNN</a:t>
            </a:r>
          </a:p>
          <a:p>
            <a:pPr lvl="1"/>
            <a:r>
              <a:rPr lang="fr-FR" dirty="0"/>
              <a:t>Un algorithme pré-entraîné est adapté et les couches supérieures sont à nouveau entraînées.</a:t>
            </a:r>
          </a:p>
          <a:p>
            <a:pPr lvl="2"/>
            <a:endParaRPr lang="fr-FR" dirty="0"/>
          </a:p>
          <a:p>
            <a:endParaRPr lang="fr-FR" dirty="0"/>
          </a:p>
        </p:txBody>
      </p:sp>
    </p:spTree>
    <p:extLst>
      <p:ext uri="{BB962C8B-B14F-4D97-AF65-F5344CB8AC3E}">
        <p14:creationId xmlns:p14="http://schemas.microsoft.com/office/powerpoint/2010/main" val="164944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Génération de plusieurs versions</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 jeu de données contient 20580 images de 120 races de chiens différentes.</a:t>
            </a:r>
          </a:p>
          <a:p>
            <a:r>
              <a:rPr lang="fr-FR" dirty="0"/>
              <a:t>Nous disposons également de métadonnées pour chacune des images, notamment la zone de recadrage permettant de recadrer l’image du chien dans une photo contenant d’autres éléments.</a:t>
            </a:r>
          </a:p>
          <a:p>
            <a:r>
              <a:rPr lang="fr-FR" dirty="0"/>
              <a:t>Les versions suivantes d’images ont été préparées en plus de l’image d’origine en couleurs.</a:t>
            </a:r>
          </a:p>
          <a:p>
            <a:pPr lvl="1"/>
            <a:r>
              <a:rPr lang="fr-FR" dirty="0"/>
              <a:t>Niveaux de gris avec égalisation d’histogramme</a:t>
            </a:r>
          </a:p>
          <a:p>
            <a:pPr lvl="1"/>
            <a:r>
              <a:rPr lang="fr-FR" dirty="0"/>
              <a:t>Images recadrées en niveaux de gris avec égalisation d’histogramme</a:t>
            </a:r>
          </a:p>
          <a:p>
            <a:pPr lvl="1"/>
            <a:r>
              <a:rPr lang="fr-FR" dirty="0"/>
              <a:t>Images détourées (suppression de l’arrière plan) avec l’algorithme </a:t>
            </a:r>
            <a:r>
              <a:rPr lang="fr-FR" dirty="0" err="1"/>
              <a:t>grabcut</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3C799E2D-786C-4EC5-AB83-A3AEA5AAA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53" y="4155479"/>
            <a:ext cx="10081255" cy="2270239"/>
          </a:xfrm>
          <a:prstGeom prst="rect">
            <a:avLst/>
          </a:prstGeom>
        </p:spPr>
      </p:pic>
    </p:spTree>
    <p:extLst>
      <p:ext uri="{BB962C8B-B14F-4D97-AF65-F5344CB8AC3E}">
        <p14:creationId xmlns:p14="http://schemas.microsoft.com/office/powerpoint/2010/main" val="308347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Incidence de la préparation sur les descripteurs SIFT</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Les descripteurs SIFT générés dépendent de la préparation des images. Ceci a une incidence sur la qualité de l’apprentissage.</a:t>
            </a:r>
          </a:p>
          <a:p>
            <a:pPr lvl="1"/>
            <a:r>
              <a:rPr lang="fr-FR" dirty="0"/>
              <a:t>Beaucoup de descripteurs sont en-dehors du sujet, et vont décrire les éléments d’arrière-plan comme la pelouse voire des humains présents sur la photo.</a:t>
            </a:r>
          </a:p>
          <a:p>
            <a:pPr lvl="1"/>
            <a:r>
              <a:rPr lang="fr-FR" dirty="0"/>
              <a:t>L’intérêt du détourage est que les descripteurs sont appliqués uniquement au sujet. </a:t>
            </a:r>
          </a:p>
          <a:p>
            <a:pPr lvl="1"/>
            <a:endParaRPr lang="fr-FR" dirty="0"/>
          </a:p>
          <a:p>
            <a:endParaRPr lang="fr-FR" dirty="0"/>
          </a:p>
        </p:txBody>
      </p:sp>
      <p:pic>
        <p:nvPicPr>
          <p:cNvPr id="6" name="Image 5">
            <a:extLst>
              <a:ext uri="{FF2B5EF4-FFF2-40B4-BE49-F238E27FC236}">
                <a16:creationId xmlns:a16="http://schemas.microsoft.com/office/drawing/2014/main" id="{57EB9F66-FE1B-4C59-B734-A66D05E7F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3295090"/>
            <a:ext cx="11093570" cy="2498206"/>
          </a:xfrm>
          <a:prstGeom prst="rect">
            <a:avLst/>
          </a:prstGeom>
        </p:spPr>
      </p:pic>
    </p:spTree>
    <p:extLst>
      <p:ext uri="{BB962C8B-B14F-4D97-AF65-F5344CB8AC3E}">
        <p14:creationId xmlns:p14="http://schemas.microsoft.com/office/powerpoint/2010/main" val="149770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endParaRPr lang="fr-FR" dirty="0"/>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Cet algorithme recherche des détails d’image (bords, coins, variations de contraste) et crée pour chaque détail un descripteur décrit par un vecteur de dimension 128.</a:t>
            </a:r>
          </a:p>
          <a:p>
            <a:r>
              <a:rPr lang="fr-FR" dirty="0"/>
              <a:t>Le nombre de descripteurs par image est variable. Pour 30 races de chiens (3000 images du jeu d’entraînement) le nombre total de descripteurs est de 2,4 millions. Le nombre de descripteurs par image varie, sur cet exemple, de 3 à 23 000.</a:t>
            </a:r>
          </a:p>
          <a:p>
            <a:r>
              <a:rPr lang="fr-FR" dirty="0"/>
              <a:t>L’ensemble de ces descripteurs est groupé à l’aide de l’algorithme k-</a:t>
            </a:r>
            <a:r>
              <a:rPr lang="fr-FR" dirty="0" err="1"/>
              <a:t>means</a:t>
            </a:r>
            <a:r>
              <a:rPr lang="fr-FR" dirty="0"/>
              <a:t> afin créer des "</a:t>
            </a:r>
            <a:r>
              <a:rPr lang="fr-FR" dirty="0" err="1"/>
              <a:t>visual</a:t>
            </a:r>
            <a:r>
              <a:rPr lang="fr-FR" dirty="0"/>
              <a:t> </a:t>
            </a:r>
            <a:r>
              <a:rPr lang="fr-FR" dirty="0" err="1"/>
              <a:t>words</a:t>
            </a:r>
            <a:r>
              <a:rPr lang="fr-FR" dirty="0"/>
              <a:t>". </a:t>
            </a:r>
          </a:p>
          <a:p>
            <a:pPr lvl="1"/>
            <a:r>
              <a:rPr lang="fr-FR" dirty="0"/>
              <a:t>Chaque </a:t>
            </a:r>
            <a:r>
              <a:rPr lang="fr-FR" dirty="0" err="1"/>
              <a:t>visual</a:t>
            </a:r>
            <a:r>
              <a:rPr lang="fr-FR" dirty="0"/>
              <a:t> </a:t>
            </a:r>
            <a:r>
              <a:rPr lang="fr-FR" dirty="0" err="1"/>
              <a:t>word</a:t>
            </a:r>
            <a:r>
              <a:rPr lang="fr-FR" dirty="0"/>
              <a:t> représente un élément caractéristique de l’image, qui peut par exemple représenter la forme de l’oreille des chiens.</a:t>
            </a:r>
          </a:p>
          <a:p>
            <a:pPr lvl="1"/>
            <a:r>
              <a:rPr lang="fr-FR" dirty="0"/>
              <a:t>Le nombre de "</a:t>
            </a:r>
            <a:r>
              <a:rPr lang="fr-FR" dirty="0" err="1"/>
              <a:t>visual</a:t>
            </a:r>
            <a:r>
              <a:rPr lang="fr-FR" dirty="0"/>
              <a:t> </a:t>
            </a:r>
            <a:r>
              <a:rPr lang="fr-FR" dirty="0" err="1"/>
              <a:t>words</a:t>
            </a:r>
            <a:r>
              <a:rPr lang="fr-FR" dirty="0"/>
              <a:t>" est égal au nombre de clusters du K-</a:t>
            </a:r>
            <a:r>
              <a:rPr lang="fr-FR" dirty="0" err="1"/>
              <a:t>means</a:t>
            </a:r>
            <a:r>
              <a:rPr lang="fr-FR" dirty="0"/>
              <a:t>.</a:t>
            </a:r>
          </a:p>
          <a:p>
            <a:r>
              <a:rPr lang="fr-FR" dirty="0"/>
              <a:t>A l’issue du clustering, chaque descripteur de chaque image est associé à un "</a:t>
            </a:r>
            <a:r>
              <a:rPr lang="fr-FR" dirty="0" err="1"/>
              <a:t>visual</a:t>
            </a:r>
            <a:r>
              <a:rPr lang="fr-FR" dirty="0"/>
              <a:t> </a:t>
            </a:r>
            <a:r>
              <a:rPr lang="fr-FR" dirty="0" err="1"/>
              <a:t>word</a:t>
            </a:r>
            <a:r>
              <a:rPr lang="fr-FR" dirty="0"/>
              <a:t>".</a:t>
            </a:r>
          </a:p>
          <a:p>
            <a:endParaRPr lang="fr-FR" dirty="0"/>
          </a:p>
          <a:p>
            <a:endParaRPr lang="fr-FR" dirty="0"/>
          </a:p>
          <a:p>
            <a:endParaRPr lang="fr-FR" dirty="0"/>
          </a:p>
        </p:txBody>
      </p:sp>
    </p:spTree>
    <p:extLst>
      <p:ext uri="{BB962C8B-B14F-4D97-AF65-F5344CB8AC3E}">
        <p14:creationId xmlns:p14="http://schemas.microsoft.com/office/powerpoint/2010/main" val="193081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Création des histogrammes pour chaque image</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Pour chaque image, le nombre de descripteurs correspondant à chaque "</a:t>
            </a:r>
            <a:r>
              <a:rPr lang="fr-FR" dirty="0" err="1"/>
              <a:t>visual</a:t>
            </a:r>
            <a:r>
              <a:rPr lang="fr-FR" dirty="0"/>
              <a:t> </a:t>
            </a:r>
            <a:r>
              <a:rPr lang="fr-FR" dirty="0" err="1"/>
              <a:t>word</a:t>
            </a:r>
            <a:r>
              <a:rPr lang="fr-FR" dirty="0"/>
              <a:t>" est compté.</a:t>
            </a:r>
          </a:p>
          <a:p>
            <a:r>
              <a:rPr lang="fr-FR" dirty="0"/>
              <a:t>On obtient donc un vecteur de dimension du nombre de clusters. Ce vecteur est normalisé.</a:t>
            </a:r>
          </a:p>
          <a:p>
            <a:endParaRPr lang="fr-FR" dirty="0"/>
          </a:p>
          <a:p>
            <a:endParaRPr lang="fr-FR" dirty="0"/>
          </a:p>
        </p:txBody>
      </p:sp>
      <p:pic>
        <p:nvPicPr>
          <p:cNvPr id="5" name="Image 4">
            <a:extLst>
              <a:ext uri="{FF2B5EF4-FFF2-40B4-BE49-F238E27FC236}">
                <a16:creationId xmlns:a16="http://schemas.microsoft.com/office/drawing/2014/main" id="{16172B52-A42C-47F6-8422-F3634C646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230" y="2444180"/>
            <a:ext cx="3768282" cy="3674853"/>
          </a:xfrm>
          <a:prstGeom prst="rect">
            <a:avLst/>
          </a:prstGeom>
        </p:spPr>
      </p:pic>
      <p:pic>
        <p:nvPicPr>
          <p:cNvPr id="7" name="Image 6">
            <a:extLst>
              <a:ext uri="{FF2B5EF4-FFF2-40B4-BE49-F238E27FC236}">
                <a16:creationId xmlns:a16="http://schemas.microsoft.com/office/drawing/2014/main" id="{BA5FEBD2-9D2D-4D4A-AF06-FBDAFE985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917" y="2444179"/>
            <a:ext cx="3768283" cy="3674854"/>
          </a:xfrm>
          <a:prstGeom prst="rect">
            <a:avLst/>
          </a:prstGeom>
        </p:spPr>
      </p:pic>
    </p:spTree>
    <p:extLst>
      <p:ext uri="{BB962C8B-B14F-4D97-AF65-F5344CB8AC3E}">
        <p14:creationId xmlns:p14="http://schemas.microsoft.com/office/powerpoint/2010/main" val="71067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Distribution des histogrammes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Représentation t-SNE des histogrammes de 3 races de chiens (300 images)</a:t>
            </a:r>
          </a:p>
          <a:p>
            <a:endParaRPr lang="fr-FR" dirty="0"/>
          </a:p>
          <a:p>
            <a:endParaRPr lang="fr-FR" dirty="0"/>
          </a:p>
        </p:txBody>
      </p:sp>
      <p:pic>
        <p:nvPicPr>
          <p:cNvPr id="9" name="Image 8">
            <a:extLst>
              <a:ext uri="{FF2B5EF4-FFF2-40B4-BE49-F238E27FC236}">
                <a16:creationId xmlns:a16="http://schemas.microsoft.com/office/drawing/2014/main" id="{A335F372-B6A2-495D-8442-6A0E05430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078" y="1840331"/>
            <a:ext cx="4361044" cy="4295954"/>
          </a:xfrm>
          <a:prstGeom prst="rect">
            <a:avLst/>
          </a:prstGeom>
        </p:spPr>
      </p:pic>
    </p:spTree>
    <p:extLst>
      <p:ext uri="{BB962C8B-B14F-4D97-AF65-F5344CB8AC3E}">
        <p14:creationId xmlns:p14="http://schemas.microsoft.com/office/powerpoint/2010/main" val="257290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Clustering supervisé</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Un algorithme de clustering supervisé est entrainé sur les histogrammes de chaque image. Il sert ensuite à classifier les nouvelles images, et l’</a:t>
            </a:r>
            <a:r>
              <a:rPr lang="fr-FR" dirty="0" err="1"/>
              <a:t>accuracy</a:t>
            </a:r>
            <a:r>
              <a:rPr lang="fr-FR" dirty="0"/>
              <a:t> score est calculé.</a:t>
            </a:r>
          </a:p>
          <a:p>
            <a:pPr lvl="1"/>
            <a:r>
              <a:rPr lang="fr-FR" dirty="0"/>
              <a:t>L’algorithme </a:t>
            </a:r>
            <a:r>
              <a:rPr lang="fr-FR" dirty="0" err="1"/>
              <a:t>sklearn.linear_model.RidgeClassifier</a:t>
            </a:r>
            <a:r>
              <a:rPr lang="fr-FR" dirty="0"/>
              <a:t> est utilisé.</a:t>
            </a:r>
          </a:p>
          <a:p>
            <a:r>
              <a:rPr lang="fr-FR" dirty="0"/>
              <a:t>Résultats typiques obtenus :</a:t>
            </a:r>
          </a:p>
          <a:p>
            <a:pPr lvl="1"/>
            <a:r>
              <a:rPr lang="fr-FR" dirty="0"/>
              <a:t>2 races : 40 à 95% (détails en slide suivant)</a:t>
            </a:r>
          </a:p>
          <a:p>
            <a:pPr lvl="1"/>
            <a:r>
              <a:rPr lang="fr-FR" dirty="0"/>
              <a:t>10 races : 26%</a:t>
            </a:r>
          </a:p>
          <a:p>
            <a:pPr lvl="1"/>
            <a:r>
              <a:rPr lang="fr-FR" dirty="0"/>
              <a:t>30 races : 15%</a:t>
            </a:r>
          </a:p>
          <a:p>
            <a:pPr lvl="1"/>
            <a:r>
              <a:rPr lang="fr-FR" dirty="0"/>
              <a:t>50 races : 10%</a:t>
            </a:r>
          </a:p>
          <a:p>
            <a:pPr lvl="1"/>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250577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ALU 2011">
  <a:themeElements>
    <a:clrScheme name="ALU_Corporate">
      <a:dk1>
        <a:srgbClr val="000000"/>
      </a:dk1>
      <a:lt1>
        <a:srgbClr val="FFFFFF"/>
      </a:lt1>
      <a:dk2>
        <a:srgbClr val="34B233"/>
      </a:dk2>
      <a:lt2>
        <a:srgbClr val="CF0072"/>
      </a:lt2>
      <a:accent1>
        <a:srgbClr val="34B4E4"/>
      </a:accent1>
      <a:accent2>
        <a:srgbClr val="AA9C8F"/>
      </a:accent2>
      <a:accent3>
        <a:srgbClr val="34B233"/>
      </a:accent3>
      <a:accent4>
        <a:srgbClr val="00549F"/>
      </a:accent4>
      <a:accent5>
        <a:srgbClr val="FFC828"/>
      </a:accent5>
      <a:accent6>
        <a:srgbClr val="A51140"/>
      </a:accent6>
      <a:hlink>
        <a:srgbClr val="00549F"/>
      </a:hlink>
      <a:folHlink>
        <a:srgbClr val="00747A"/>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34B233"/>
        </a:dk2>
        <a:lt2>
          <a:srgbClr val="CF0072"/>
        </a:lt2>
        <a:accent1>
          <a:srgbClr val="34B4E4"/>
        </a:accent1>
        <a:accent2>
          <a:srgbClr val="AA9C8F"/>
        </a:accent2>
        <a:accent3>
          <a:srgbClr val="FFFFFF"/>
        </a:accent3>
        <a:accent4>
          <a:srgbClr val="000000"/>
        </a:accent4>
        <a:accent5>
          <a:srgbClr val="AED6EF"/>
        </a:accent5>
        <a:accent6>
          <a:srgbClr val="9A8D81"/>
        </a:accent6>
        <a:hlink>
          <a:srgbClr val="00549F"/>
        </a:hlink>
        <a:folHlink>
          <a:srgbClr val="FFC8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37AE1B38F5374CB91791C8A0C9479B" ma:contentTypeVersion="4" ma:contentTypeDescription="Create a new document." ma:contentTypeScope="" ma:versionID="ddabe59c32190856211847cb9c33ea86">
  <xsd:schema xmlns:xsd="http://www.w3.org/2001/XMLSchema" xmlns:xs="http://www.w3.org/2001/XMLSchema" xmlns:p="http://schemas.microsoft.com/office/2006/metadata/properties" xmlns:ns2="242081e3-def4-49db-957a-142271ec8b9e" xmlns:ns3="748099ad-2d26-4e61-9061-59d3c097668b" targetNamespace="http://schemas.microsoft.com/office/2006/metadata/properties" ma:root="true" ma:fieldsID="025dae5700d7a7b1a3520b565702b9c9" ns2:_="" ns3:_="">
    <xsd:import namespace="242081e3-def4-49db-957a-142271ec8b9e"/>
    <xsd:import namespace="748099ad-2d26-4e61-9061-59d3c097668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081e3-def4-49db-957a-142271ec8b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8099ad-2d26-4e61-9061-59d3c097668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48099ad-2d26-4e61-9061-59d3c097668b">
      <UserInfo>
        <DisplayName>Vallier Joel</DisplayName>
        <AccountId>257</AccountId>
        <AccountType/>
      </UserInfo>
    </SharedWithUsers>
  </documentManagement>
</p:properties>
</file>

<file path=customXml/itemProps1.xml><?xml version="1.0" encoding="utf-8"?>
<ds:datastoreItem xmlns:ds="http://schemas.openxmlformats.org/officeDocument/2006/customXml" ds:itemID="{B6B810FD-868A-4154-A451-4A43B5BD2B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081e3-def4-49db-957a-142271ec8b9e"/>
    <ds:schemaRef ds:uri="748099ad-2d26-4e61-9061-59d3c097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C1D1BA-6728-4495-AD47-2EC15D871705}">
  <ds:schemaRefs>
    <ds:schemaRef ds:uri="http://schemas.microsoft.com/sharepoint/v3/contenttype/forms"/>
  </ds:schemaRefs>
</ds:datastoreItem>
</file>

<file path=customXml/itemProps3.xml><?xml version="1.0" encoding="utf-8"?>
<ds:datastoreItem xmlns:ds="http://schemas.openxmlformats.org/officeDocument/2006/customXml" ds:itemID="{2E0D8ABF-D62B-43C1-8CD5-8FDE6B705449}">
  <ds:schemaRefs>
    <ds:schemaRef ds:uri="242081e3-def4-49db-957a-142271ec8b9e"/>
    <ds:schemaRef ds:uri="http://purl.org/dc/terms/"/>
    <ds:schemaRef ds:uri="http://schemas.openxmlformats.org/package/2006/metadata/core-properties"/>
    <ds:schemaRef ds:uri="748099ad-2d26-4e61-9061-59d3c097668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2808</TotalTime>
  <Words>1447</Words>
  <Application>Microsoft Office PowerPoint</Application>
  <PresentationFormat>Personnalisé</PresentationFormat>
  <Paragraphs>175</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 Unicode MS</vt:lpstr>
      <vt:lpstr>Arial</vt:lpstr>
      <vt:lpstr>Tahoma</vt:lpstr>
      <vt:lpstr>Trebuchet MS</vt:lpstr>
      <vt:lpstr>ALU 2011</vt:lpstr>
      <vt:lpstr>Openclassrooms - Parcours Data Scientist Projet 7 Reconnaissance d’images</vt:lpstr>
      <vt:lpstr>SOMMAIRE</vt:lpstr>
      <vt:lpstr>1. Présentation de la démarche Reconnaissance d’images</vt:lpstr>
      <vt:lpstr>2. Analyse et préparation des images Génération de plusieurs versions</vt:lpstr>
      <vt:lpstr>2. Analyse et préparation des images Incidence de la préparation sur les descripteurs SIFT</vt:lpstr>
      <vt:lpstr>5. Algorithme SIFT </vt:lpstr>
      <vt:lpstr>5. Algorithme SIFT Création des histogrammes pour chaque image</vt:lpstr>
      <vt:lpstr>5. Algorithme SIFT Distribution des histogrammes</vt:lpstr>
      <vt:lpstr>5. Algorithme SIFT Clustering supervisé</vt:lpstr>
      <vt:lpstr>5. Algorithme SIFT performance sur 2 races</vt:lpstr>
      <vt:lpstr>5. Algorithme SIFT performance sur 2 races</vt:lpstr>
      <vt:lpstr>5. Algorithme SIFT optimisation des paramètres</vt:lpstr>
      <vt:lpstr>5. CNN – Introduction </vt:lpstr>
      <vt:lpstr>5. CNN – Introduction </vt:lpstr>
      <vt:lpstr>5. CNN – Utilisation du réseau VGG-16 </vt:lpstr>
      <vt:lpstr>5. CNN – accuracy score </vt:lpstr>
      <vt:lpstr>5. CNN – accuracy score – VGG-16 </vt:lpstr>
      <vt:lpstr>5. CNN – Nombre d’itérations </vt:lpstr>
      <vt:lpstr>5. Programme de test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projet 7</dc:title>
  <dc:creator>christian.muths@al-enterprise.com</dc:creator>
  <cp:keywords>Classification d'images</cp:keywords>
  <cp:lastModifiedBy>Christian MUTHS</cp:lastModifiedBy>
  <cp:revision>689</cp:revision>
  <dcterms:created xsi:type="dcterms:W3CDTF">2011-08-29T20:41:33Z</dcterms:created>
  <dcterms:modified xsi:type="dcterms:W3CDTF">2018-07-12T18:58:00Z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0x010100A537AE1B38F5374CB91791C8A0C9479B</vt:lpwstr>
  </property>
  <property fmtid="{D5CDD505-2E9C-101B-9397-08002B2CF9AE}" pid="4" name="WorkflowChangePath">
    <vt:lpwstr>69b58a8e-8f8f-4bab-a8a4-5852aed34c61,4;69b58a8e-8f8f-4bab-a8a4-5852aed34c61,9;</vt:lpwstr>
  </property>
</Properties>
</file>

<file path=userCustomization/customUI.xml><?xml version="1.0" encoding="utf-8"?>
<mso:customUI xmlns:mso="http://schemas.microsoft.com/office/2006/01/customui">
  <mso:ribbon>
    <mso:qat>
      <mso:documentControls>
        <mso:control idQ="mso:ObjectAlignMenu" visible="true"/>
      </mso:documentControls>
    </mso:qat>
  </mso:ribbon>
</mso:customUI>
</file>