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65" r:id="rId5"/>
    <p:sldId id="384" r:id="rId6"/>
    <p:sldId id="381" r:id="rId7"/>
    <p:sldId id="385" r:id="rId8"/>
    <p:sldId id="399" r:id="rId9"/>
    <p:sldId id="287" r:id="rId10"/>
  </p:sldIdLst>
  <p:sldSz cx="11887200" cy="6858000"/>
  <p:notesSz cx="9931400" cy="14351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ck2" initials="BH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B7"/>
    <a:srgbClr val="FF99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9531" autoAdjust="0"/>
  </p:normalViewPr>
  <p:slideViewPr>
    <p:cSldViewPr snapToGrid="0">
      <p:cViewPr varScale="1">
        <p:scale>
          <a:sx n="71" d="100"/>
          <a:sy n="71" d="100"/>
        </p:scale>
        <p:origin x="90" y="132"/>
      </p:cViewPr>
      <p:guideLst>
        <p:guide orient="horz" pos="2160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84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494" y="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1625" y="1076325"/>
            <a:ext cx="9328150" cy="538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140" y="6816725"/>
            <a:ext cx="794512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3096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494" y="1363096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fld id="{AA682177-7598-439A-A5BC-904467B815AC}" type="slidenum">
              <a:rPr lang="en-US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AND 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375" y="4237038"/>
            <a:ext cx="11345863" cy="11811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" y="5461000"/>
            <a:ext cx="11304588" cy="617538"/>
          </a:xfrm>
        </p:spPr>
        <p:txBody>
          <a:bodyPr/>
          <a:lstStyle>
            <a:lvl1pPr marL="0" indent="0">
              <a:buFont typeface="Arial" pitchFamily="34" charset="0"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1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 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C000"/>
              </a:buClr>
              <a:defRPr/>
            </a:lvl2pPr>
            <a:lvl3pPr>
              <a:buClr>
                <a:schemeClr val="accent6">
                  <a:lumMod val="60000"/>
                  <a:lumOff val="40000"/>
                </a:schemeClr>
              </a:buClr>
              <a:defRPr/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2367887" y="6580188"/>
            <a:ext cx="715142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2016 ALCATEL-LUCENT ENTERPRISE.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ENTERPRISE — OPEN — PROPRIETARY — USE PURSUANT TO COMPANY INSTRUCTION</a:t>
            </a:r>
          </a:p>
        </p:txBody>
      </p:sp>
      <p:pic>
        <p:nvPicPr>
          <p:cNvPr id="9" name="Picture 1" descr="al_enterprise_rgb_75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5694" y="6246673"/>
            <a:ext cx="1529084" cy="4208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62075"/>
            <a:ext cx="556895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2175" y="1362075"/>
            <a:ext cx="5570538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8913" y="1303338"/>
            <a:ext cx="11329987" cy="4141787"/>
          </a:xfrm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defRPr>
            </a:lvl1pPr>
          </a:lstStyle>
          <a:p>
            <a:pPr marL="114300" lvl="0" indent="-1588" algn="l" rtl="0" fontAlgn="base"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Font typeface="Arial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0025" y="1303338"/>
            <a:ext cx="11298238" cy="38782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514350" indent="-514350" algn="l" defTabSz="914400" rtl="0" eaLnBrk="1" fontAlgn="base" latinLnBrk="0" hangingPunct="1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Aft>
                <a:spcPts val="600"/>
              </a:spcAft>
              <a:defRPr lang="en-US" sz="2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algn="l" defTabSz="914400" rtl="0" eaLnBrk="1" fontAlgn="base" latinLnBrk="0" hangingPunct="1">
              <a:spcAft>
                <a:spcPts val="600"/>
              </a:spcAft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0" algn="l" defTabSz="914400" rtl="0" eaLnBrk="1" fontAlgn="base" latinLnBrk="0" hangingPunct="1">
              <a:spcAft>
                <a:spcPts val="600"/>
              </a:spcAft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0" algn="l" defTabSz="914400" rtl="0" eaLnBrk="1" fontAlgn="base" latinLnBrk="0" hangingPunct="1">
              <a:spcAft>
                <a:spcPts val="600"/>
              </a:spcAft>
              <a:defRPr lang="en-US" sz="2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l" defTabSz="914400" rtl="0" eaLnBrk="1" fontAlgn="base" latinLnBrk="0" hangingPunct="1">
              <a:spcBef>
                <a:spcPts val="12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/>
              <a:t>Click to edit Master text styles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Second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Third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Fourth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Fifth level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OPEN — PROPRIETARY — USE PURSUANT TO COMPANY INSTRUCTION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LE_Main Title Dark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175"/>
            <a:ext cx="11887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 userDrawn="1">
            <p:custDataLst>
              <p:tags r:id="rId1"/>
            </p:custDataLst>
          </p:nvPr>
        </p:nvSpPr>
        <p:spPr>
          <a:xfrm>
            <a:off x="0" y="4233"/>
            <a:ext cx="11887200" cy="6858000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400000" scaled="0"/>
          </a:gradFill>
          <a:ln>
            <a:noFill/>
          </a:ln>
        </p:spPr>
        <p:txBody>
          <a:bodyPr rot="0" spcFirstLastPara="0" vertOverflow="overflow" horzOverflow="overflow" vert="horz" wrap="square" lIns="119954" tIns="59978" rIns="119954" bIns="599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0"/>
              </a:spcBef>
            </a:pPr>
            <a:endParaRPr lang="fr-BE" dirty="0">
              <a:solidFill>
                <a:schemeClr val="bg1"/>
              </a:solidFill>
              <a:latin typeface="Trebuchet MS" panose="020B0603020202020204" pitchFamily="34" charset="0"/>
              <a:cs typeface="Trebuchet MS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3"/>
            <a:ext cx="5615464" cy="5469151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670" y="2065089"/>
            <a:ext cx="11280458" cy="1073145"/>
          </a:xfrm>
        </p:spPr>
        <p:txBody>
          <a:bodyPr anchor="b"/>
          <a:lstStyle>
            <a:lvl1pPr algn="ctr">
              <a:defRPr sz="3700" b="1" cap="none">
                <a:solidFill>
                  <a:schemeClr val="bg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799" y="3495572"/>
            <a:ext cx="11277328" cy="617539"/>
          </a:xfrm>
        </p:spPr>
        <p:txBody>
          <a:bodyPr lIns="91416" tIns="45709" rIns="91416" bIns="45709"/>
          <a:lstStyle>
            <a:lvl1pPr marL="0" indent="0" algn="ctr">
              <a:spcBef>
                <a:spcPts val="787"/>
              </a:spcBef>
              <a:spcAft>
                <a:spcPts val="0"/>
              </a:spcAft>
              <a:buFont typeface="Trebuchet MS" pitchFamily="34" charset="0"/>
              <a:buNone/>
              <a:defRPr>
                <a:solidFill>
                  <a:schemeClr val="bg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8544" y="6272234"/>
            <a:ext cx="1417727" cy="3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12"/>
          <p:cNvCxnSpPr/>
          <p:nvPr userDrawn="1"/>
        </p:nvCxnSpPr>
        <p:spPr>
          <a:xfrm>
            <a:off x="393740" y="3290634"/>
            <a:ext cx="11167387" cy="1"/>
          </a:xfrm>
          <a:prstGeom prst="line">
            <a:avLst/>
          </a:prstGeom>
          <a:ln w="952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/>
          <p:cNvSpPr txBox="1">
            <a:spLocks/>
          </p:cNvSpPr>
          <p:nvPr userDrawn="1"/>
        </p:nvSpPr>
        <p:spPr>
          <a:xfrm>
            <a:off x="280670" y="6312131"/>
            <a:ext cx="484188" cy="239712"/>
          </a:xfrm>
          <a:prstGeom prst="rect">
            <a:avLst/>
          </a:prstGeom>
        </p:spPr>
        <p:txBody>
          <a:bodyPr lIns="91416" tIns="45709" rIns="91416" bIns="45709"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300" smtClean="0">
                <a:solidFill>
                  <a:schemeClr val="bg1"/>
                </a:solidFill>
                <a:latin typeface="Trebuchet MS" panose="020B0603020202020204" pitchFamily="34" charset="0"/>
                <a:cs typeface="Trebuchet MS" panose="020B0604020202020204" pitchFamily="34" charset="-128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300" dirty="0">
              <a:solidFill>
                <a:schemeClr val="bg1"/>
              </a:solidFill>
              <a:latin typeface="Trebuchet MS" panose="020B0603020202020204" pitchFamily="34" charset="0"/>
              <a:cs typeface="Trebuchet MS" panose="020B0604020202020204" pitchFamily="34" charset="-128"/>
            </a:endParaRPr>
          </a:p>
        </p:txBody>
      </p:sp>
      <p:cxnSp>
        <p:nvCxnSpPr>
          <p:cNvPr id="22" name="Straight Connector 112"/>
          <p:cNvCxnSpPr/>
          <p:nvPr userDrawn="1"/>
        </p:nvCxnSpPr>
        <p:spPr>
          <a:xfrm flipH="1">
            <a:off x="268284" y="6551524"/>
            <a:ext cx="1306286" cy="0"/>
          </a:xfrm>
          <a:prstGeom prst="line">
            <a:avLst/>
          </a:prstGeom>
          <a:ln w="952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79" y="4677587"/>
            <a:ext cx="3024132" cy="7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9048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42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227013"/>
            <a:ext cx="11331575" cy="1057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62075"/>
            <a:ext cx="11291888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7" r:id="rId6"/>
    <p:sldLayoutId id="2147483655" r:id="rId7"/>
    <p:sldLayoutId id="2147483656" r:id="rId8"/>
    <p:sldLayoutId id="214748365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92100" indent="-1778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>
          <a:solidFill>
            <a:schemeClr val="tx1"/>
          </a:solidFill>
          <a:latin typeface="+mn-lt"/>
        </a:defRPr>
      </a:lvl2pPr>
      <a:lvl3pPr marL="5207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600">
          <a:solidFill>
            <a:schemeClr val="tx1"/>
          </a:solidFill>
          <a:latin typeface="+mn-lt"/>
        </a:defRPr>
      </a:lvl3pPr>
      <a:lvl4pPr marL="744538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4pPr>
      <a:lvl5pPr marL="9779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5pPr>
      <a:lvl6pPr marL="14351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8923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7pPr>
      <a:lvl8pPr marL="23495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8pPr>
      <a:lvl9pPr marL="28067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hyperlink" Target="http://www.twitter.com/aluenterprise" TargetMode="External"/><Relationship Id="rId7" Type="http://schemas.openxmlformats.org/officeDocument/2006/relationships/hyperlink" Target="http://www.Storify.com/ALUEnterprise" TargetMode="External"/><Relationship Id="rId12" Type="http://schemas.openxmlformats.org/officeDocument/2006/relationships/image" Target="../media/image12.png"/><Relationship Id="rId2" Type="http://schemas.openxmlformats.org/officeDocument/2006/relationships/hyperlink" Target="http://www.linkedin.com/company/3232692?trk=tyah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Slideshare.net/tagged/Enterprise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www.youtube.com/user/enterpriseALU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facebook.com/aluenterprise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0670" y="1300655"/>
            <a:ext cx="11280458" cy="1837579"/>
          </a:xfrm>
        </p:spPr>
        <p:txBody>
          <a:bodyPr/>
          <a:lstStyle/>
          <a:p>
            <a:r>
              <a:rPr lang="fr-FR" dirty="0" err="1"/>
              <a:t>Openclassrooms</a:t>
            </a:r>
            <a:r>
              <a:rPr lang="fr-FR" dirty="0"/>
              <a:t> - Parcours Data </a:t>
            </a:r>
            <a:r>
              <a:rPr lang="fr-FR" dirty="0" err="1"/>
              <a:t>Scientist</a:t>
            </a:r>
            <a:br>
              <a:rPr lang="fr-FR" dirty="0"/>
            </a:br>
            <a:r>
              <a:rPr lang="fr-FR" dirty="0"/>
              <a:t>Projet 7</a:t>
            </a:r>
            <a:br>
              <a:rPr lang="fr-FR" dirty="0"/>
            </a:br>
            <a:r>
              <a:rPr lang="fr-FR" dirty="0"/>
              <a:t>Reconnaissance d’images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83799" y="3495572"/>
            <a:ext cx="11277328" cy="981835"/>
          </a:xfrm>
        </p:spPr>
        <p:txBody>
          <a:bodyPr/>
          <a:lstStyle/>
          <a:p>
            <a:r>
              <a:rPr lang="en-US" dirty="0"/>
              <a:t>Christian MUTHS</a:t>
            </a:r>
          </a:p>
          <a:p>
            <a:r>
              <a:rPr lang="en-US" dirty="0"/>
              <a:t>30 juin2018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36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4541D3B-25D8-4DAB-B18A-CD876226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0A2D34-4EEF-475E-8703-AE6595F757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025" y="953037"/>
            <a:ext cx="11298238" cy="5293217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de la démarche</a:t>
            </a:r>
          </a:p>
          <a:p>
            <a:r>
              <a:rPr lang="fr-FR" sz="2400" dirty="0"/>
              <a:t>Analyse et préparation des données</a:t>
            </a:r>
          </a:p>
          <a:p>
            <a:r>
              <a:rPr lang="fr-FR" sz="2600" dirty="0"/>
              <a:t>Méthode SIFT</a:t>
            </a:r>
          </a:p>
          <a:p>
            <a:r>
              <a:rPr lang="fr-FR" sz="2600" dirty="0"/>
              <a:t>Méthode CNN</a:t>
            </a:r>
          </a:p>
          <a:p>
            <a:r>
              <a:rPr lang="fr-FR" sz="2600" dirty="0"/>
              <a:t>Programme de test</a:t>
            </a:r>
          </a:p>
        </p:txBody>
      </p:sp>
    </p:spTree>
    <p:extLst>
      <p:ext uri="{BB962C8B-B14F-4D97-AF65-F5344CB8AC3E}">
        <p14:creationId xmlns:p14="http://schemas.microsoft.com/office/powerpoint/2010/main" val="400444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1.	Présentation de la démarche</a:t>
            </a:r>
            <a:br>
              <a:rPr lang="fr-FR" dirty="0"/>
            </a:br>
            <a:r>
              <a:rPr lang="fr-FR" dirty="0"/>
              <a:t>Reconnaissance d’images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du projet : entraîner des modèles d’indexation automatiques d’images</a:t>
            </a:r>
          </a:p>
          <a:p>
            <a:r>
              <a:rPr lang="fr-FR" dirty="0"/>
              <a:t>Préparation des images</a:t>
            </a:r>
          </a:p>
          <a:p>
            <a:pPr lvl="1"/>
            <a:r>
              <a:rPr lang="fr-FR" dirty="0"/>
              <a:t>Plusieurs versions d’images sont préparées afin de pouvoir être utilisées avec les différents algorithmes</a:t>
            </a:r>
          </a:p>
          <a:p>
            <a:r>
              <a:rPr lang="fr-FR" dirty="0"/>
              <a:t>Algorithme SIFT</a:t>
            </a:r>
          </a:p>
          <a:p>
            <a:pPr lvl="1"/>
            <a:r>
              <a:rPr lang="fr-FR" dirty="0"/>
              <a:t>Cet algorithme est utilisé avec différents paramètres afin d’en tirer divers enseignements</a:t>
            </a:r>
          </a:p>
          <a:p>
            <a:r>
              <a:rPr lang="fr-FR" dirty="0"/>
              <a:t>Algorithme CNN</a:t>
            </a:r>
          </a:p>
          <a:p>
            <a:pPr lvl="1"/>
            <a:r>
              <a:rPr lang="fr-FR" dirty="0"/>
              <a:t>Un algorithme pré-entraîné est adapté et les couches supérieures sont à nouveau entraînées.</a:t>
            </a:r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4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10C1E-1B20-423F-A24F-2724AD51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F9BA7-4F84-4F77-8EA5-5369C2EC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contient 20580 images de 120 races de chiens différentes.</a:t>
            </a:r>
          </a:p>
          <a:p>
            <a:r>
              <a:rPr lang="fr-FR" dirty="0"/>
              <a:t>Nous disposons également de métadonnées pour chacune des images, notamment la zone de recadrage permettant de recadrer l’image du chien dans une photo contenant d’autres éléments.</a:t>
            </a:r>
          </a:p>
          <a:p>
            <a:r>
              <a:rPr lang="fr-FR" dirty="0"/>
              <a:t>Les versions suivantes d’images ont été préparées en plus de l’image d’origine en couleurs.</a:t>
            </a:r>
          </a:p>
          <a:p>
            <a:pPr lvl="1"/>
            <a:r>
              <a:rPr lang="fr-FR" dirty="0"/>
              <a:t>Niveaux de gris avec égalisation d’histogramme</a:t>
            </a:r>
          </a:p>
          <a:p>
            <a:pPr lvl="1"/>
            <a:r>
              <a:rPr lang="fr-FR" dirty="0"/>
              <a:t>Images recadrées en niveaux de gris avec égalisation d’histogramme</a:t>
            </a:r>
          </a:p>
          <a:p>
            <a:pPr lvl="1"/>
            <a:r>
              <a:rPr lang="fr-FR" dirty="0"/>
              <a:t>Images détourées (suppression de l’arrière plan) avec l’algorithme </a:t>
            </a:r>
            <a:r>
              <a:rPr lang="fr-FR" dirty="0" err="1"/>
              <a:t>grapcut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47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Programme de test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24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4">
            <a:hlinkClick r:id="rId2"/>
          </p:cNvPr>
          <p:cNvSpPr>
            <a:spLocks noChangeArrowheads="1"/>
          </p:cNvSpPr>
          <p:nvPr/>
        </p:nvSpPr>
        <p:spPr bwMode="auto">
          <a:xfrm>
            <a:off x="4472682" y="3347387"/>
            <a:ext cx="4918962" cy="3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  <a:cs typeface="Tahoma" charset="0"/>
              </a:rPr>
              <a:t>Linkedin.com/company/alcatellucententerprise </a:t>
            </a:r>
          </a:p>
        </p:txBody>
      </p:sp>
      <p:sp>
        <p:nvSpPr>
          <p:cNvPr id="26" name="TextBox 6">
            <a:hlinkClick r:id="rId3"/>
          </p:cNvPr>
          <p:cNvSpPr txBox="1">
            <a:spLocks noChangeArrowheads="1"/>
          </p:cNvSpPr>
          <p:nvPr/>
        </p:nvSpPr>
        <p:spPr bwMode="auto">
          <a:xfrm>
            <a:off x="4472680" y="2014004"/>
            <a:ext cx="3344733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Twitter.com/ALUEnterprise </a:t>
            </a:r>
          </a:p>
        </p:txBody>
      </p:sp>
      <p:sp>
        <p:nvSpPr>
          <p:cNvPr id="27" name="TextBox 5">
            <a:hlinkClick r:id="rId4"/>
          </p:cNvPr>
          <p:cNvSpPr txBox="1">
            <a:spLocks noChangeArrowheads="1"/>
          </p:cNvSpPr>
          <p:nvPr/>
        </p:nvSpPr>
        <p:spPr bwMode="auto">
          <a:xfrm>
            <a:off x="4472680" y="2461679"/>
            <a:ext cx="3417827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Facebook.com/ALUEnterprise</a:t>
            </a:r>
          </a:p>
        </p:txBody>
      </p:sp>
      <p:sp>
        <p:nvSpPr>
          <p:cNvPr id="28" name="TextBox 10">
            <a:hlinkClick r:id="rId5"/>
          </p:cNvPr>
          <p:cNvSpPr txBox="1">
            <a:spLocks noChangeArrowheads="1"/>
          </p:cNvSpPr>
          <p:nvPr/>
        </p:nvSpPr>
        <p:spPr bwMode="auto">
          <a:xfrm>
            <a:off x="4472680" y="2906973"/>
            <a:ext cx="4002579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Youtube.com/user/enterpriseALU</a:t>
            </a:r>
          </a:p>
        </p:txBody>
      </p:sp>
      <p:sp>
        <p:nvSpPr>
          <p:cNvPr id="29" name="TextBox 6">
            <a:hlinkClick r:id="rId6"/>
          </p:cNvPr>
          <p:cNvSpPr txBox="1">
            <a:spLocks noChangeArrowheads="1"/>
          </p:cNvSpPr>
          <p:nvPr/>
        </p:nvSpPr>
        <p:spPr bwMode="auto">
          <a:xfrm>
            <a:off x="4472681" y="3793871"/>
            <a:ext cx="4070259" cy="3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Slideshare.net/Alcatel-Lucent_Enterprise </a:t>
            </a:r>
          </a:p>
        </p:txBody>
      </p:sp>
      <p:sp>
        <p:nvSpPr>
          <p:cNvPr id="30" name="TextBox 6">
            <a:hlinkClick r:id="rId7"/>
          </p:cNvPr>
          <p:cNvSpPr txBox="1">
            <a:spLocks noChangeArrowheads="1"/>
          </p:cNvSpPr>
          <p:nvPr/>
        </p:nvSpPr>
        <p:spPr bwMode="auto">
          <a:xfrm>
            <a:off x="4472681" y="4244044"/>
            <a:ext cx="4070259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Storify.com/ALUEnterprise </a:t>
            </a:r>
          </a:p>
        </p:txBody>
      </p:sp>
      <p:pic>
        <p:nvPicPr>
          <p:cNvPr id="31" name="Picture 33" descr="slideshare-icon.png">
            <a:hlinkClick r:id="rId6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8480" y="3788357"/>
            <a:ext cx="335817" cy="32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637287" y="2019088"/>
            <a:ext cx="1333815" cy="5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Follow us on:</a:t>
            </a:r>
          </a:p>
        </p:txBody>
      </p:sp>
      <p:pic>
        <p:nvPicPr>
          <p:cNvPr id="33" name="Picture 35" descr="TwitterBird_icon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0922" y="1998847"/>
            <a:ext cx="33215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6" descr="Facebook_icon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2440568"/>
            <a:ext cx="33826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7" descr="LinkinIn_icon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3334728"/>
            <a:ext cx="33826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8" descr="YouTube_ico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2887054"/>
            <a:ext cx="338260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9" descr="Storify_ico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4586" y="4227697"/>
            <a:ext cx="316279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ALU 2011">
  <a:themeElements>
    <a:clrScheme name="ALU_Corporate">
      <a:dk1>
        <a:srgbClr val="000000"/>
      </a:dk1>
      <a:lt1>
        <a:srgbClr val="FFFFFF"/>
      </a:lt1>
      <a:dk2>
        <a:srgbClr val="34B233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00549F"/>
      </a:hlink>
      <a:folHlink>
        <a:srgbClr val="00747A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34B233"/>
        </a:dk2>
        <a:lt2>
          <a:srgbClr val="CF0072"/>
        </a:lt2>
        <a:accent1>
          <a:srgbClr val="34B4E4"/>
        </a:accent1>
        <a:accent2>
          <a:srgbClr val="AA9C8F"/>
        </a:accent2>
        <a:accent3>
          <a:srgbClr val="FFFFFF"/>
        </a:accent3>
        <a:accent4>
          <a:srgbClr val="000000"/>
        </a:accent4>
        <a:accent5>
          <a:srgbClr val="AED6EF"/>
        </a:accent5>
        <a:accent6>
          <a:srgbClr val="9A8D81"/>
        </a:accent6>
        <a:hlink>
          <a:srgbClr val="00549F"/>
        </a:hlink>
        <a:folHlink>
          <a:srgbClr val="FFC8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48099ad-2d26-4e61-9061-59d3c097668b">
      <UserInfo>
        <DisplayName>Vallier Joel</DisplayName>
        <AccountId>257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37AE1B38F5374CB91791C8A0C9479B" ma:contentTypeVersion="4" ma:contentTypeDescription="Create a new document." ma:contentTypeScope="" ma:versionID="ddabe59c32190856211847cb9c33ea86">
  <xsd:schema xmlns:xsd="http://www.w3.org/2001/XMLSchema" xmlns:xs="http://www.w3.org/2001/XMLSchema" xmlns:p="http://schemas.microsoft.com/office/2006/metadata/properties" xmlns:ns2="242081e3-def4-49db-957a-142271ec8b9e" xmlns:ns3="748099ad-2d26-4e61-9061-59d3c097668b" targetNamespace="http://schemas.microsoft.com/office/2006/metadata/properties" ma:root="true" ma:fieldsID="025dae5700d7a7b1a3520b565702b9c9" ns2:_="" ns3:_="">
    <xsd:import namespace="242081e3-def4-49db-957a-142271ec8b9e"/>
    <xsd:import namespace="748099ad-2d26-4e61-9061-59d3c09766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081e3-def4-49db-957a-142271ec8b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99ad-2d26-4e61-9061-59d3c09766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0D8ABF-D62B-43C1-8CD5-8FDE6B705449}">
  <ds:schemaRefs>
    <ds:schemaRef ds:uri="242081e3-def4-49db-957a-142271ec8b9e"/>
    <ds:schemaRef ds:uri="http://purl.org/dc/dcmitype/"/>
    <ds:schemaRef ds:uri="http://purl.org/dc/elements/1.1/"/>
    <ds:schemaRef ds:uri="http://www.w3.org/XML/1998/namespace"/>
    <ds:schemaRef ds:uri="748099ad-2d26-4e61-9061-59d3c097668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6B810FD-868A-4154-A451-4A43B5BD2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081e3-def4-49db-957a-142271ec8b9e"/>
    <ds:schemaRef ds:uri="748099ad-2d26-4e61-9061-59d3c09766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C1D1BA-6728-4495-AD47-2EC15D8717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Personnalisé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Tahoma</vt:lpstr>
      <vt:lpstr>Trebuchet MS</vt:lpstr>
      <vt:lpstr>ALU 2011</vt:lpstr>
      <vt:lpstr>Openclassrooms - Parcours Data Scientist Projet 7 Reconnaissance d’images</vt:lpstr>
      <vt:lpstr>SOMMAIRE</vt:lpstr>
      <vt:lpstr>1. Présentation de la démarche Reconnaissance d’images</vt:lpstr>
      <vt:lpstr>2. Analyse et préparation des images</vt:lpstr>
      <vt:lpstr>5. Programme de test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 PLC Project Plan - template</dc:title>
  <dc:creator>B.Huck</dc:creator>
  <cp:keywords>Project Life Cycle</cp:keywords>
  <cp:lastModifiedBy>Muths Christian</cp:lastModifiedBy>
  <cp:revision>628</cp:revision>
  <dcterms:created xsi:type="dcterms:W3CDTF">2011-08-29T20:41:33Z</dcterms:created>
  <dcterms:modified xsi:type="dcterms:W3CDTF">2018-06-30T04:57:21Z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0x010100A537AE1B38F5374CB91791C8A0C9479B</vt:lpwstr>
  </property>
  <property fmtid="{D5CDD505-2E9C-101B-9397-08002B2CF9AE}" pid="4" name="WorkflowChangePath">
    <vt:lpwstr>69b58a8e-8f8f-4bab-a8a4-5852aed34c61,4;69b58a8e-8f8f-4bab-a8a4-5852aed34c61,9;</vt:lpwstr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ObjectAlignMenu" visible="true"/>
      </mso:documentControls>
    </mso:qat>
  </mso:ribbon>
</mso:customUI>
</file>