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F7"/>
    <a:srgbClr val="87ADDF"/>
    <a:srgbClr val="A4BCDF"/>
    <a:srgbClr val="89A0BD"/>
    <a:srgbClr val="929DB2"/>
    <a:srgbClr val="A2ACC3"/>
    <a:srgbClr val="707786"/>
    <a:srgbClr val="5B616B"/>
    <a:srgbClr val="9EA8B7"/>
    <a:srgbClr val="E6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980" autoAdjust="0"/>
  </p:normalViewPr>
  <p:slideViewPr>
    <p:cSldViewPr snapToGrid="0" snapToObjects="1">
      <p:cViewPr>
        <p:scale>
          <a:sx n="125" d="100"/>
          <a:sy n="125" d="100"/>
        </p:scale>
        <p:origin x="-139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3E3-A19E-7140-834A-00A7155DDCAA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65CE-9EAC-4644-9485-C1ABC7BB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3E3-A19E-7140-834A-00A7155DDCAA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65CE-9EAC-4644-9485-C1ABC7BB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3E3-A19E-7140-834A-00A7155DDCAA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65CE-9EAC-4644-9485-C1ABC7BB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3E3-A19E-7140-834A-00A7155DDCAA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65CE-9EAC-4644-9485-C1ABC7BB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3E3-A19E-7140-834A-00A7155DDCAA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65CE-9EAC-4644-9485-C1ABC7BB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3E3-A19E-7140-834A-00A7155DDCAA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65CE-9EAC-4644-9485-C1ABC7BB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3E3-A19E-7140-834A-00A7155DDCAA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65CE-9EAC-4644-9485-C1ABC7BB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3E3-A19E-7140-834A-00A7155DDCAA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65CE-9EAC-4644-9485-C1ABC7BB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3E3-A19E-7140-834A-00A7155DDCAA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65CE-9EAC-4644-9485-C1ABC7BB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3E3-A19E-7140-834A-00A7155DDCAA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65CE-9EAC-4644-9485-C1ABC7BB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3E3-A19E-7140-834A-00A7155DDCAA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65CE-9EAC-4644-9485-C1ABC7BB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93E3-A19E-7140-834A-00A7155DDCAA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65CE-9EAC-4644-9485-C1ABC7BB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" y="1600200"/>
            <a:ext cx="8875776" cy="5111496"/>
          </a:xfrm>
          <a:prstGeom prst="rect">
            <a:avLst/>
          </a:prstGeom>
          <a:solidFill>
            <a:srgbClr val="BFD8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rot="5400000">
            <a:off x="3447597" y="-3190944"/>
            <a:ext cx="2163459" cy="8875774"/>
          </a:xfrm>
          <a:prstGeom prst="homePlate">
            <a:avLst>
              <a:gd name="adj" fmla="val 10992"/>
            </a:avLst>
          </a:prstGeom>
          <a:solidFill>
            <a:srgbClr val="A4BCDF"/>
          </a:solidFill>
          <a:ln w="6350" cmpd="sng">
            <a:solidFill>
              <a:srgbClr val="7077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579438"/>
            <a:ext cx="8473440" cy="1143000"/>
          </a:xfrm>
        </p:spPr>
        <p:txBody>
          <a:bodyPr>
            <a:noAutofit/>
          </a:bodyPr>
          <a:lstStyle/>
          <a:p>
            <a:r>
              <a:rPr lang="en-US" sz="5000" dirty="0" smtClean="0">
                <a:latin typeface="Helvetica Neue"/>
              </a:rPr>
              <a:t>Predicting Movie Ratings using IMDB</a:t>
            </a:r>
            <a:endParaRPr lang="en-US" sz="5000" dirty="0"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6" y="2557272"/>
            <a:ext cx="8229600" cy="45259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Helvetica Neue"/>
              </a:rPr>
              <a:t>Nicholas </a:t>
            </a:r>
            <a:r>
              <a:rPr lang="en-US" dirty="0" err="1" smtClean="0">
                <a:latin typeface="Helvetica Neue"/>
              </a:rPr>
              <a:t>Amoscato</a:t>
            </a:r>
            <a:endParaRPr lang="en-US" dirty="0" smtClean="0">
              <a:latin typeface="Helvetica Neue"/>
            </a:endParaRPr>
          </a:p>
          <a:p>
            <a:r>
              <a:rPr lang="en-US" dirty="0" smtClean="0">
                <a:latin typeface="Helvetica Neue"/>
              </a:rPr>
              <a:t>Julie De Lorenzo</a:t>
            </a:r>
          </a:p>
          <a:p>
            <a:r>
              <a:rPr lang="en-US" dirty="0" smtClean="0">
                <a:latin typeface="Helvetica Neue"/>
              </a:rPr>
              <a:t>Chun Ping Ng</a:t>
            </a:r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416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700936" y="5561733"/>
            <a:ext cx="431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Helvetica Neue"/>
                <a:cs typeface="Helvetica Neue"/>
              </a:rPr>
              <a:t>…finally begin actual machine learning aspect</a:t>
            </a:r>
            <a:endParaRPr lang="en-US" sz="1200" b="1" dirty="0">
              <a:latin typeface="Helvetica Neue"/>
              <a:cs typeface="Helvetica Neue"/>
            </a:endParaRPr>
          </a:p>
        </p:txBody>
      </p:sp>
      <p:sp>
        <p:nvSpPr>
          <p:cNvPr id="53" name="Pentagon 52"/>
          <p:cNvSpPr/>
          <p:nvPr/>
        </p:nvSpPr>
        <p:spPr>
          <a:xfrm rot="5400000">
            <a:off x="4721666" y="1136496"/>
            <a:ext cx="4287847" cy="4310361"/>
          </a:xfrm>
          <a:prstGeom prst="homePlate">
            <a:avLst>
              <a:gd name="adj" fmla="val 6278"/>
            </a:avLst>
          </a:prstGeom>
          <a:solidFill>
            <a:srgbClr val="A4BCDF"/>
          </a:solidFill>
          <a:ln w="6350" cmpd="sng">
            <a:solidFill>
              <a:srgbClr val="7077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710416" y="1325558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 Neue"/>
                <a:cs typeface="Helvetica Neue"/>
              </a:rPr>
              <a:t>6. Process Formatted Data</a:t>
            </a:r>
            <a:endParaRPr lang="en-US" sz="1200" b="1" dirty="0">
              <a:latin typeface="Helvetica Neue"/>
              <a:cs typeface="Helvetica Neue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83982" y="1524328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/>
                <a:cs typeface="Helvetica Neue"/>
              </a:rPr>
              <a:t>and output two data sets</a:t>
            </a:r>
            <a:endParaRPr lang="en-US" sz="900" dirty="0">
              <a:latin typeface="Helvetica Neue"/>
              <a:cs typeface="Helvetica Neue"/>
            </a:endParaRPr>
          </a:p>
        </p:txBody>
      </p:sp>
      <p:sp>
        <p:nvSpPr>
          <p:cNvPr id="37" name="Pentagon 36"/>
          <p:cNvSpPr/>
          <p:nvPr/>
        </p:nvSpPr>
        <p:spPr>
          <a:xfrm rot="5400000">
            <a:off x="1377524" y="3704601"/>
            <a:ext cx="1813559" cy="4310361"/>
          </a:xfrm>
          <a:prstGeom prst="homePlate">
            <a:avLst>
              <a:gd name="adj" fmla="val 10992"/>
            </a:avLst>
          </a:prstGeom>
          <a:solidFill>
            <a:srgbClr val="BFD8F7"/>
          </a:solidFill>
          <a:ln w="6350" cmpd="sng">
            <a:solidFill>
              <a:srgbClr val="7077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29131" y="5346271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/>
                <a:cs typeface="Helvetica Neue"/>
              </a:rPr>
              <a:t>4</a:t>
            </a:r>
            <a:r>
              <a:rPr lang="en-US" sz="1200" b="1" dirty="0" smtClean="0">
                <a:latin typeface="Helvetica Neue"/>
                <a:cs typeface="Helvetica Neue"/>
              </a:rPr>
              <a:t>. Format JSON Response</a:t>
            </a:r>
            <a:endParaRPr lang="en-US" sz="1200" b="1" dirty="0">
              <a:latin typeface="Helvetica Neue"/>
              <a:cs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2697" y="5545041"/>
            <a:ext cx="4099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/>
                <a:cs typeface="Helvetica Neue"/>
              </a:rPr>
              <a:t>with features separated by tab; multiple feature values separated by comma</a:t>
            </a:r>
            <a:endParaRPr lang="en-US" sz="900" dirty="0">
              <a:latin typeface="Helvetica Neue"/>
              <a:cs typeface="Helvetica Neue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2697" y="5849430"/>
            <a:ext cx="3966634" cy="619104"/>
          </a:xfrm>
          <a:prstGeom prst="rect">
            <a:avLst/>
          </a:prstGeom>
          <a:solidFill>
            <a:schemeClr val="bg1"/>
          </a:solidFill>
          <a:ln w="3175" cmpd="sng">
            <a:solidFill>
              <a:srgbClr val="707786"/>
            </a:solidFill>
          </a:ln>
          <a:effectLst>
            <a:innerShdw blurRad="25400" dist="12700" dir="13500000">
              <a:prstClr val="black">
                <a:alpha val="25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6753" y="5877548"/>
            <a:ext cx="3958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"/>
                <a:cs typeface="Courier"/>
              </a:rPr>
              <a:t>0</a:t>
            </a:r>
            <a:r>
              <a:rPr lang="en-US" sz="700" dirty="0" smtClean="0">
                <a:latin typeface="Courier"/>
                <a:cs typeface="Courier"/>
              </a:rPr>
              <a:t>	tt0111161	9.3	864423	Tim </a:t>
            </a:r>
            <a:r>
              <a:rPr lang="en-US" sz="700" dirty="0" err="1" smtClean="0">
                <a:latin typeface="Courier"/>
                <a:cs typeface="Courier"/>
              </a:rPr>
              <a:t>Robbins,Morgan</a:t>
            </a:r>
            <a:r>
              <a:rPr lang="en-US" sz="700" dirty="0" smtClean="0">
                <a:latin typeface="Courier"/>
                <a:cs typeface="Courier"/>
              </a:rPr>
              <a:t> </a:t>
            </a:r>
            <a:r>
              <a:rPr lang="en-US" sz="700" dirty="0" err="1" smtClean="0">
                <a:latin typeface="Courier"/>
                <a:cs typeface="Courier"/>
              </a:rPr>
              <a:t>Freeman,Bob</a:t>
            </a:r>
            <a:r>
              <a:rPr lang="en-US" sz="700" dirty="0" smtClean="0">
                <a:latin typeface="Courier"/>
                <a:cs typeface="Courier"/>
              </a:rPr>
              <a:t> </a:t>
            </a:r>
            <a:r>
              <a:rPr lang="en-US" sz="700" dirty="0" err="1" smtClean="0">
                <a:latin typeface="Courier"/>
                <a:cs typeface="Courier"/>
              </a:rPr>
              <a:t>Gunton,William</a:t>
            </a:r>
            <a:r>
              <a:rPr lang="en-US" sz="700" dirty="0" smtClean="0">
                <a:latin typeface="Courier"/>
                <a:cs typeface="Courier"/>
              </a:rPr>
              <a:t> </a:t>
            </a:r>
            <a:r>
              <a:rPr lang="en-US" sz="700" dirty="0" err="1" smtClean="0">
                <a:latin typeface="Courier"/>
                <a:cs typeface="Courier"/>
              </a:rPr>
              <a:t>Sadler,Clancy</a:t>
            </a:r>
            <a:r>
              <a:rPr lang="en-US" sz="700" dirty="0" smtClean="0">
                <a:latin typeface="Courier"/>
                <a:cs typeface="Courier"/>
              </a:rPr>
              <a:t> Brown	Frank </a:t>
            </a:r>
            <a:r>
              <a:rPr lang="en-US" sz="700" dirty="0" err="1" smtClean="0">
                <a:latin typeface="Courier"/>
                <a:cs typeface="Courier"/>
              </a:rPr>
              <a:t>Darabont</a:t>
            </a:r>
            <a:r>
              <a:rPr lang="en-US" sz="700" dirty="0" smtClean="0">
                <a:latin typeface="Courier"/>
                <a:cs typeface="Courier"/>
              </a:rPr>
              <a:t>	Stephen </a:t>
            </a:r>
            <a:r>
              <a:rPr lang="en-US" sz="700" dirty="0" err="1" smtClean="0">
                <a:latin typeface="Courier"/>
                <a:cs typeface="Courier"/>
              </a:rPr>
              <a:t>King,Frank</a:t>
            </a:r>
            <a:r>
              <a:rPr lang="en-US" sz="700" dirty="0" smtClean="0">
                <a:latin typeface="Courier"/>
                <a:cs typeface="Courier"/>
              </a:rPr>
              <a:t> </a:t>
            </a:r>
            <a:r>
              <a:rPr lang="en-US" sz="700" dirty="0" err="1" smtClean="0">
                <a:latin typeface="Courier"/>
                <a:cs typeface="Courier"/>
              </a:rPr>
              <a:t>Darabont</a:t>
            </a:r>
            <a:r>
              <a:rPr lang="en-US" sz="700" dirty="0" smtClean="0">
                <a:latin typeface="Courier"/>
                <a:cs typeface="Courier"/>
              </a:rPr>
              <a:t>	</a:t>
            </a:r>
            <a:r>
              <a:rPr lang="en-US" sz="700" dirty="0" err="1" smtClean="0">
                <a:latin typeface="Courier"/>
                <a:cs typeface="Courier"/>
              </a:rPr>
              <a:t>Crime,Drama</a:t>
            </a:r>
            <a:r>
              <a:rPr lang="en-US" sz="700" dirty="0" smtClean="0">
                <a:latin typeface="Courier"/>
                <a:cs typeface="Courier"/>
              </a:rPr>
              <a:t>	English	USA	R	1994	10	14	142</a:t>
            </a:r>
          </a:p>
        </p:txBody>
      </p:sp>
      <p:sp>
        <p:nvSpPr>
          <p:cNvPr id="27" name="Pentagon 26"/>
          <p:cNvSpPr/>
          <p:nvPr/>
        </p:nvSpPr>
        <p:spPr>
          <a:xfrm rot="5400000">
            <a:off x="973231" y="1880026"/>
            <a:ext cx="2622129" cy="4310361"/>
          </a:xfrm>
          <a:prstGeom prst="homePlate">
            <a:avLst>
              <a:gd name="adj" fmla="val 10992"/>
            </a:avLst>
          </a:prstGeom>
          <a:solidFill>
            <a:srgbClr val="A4BCDF"/>
          </a:solidFill>
          <a:ln w="6350" cmpd="sng">
            <a:solidFill>
              <a:srgbClr val="7077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124" y="2961202"/>
            <a:ext cx="2105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 Neue"/>
                <a:cs typeface="Helvetica Neue"/>
              </a:rPr>
              <a:t>3. Get Raw Feature Values</a:t>
            </a:r>
            <a:endParaRPr lang="en-US" sz="1200" b="1" dirty="0">
              <a:latin typeface="Helvetica Neue"/>
              <a:cs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2690" y="3159972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/>
                <a:cs typeface="Helvetica Neue"/>
              </a:rPr>
              <a:t>from </a:t>
            </a:r>
            <a:r>
              <a:rPr lang="en-US" sz="900" dirty="0" err="1" smtClean="0">
                <a:latin typeface="Helvetica Neue"/>
                <a:cs typeface="Helvetica Neue"/>
              </a:rPr>
              <a:t>imdbapi.org</a:t>
            </a:r>
            <a:endParaRPr lang="en-US" sz="900" dirty="0">
              <a:latin typeface="Helvetica Neue"/>
              <a:cs typeface="Helvetica Neue"/>
            </a:endParaRPr>
          </a:p>
        </p:txBody>
      </p:sp>
      <p:sp>
        <p:nvSpPr>
          <p:cNvPr id="17" name="Pentagon 16"/>
          <p:cNvSpPr/>
          <p:nvPr/>
        </p:nvSpPr>
        <p:spPr>
          <a:xfrm rot="5400000">
            <a:off x="1428462" y="-73081"/>
            <a:ext cx="1711672" cy="4310361"/>
          </a:xfrm>
          <a:prstGeom prst="homePlate">
            <a:avLst>
              <a:gd name="adj" fmla="val 10992"/>
            </a:avLst>
          </a:prstGeom>
          <a:solidFill>
            <a:srgbClr val="BFD8F7"/>
          </a:solidFill>
          <a:ln w="6350" cmpd="sng">
            <a:solidFill>
              <a:srgbClr val="7077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9121" y="1429470"/>
            <a:ext cx="211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 Neue"/>
                <a:cs typeface="Helvetica Neue"/>
              </a:rPr>
              <a:t>2. Extract List of </a:t>
            </a:r>
            <a:r>
              <a:rPr lang="en-US" sz="1200" b="1" dirty="0" err="1" smtClean="0">
                <a:latin typeface="Helvetica Neue"/>
                <a:cs typeface="Helvetica Neue"/>
              </a:rPr>
              <a:t>IMDb</a:t>
            </a:r>
            <a:r>
              <a:rPr lang="en-US" sz="1200" b="1" dirty="0" smtClean="0">
                <a:latin typeface="Helvetica Neue"/>
                <a:cs typeface="Helvetica Neue"/>
              </a:rPr>
              <a:t> IDs</a:t>
            </a:r>
            <a:endParaRPr lang="en-US" sz="1200" b="1" dirty="0">
              <a:latin typeface="Helvetica Neue"/>
              <a:cs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687" y="1628240"/>
            <a:ext cx="17876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"/>
                <a:cs typeface="Helvetica Neue"/>
              </a:rPr>
              <a:t>a</a:t>
            </a:r>
            <a:r>
              <a:rPr lang="en-US" sz="900" dirty="0" smtClean="0">
                <a:latin typeface="Helvetica Neue"/>
                <a:cs typeface="Helvetica Neue"/>
              </a:rPr>
              <a:t>nd initialize a JavaScript array</a:t>
            </a:r>
            <a:endParaRPr lang="en-US" sz="900" dirty="0">
              <a:latin typeface="Helvetica Neue"/>
              <a:cs typeface="Helvetica Neue"/>
            </a:endParaRPr>
          </a:p>
        </p:txBody>
      </p:sp>
      <p:sp>
        <p:nvSpPr>
          <p:cNvPr id="14" name="Pentagon 13"/>
          <p:cNvSpPr/>
          <p:nvPr/>
        </p:nvSpPr>
        <p:spPr>
          <a:xfrm rot="5400000">
            <a:off x="1566802" y="-1482134"/>
            <a:ext cx="1434987" cy="4310361"/>
          </a:xfrm>
          <a:prstGeom prst="homePlate">
            <a:avLst>
              <a:gd name="adj" fmla="val 10992"/>
            </a:avLst>
          </a:prstGeom>
          <a:solidFill>
            <a:srgbClr val="A4BCDF"/>
          </a:solidFill>
          <a:ln w="6350" cmpd="sng">
            <a:solidFill>
              <a:srgbClr val="7077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0979" y="545511"/>
            <a:ext cx="3966634" cy="612306"/>
          </a:xfrm>
          <a:prstGeom prst="rect">
            <a:avLst/>
          </a:prstGeom>
          <a:solidFill>
            <a:schemeClr val="bg1"/>
          </a:solidFill>
          <a:ln w="3175" cmpd="sng">
            <a:solidFill>
              <a:srgbClr val="707786"/>
            </a:solidFill>
          </a:ln>
          <a:effectLst>
            <a:innerShdw blurRad="25400" dist="12700" dir="13500000">
              <a:prstClr val="black">
                <a:alpha val="25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9034" y="568316"/>
            <a:ext cx="3958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err="1" smtClean="0">
                <a:latin typeface="Courier"/>
                <a:cs typeface="Courier"/>
              </a:rPr>
              <a:t>MovieId</a:t>
            </a:r>
            <a:r>
              <a:rPr lang="en-US" sz="700" dirty="0" smtClean="0">
                <a:latin typeface="Courier"/>
                <a:cs typeface="Courier"/>
              </a:rPr>
              <a:t>	Rating	Average	</a:t>
            </a:r>
            <a:r>
              <a:rPr lang="en-US" sz="700" dirty="0" err="1" smtClean="0">
                <a:latin typeface="Courier"/>
                <a:cs typeface="Courier"/>
              </a:rPr>
              <a:t>ImdbId</a:t>
            </a:r>
            <a:r>
              <a:rPr lang="en-US" sz="700" dirty="0" smtClean="0">
                <a:latin typeface="Courier"/>
                <a:cs typeface="Courier"/>
              </a:rPr>
              <a:t>	Title</a:t>
            </a:r>
          </a:p>
          <a:p>
            <a:r>
              <a:rPr lang="en-US" sz="700" dirty="0" smtClean="0">
                <a:latin typeface="Courier"/>
                <a:cs typeface="Courier"/>
              </a:rPr>
              <a:t>318	3.5	4.5	0111161	</a:t>
            </a:r>
            <a:r>
              <a:rPr lang="en-US" sz="700" dirty="0" err="1" smtClean="0">
                <a:latin typeface="Courier"/>
                <a:cs typeface="Courier"/>
              </a:rPr>
              <a:t>Shawshank</a:t>
            </a:r>
            <a:r>
              <a:rPr lang="en-US" sz="700" dirty="0" smtClean="0">
                <a:latin typeface="Courier"/>
                <a:cs typeface="Courier"/>
              </a:rPr>
              <a:t> Redemption, The (1994)</a:t>
            </a:r>
          </a:p>
          <a:p>
            <a:r>
              <a:rPr lang="en-US" sz="700" dirty="0" smtClean="0">
                <a:latin typeface="Courier"/>
                <a:cs typeface="Courier"/>
              </a:rPr>
              <a:t>7502	3.0	4.3	0185906	Band of Brothers (HBO) (2001)</a:t>
            </a:r>
          </a:p>
          <a:p>
            <a:r>
              <a:rPr lang="en-US" sz="700" dirty="0" smtClean="0">
                <a:latin typeface="Courier"/>
                <a:cs typeface="Courier"/>
              </a:rPr>
              <a:t>50	3.0	4.3	0114814	Usual Suspects, The (1995) </a:t>
            </a:r>
            <a:endParaRPr lang="en-US" sz="7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118" y="82556"/>
            <a:ext cx="2419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 Neue"/>
                <a:cs typeface="Helvetica Neue"/>
              </a:rPr>
              <a:t>1. Export </a:t>
            </a:r>
            <a:r>
              <a:rPr lang="en-US" sz="1200" b="1" dirty="0" err="1" smtClean="0">
                <a:latin typeface="Helvetica Neue"/>
                <a:cs typeface="Helvetica Neue"/>
              </a:rPr>
              <a:t>MovieLens</a:t>
            </a:r>
            <a:r>
              <a:rPr lang="en-US" sz="1200" b="1" dirty="0" smtClean="0">
                <a:latin typeface="Helvetica Neue"/>
                <a:cs typeface="Helvetica Neue"/>
              </a:rPr>
              <a:t> Database</a:t>
            </a:r>
            <a:endParaRPr lang="en-US" sz="1200" b="1" dirty="0"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684" y="281326"/>
            <a:ext cx="14569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/>
                <a:cs typeface="Helvetica Neue"/>
              </a:rPr>
              <a:t>from </a:t>
            </a:r>
            <a:r>
              <a:rPr lang="en-US" sz="900" dirty="0" err="1" smtClean="0">
                <a:latin typeface="Helvetica Neue"/>
                <a:cs typeface="Helvetica Neue"/>
              </a:rPr>
              <a:t>movielens.umn.edu</a:t>
            </a:r>
            <a:endParaRPr lang="en-US" sz="900" dirty="0">
              <a:latin typeface="Helvetica Neue"/>
              <a:cs typeface="Helvetica Ne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2687" y="1905115"/>
            <a:ext cx="1905415" cy="612306"/>
          </a:xfrm>
          <a:prstGeom prst="rect">
            <a:avLst/>
          </a:prstGeom>
          <a:solidFill>
            <a:schemeClr val="bg1"/>
          </a:solidFill>
          <a:ln w="3175" cmpd="sng">
            <a:solidFill>
              <a:srgbClr val="707786"/>
            </a:solidFill>
          </a:ln>
          <a:effectLst>
            <a:innerShdw blurRad="25400" dist="12700" dir="13500000">
              <a:prstClr val="black">
                <a:alpha val="25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60502" y="1905115"/>
            <a:ext cx="1905415" cy="612306"/>
          </a:xfrm>
          <a:prstGeom prst="rect">
            <a:avLst/>
          </a:prstGeom>
          <a:solidFill>
            <a:schemeClr val="bg1"/>
          </a:solidFill>
          <a:ln w="3175" cmpd="sng">
            <a:solidFill>
              <a:srgbClr val="707786"/>
            </a:solidFill>
          </a:ln>
          <a:effectLst>
            <a:innerShdw blurRad="25400" dist="12700" dir="13500000">
              <a:prstClr val="black">
                <a:alpha val="25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2200" y="1945495"/>
            <a:ext cx="1905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err="1" smtClean="0">
                <a:latin typeface="Courier"/>
                <a:cs typeface="Courier"/>
              </a:rPr>
              <a:t>var</a:t>
            </a:r>
            <a:r>
              <a:rPr lang="en-US" sz="700" dirty="0" smtClean="0">
                <a:latin typeface="Courier"/>
                <a:cs typeface="Courier"/>
              </a:rPr>
              <a:t> </a:t>
            </a:r>
            <a:r>
              <a:rPr lang="en-US" sz="700" dirty="0" err="1" smtClean="0">
                <a:latin typeface="Courier"/>
                <a:cs typeface="Courier"/>
              </a:rPr>
              <a:t>movie_ids</a:t>
            </a:r>
            <a:r>
              <a:rPr lang="en-US" sz="700" dirty="0" smtClean="0">
                <a:latin typeface="Courier"/>
                <a:cs typeface="Courier"/>
              </a:rPr>
              <a:t> = new Array();</a:t>
            </a:r>
          </a:p>
          <a:p>
            <a:r>
              <a:rPr lang="en-US" sz="700" dirty="0" err="1" smtClean="0">
                <a:latin typeface="Courier"/>
                <a:cs typeface="Courier"/>
              </a:rPr>
              <a:t>movie_ids</a:t>
            </a:r>
            <a:r>
              <a:rPr lang="en-US" sz="700" dirty="0" smtClean="0">
                <a:latin typeface="Courier"/>
                <a:cs typeface="Courier"/>
              </a:rPr>
              <a:t>[0] = "tt0111161";</a:t>
            </a:r>
          </a:p>
          <a:p>
            <a:r>
              <a:rPr lang="en-US" sz="700" dirty="0" err="1" smtClean="0">
                <a:latin typeface="Courier"/>
                <a:cs typeface="Courier"/>
              </a:rPr>
              <a:t>movie_ids</a:t>
            </a:r>
            <a:r>
              <a:rPr lang="en-US" sz="700" dirty="0" smtClean="0">
                <a:latin typeface="Courier"/>
                <a:cs typeface="Courier"/>
              </a:rPr>
              <a:t>[1] = "tt0185906";</a:t>
            </a:r>
          </a:p>
          <a:p>
            <a:r>
              <a:rPr lang="en-US" sz="700" dirty="0" err="1" smtClean="0">
                <a:latin typeface="Courier"/>
                <a:cs typeface="Courier"/>
              </a:rPr>
              <a:t>movie_ids</a:t>
            </a:r>
            <a:r>
              <a:rPr lang="en-US" sz="700" dirty="0" smtClean="0">
                <a:latin typeface="Courier"/>
                <a:cs typeface="Courier"/>
              </a:rPr>
              <a:t>[2] = "tt0114814";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6746" y="1945495"/>
            <a:ext cx="1905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"/>
                <a:cs typeface="Courier"/>
              </a:rPr>
              <a:t>t</a:t>
            </a:r>
            <a:r>
              <a:rPr lang="en-US" sz="700" dirty="0" smtClean="0">
                <a:latin typeface="Courier"/>
                <a:cs typeface="Courier"/>
              </a:rPr>
              <a:t>t0111161</a:t>
            </a:r>
          </a:p>
          <a:p>
            <a:r>
              <a:rPr lang="en-US" sz="700" dirty="0">
                <a:latin typeface="Courier"/>
                <a:cs typeface="Courier"/>
              </a:rPr>
              <a:t>t</a:t>
            </a:r>
            <a:r>
              <a:rPr lang="en-US" sz="700" dirty="0" smtClean="0">
                <a:latin typeface="Courier"/>
                <a:cs typeface="Courier"/>
              </a:rPr>
              <a:t>t0185906</a:t>
            </a:r>
          </a:p>
          <a:p>
            <a:r>
              <a:rPr lang="en-US" sz="700" dirty="0" smtClean="0">
                <a:latin typeface="Courier"/>
                <a:cs typeface="Courier"/>
              </a:rPr>
              <a:t>tt0114814</a:t>
            </a:r>
          </a:p>
          <a:p>
            <a:r>
              <a:rPr lang="en-US" sz="700" dirty="0" smtClean="0">
                <a:latin typeface="Courier"/>
                <a:cs typeface="Courier"/>
              </a:rPr>
              <a:t>tt0108052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167465" y="2027765"/>
            <a:ext cx="237067" cy="360516"/>
          </a:xfrm>
          <a:prstGeom prst="rightArrow">
            <a:avLst>
              <a:gd name="adj1" fmla="val 54877"/>
              <a:gd name="adj2" fmla="val 66115"/>
            </a:avLst>
          </a:prstGeom>
          <a:solidFill>
            <a:srgbClr val="929DB2"/>
          </a:solidFill>
          <a:ln w="3175" cmpd="sng">
            <a:solidFill>
              <a:srgbClr val="7077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2690" y="3455894"/>
            <a:ext cx="3966634" cy="1497106"/>
          </a:xfrm>
          <a:prstGeom prst="rect">
            <a:avLst/>
          </a:prstGeom>
          <a:solidFill>
            <a:schemeClr val="bg1"/>
          </a:solidFill>
          <a:ln w="3175" cmpd="sng">
            <a:solidFill>
              <a:srgbClr val="707786"/>
            </a:solidFill>
          </a:ln>
          <a:effectLst>
            <a:innerShdw blurRad="25400" dist="12700" dir="13500000">
              <a:prstClr val="black">
                <a:alpha val="25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6746" y="3492479"/>
            <a:ext cx="3958579" cy="1477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"/>
                <a:cs typeface="Courier"/>
              </a:rPr>
              <a:t>{"runtime": ["142 min"], "rating": 9.3, "genres": ["Crime", "Drama"], "rated": "R", "language": ["English"], "business": {"</a:t>
            </a:r>
            <a:r>
              <a:rPr lang="en-US" sz="600" dirty="0" err="1" smtClean="0">
                <a:latin typeface="Courier"/>
                <a:cs typeface="Courier"/>
              </a:rPr>
              <a:t>opening_weekend</a:t>
            </a:r>
            <a:r>
              <a:rPr lang="en-US" sz="600" dirty="0" smtClean="0">
                <a:latin typeface="Courier"/>
                <a:cs typeface="Courier"/>
              </a:rPr>
              <a:t>": [{"money": "$727,327", "year": 1994, "remarks": ["33 Screens"], "country": "USA", "day": 25, "month": 9}], "gross": [{"country": "USA", "year": 2012, "money": "$28,341,469", "day": 5, "month": 8}, {"country": "UK", "year": 1995, "money": "\u00a32,344,349", "day": 18, "month": 5}, {"country": "UK", "year": 1995, "money": "\u00a31,732,123", "day": 16, "month": 4}, {"money": "$58,500,000", "country": "Worldwide"}, {"money": "$555,480", "country": "Belgium"}, {"money": "ESP 637,291,985", "country": "Spain"}], "</a:t>
            </a:r>
            <a:r>
              <a:rPr lang="en-US" sz="600" dirty="0" err="1" smtClean="0">
                <a:latin typeface="Courier"/>
                <a:cs typeface="Courier"/>
              </a:rPr>
              <a:t>filming_dates</a:t>
            </a:r>
            <a:r>
              <a:rPr lang="en-US" sz="600" dirty="0" smtClean="0">
                <a:latin typeface="Courier"/>
                <a:cs typeface="Courier"/>
              </a:rPr>
              <a:t>": [[{"month": 6, "day": 16, "year": 1993}, {"month": 9, "day": 10, "year": 1993}]], "budget": [{"remarks": ["estimated"], "money": "$25,000,000"}], "admissions": [{"money": "82,890", "country": "Belgium"}, {"country": "France", "year": 1995, "money": "163,594", "day": 28, "month": 3}, {"country": "Germany", "year": 1995, "money": "410,811", "day": 31, "month": 12}, {"money": "1,245,604", "country": "Spain"}], "</a:t>
            </a:r>
            <a:r>
              <a:rPr lang="en-US" sz="600" dirty="0" err="1" smtClean="0">
                <a:latin typeface="Courier"/>
                <a:cs typeface="Courier"/>
              </a:rPr>
              <a:t>copyright_holder</a:t>
            </a:r>
            <a:r>
              <a:rPr lang="en-US" sz="600" dirty="0" smtClean="0">
                <a:latin typeface="Courier"/>
                <a:cs typeface="Courier"/>
              </a:rPr>
              <a:t>": [["copyright 1994 Castle Rock Entertainment"]]}, "title": "The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4651" y="4567757"/>
            <a:ext cx="3803650" cy="34117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45"/>
          <p:cNvSpPr/>
          <p:nvPr/>
        </p:nvSpPr>
        <p:spPr>
          <a:xfrm rot="5400000">
            <a:off x="6182969" y="-1517002"/>
            <a:ext cx="1365249" cy="4310361"/>
          </a:xfrm>
          <a:prstGeom prst="homePlate">
            <a:avLst>
              <a:gd name="adj" fmla="val 10992"/>
            </a:avLst>
          </a:prstGeom>
          <a:solidFill>
            <a:srgbClr val="BFD8F7"/>
          </a:solidFill>
          <a:ln w="6350" cmpd="sng">
            <a:solidFill>
              <a:srgbClr val="7077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10417" y="82556"/>
            <a:ext cx="1275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/>
                <a:cs typeface="Helvetica Neue"/>
              </a:rPr>
              <a:t>5</a:t>
            </a:r>
            <a:r>
              <a:rPr lang="en-US" sz="1200" b="1" dirty="0" smtClean="0">
                <a:latin typeface="Helvetica Neue"/>
                <a:cs typeface="Helvetica Neue"/>
              </a:rPr>
              <a:t>. Fix Mistakes</a:t>
            </a:r>
            <a:endParaRPr lang="en-US" sz="1200" b="1" dirty="0">
              <a:latin typeface="Helvetica Neue"/>
              <a:cs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83983" y="323661"/>
            <a:ext cx="40062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Remove </a:t>
            </a:r>
            <a:r>
              <a:rPr lang="en-US" sz="900" dirty="0" smtClean="0">
                <a:latin typeface="Courier"/>
                <a:cs typeface="Courier"/>
              </a:rPr>
              <a:t>&lt;x&gt; more credit[s]</a:t>
            </a:r>
            <a:r>
              <a:rPr lang="en-US" sz="900" dirty="0" smtClean="0">
                <a:latin typeface="Helvetica Neue"/>
                <a:cs typeface="Helvetica Neue"/>
              </a:rPr>
              <a:t> from actors, directors and writers.</a:t>
            </a:r>
          </a:p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Replace language value of </a:t>
            </a:r>
            <a:r>
              <a:rPr lang="en-US" sz="900" dirty="0" smtClean="0">
                <a:latin typeface="Courier"/>
                <a:cs typeface="Courier"/>
              </a:rPr>
              <a:t>None</a:t>
            </a:r>
            <a:r>
              <a:rPr lang="en-US" sz="900" dirty="0" smtClean="0">
                <a:latin typeface="Helvetica Neue"/>
                <a:cs typeface="Helvetica Neue"/>
              </a:rPr>
              <a:t> with </a:t>
            </a:r>
            <a:r>
              <a:rPr lang="en-US" sz="900" dirty="0" smtClean="0">
                <a:latin typeface="Courier"/>
                <a:cs typeface="Courier"/>
              </a:rPr>
              <a:t>null</a:t>
            </a:r>
            <a:r>
              <a:rPr lang="en-US" sz="900" dirty="0" smtClean="0">
                <a:latin typeface="Helvetica Neue"/>
                <a:cs typeface="Helvetica Neue"/>
              </a:rPr>
              <a:t>.</a:t>
            </a:r>
          </a:p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Replace writers value of </a:t>
            </a:r>
            <a:r>
              <a:rPr lang="en-US" sz="900" dirty="0" smtClean="0">
                <a:latin typeface="Courier"/>
                <a:cs typeface="Courier"/>
              </a:rPr>
              <a:t>See more</a:t>
            </a:r>
            <a:r>
              <a:rPr lang="en-US" sz="900" dirty="0" smtClean="0">
                <a:latin typeface="Helvetica Neue"/>
                <a:cs typeface="Helvetica Neue"/>
              </a:rPr>
              <a:t> with </a:t>
            </a:r>
            <a:r>
              <a:rPr lang="en-US" sz="900" dirty="0" smtClean="0">
                <a:latin typeface="Courier"/>
                <a:cs typeface="Courier"/>
              </a:rPr>
              <a:t>null</a:t>
            </a:r>
            <a:r>
              <a:rPr lang="en-US" sz="900" dirty="0" smtClean="0">
                <a:latin typeface="Helvetica Neue"/>
                <a:cs typeface="Helvetica Neue"/>
              </a:rPr>
              <a:t>.</a:t>
            </a:r>
          </a:p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Remove duplicate actors, directors and writers.</a:t>
            </a:r>
          </a:p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Replace </a:t>
            </a:r>
            <a:r>
              <a:rPr lang="en-US" sz="900" dirty="0" err="1" smtClean="0">
                <a:latin typeface="Courier"/>
                <a:cs typeface="Courier"/>
              </a:rPr>
              <a:t>release_day</a:t>
            </a:r>
            <a:r>
              <a:rPr lang="en-US" sz="900" dirty="0" smtClean="0">
                <a:latin typeface="Helvetica Neue"/>
                <a:cs typeface="Helvetica Neue"/>
              </a:rPr>
              <a:t> null value with two derived </a:t>
            </a:r>
            <a:r>
              <a:rPr lang="en-US" sz="900" dirty="0" smtClean="0">
                <a:latin typeface="Courier"/>
                <a:cs typeface="Courier"/>
              </a:rPr>
              <a:t>null</a:t>
            </a:r>
            <a:r>
              <a:rPr lang="en-US" sz="900" dirty="0" smtClean="0">
                <a:latin typeface="Helvetica Neue"/>
                <a:cs typeface="Helvetica Neue"/>
              </a:rPr>
              <a:t> feature values.</a:t>
            </a:r>
            <a:endParaRPr lang="en-US" sz="900" dirty="0">
              <a:latin typeface="Helvetica Neue"/>
              <a:cs typeface="Helvetica Neu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09212" y="2981471"/>
            <a:ext cx="3951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If example has over five missing values, </a:t>
            </a:r>
            <a:r>
              <a:rPr lang="en-US" sz="900" b="1" dirty="0" smtClean="0">
                <a:latin typeface="Helvetica Neue"/>
                <a:cs typeface="Helvetica Neue"/>
              </a:rPr>
              <a:t>scrap it</a:t>
            </a:r>
            <a:r>
              <a:rPr lang="en-US" sz="900" dirty="0" smtClean="0">
                <a:latin typeface="Helvetica Neue"/>
                <a:cs typeface="Helvetica Neue"/>
              </a:rPr>
              <a:t>.</a:t>
            </a:r>
          </a:p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If example is missing release year, actors, writers or directors, </a:t>
            </a:r>
            <a:r>
              <a:rPr lang="en-US" sz="900" b="1" dirty="0" smtClean="0">
                <a:latin typeface="Helvetica Neue"/>
                <a:cs typeface="Helvetica Neue"/>
              </a:rPr>
              <a:t>scrap it</a:t>
            </a:r>
            <a:r>
              <a:rPr lang="en-US" sz="900" dirty="0" smtClean="0">
                <a:latin typeface="Helvetica Neue"/>
                <a:cs typeface="Helvetica Neue"/>
              </a:rPr>
              <a:t>.</a:t>
            </a:r>
          </a:p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If example is missing rating or rating count, replace null with the standard </a:t>
            </a:r>
            <a:r>
              <a:rPr lang="en-US" sz="900" b="1" dirty="0" smtClean="0">
                <a:latin typeface="Helvetica Neue"/>
                <a:cs typeface="Helvetica Neue"/>
              </a:rPr>
              <a:t>average</a:t>
            </a:r>
            <a:r>
              <a:rPr lang="en-US" sz="900" dirty="0" smtClean="0">
                <a:latin typeface="Helvetica Neue"/>
                <a:cs typeface="Helvetica Neue"/>
              </a:rPr>
              <a:t> value of the data set.</a:t>
            </a:r>
          </a:p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If example is missing genres, replace null with mode </a:t>
            </a:r>
            <a:r>
              <a:rPr lang="en-US" sz="900" b="1" dirty="0" smtClean="0">
                <a:latin typeface="Helvetica Neue"/>
                <a:cs typeface="Helvetica Neue"/>
              </a:rPr>
              <a:t>Drama</a:t>
            </a:r>
            <a:r>
              <a:rPr lang="en-US" sz="900" dirty="0" smtClean="0">
                <a:latin typeface="Helvetica Neue"/>
                <a:cs typeface="Helvetica Neue"/>
              </a:rPr>
              <a:t>.</a:t>
            </a:r>
          </a:p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If example is missing languages, replace null with mode </a:t>
            </a:r>
            <a:r>
              <a:rPr lang="en-US" sz="900" b="1" dirty="0" smtClean="0">
                <a:latin typeface="Helvetica Neue"/>
                <a:cs typeface="Helvetica Neue"/>
              </a:rPr>
              <a:t>English</a:t>
            </a:r>
            <a:r>
              <a:rPr lang="en-US" sz="900" dirty="0" smtClean="0">
                <a:latin typeface="Helvetica Neue"/>
                <a:cs typeface="Helvetica Neue"/>
              </a:rPr>
              <a:t>.</a:t>
            </a:r>
          </a:p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If example is missing country, replace null with mode </a:t>
            </a:r>
            <a:r>
              <a:rPr lang="en-US" sz="900" b="1" dirty="0" smtClean="0">
                <a:latin typeface="Helvetica Neue"/>
                <a:cs typeface="Helvetica Neue"/>
              </a:rPr>
              <a:t>USA</a:t>
            </a:r>
            <a:r>
              <a:rPr lang="en-US" sz="900" dirty="0" smtClean="0">
                <a:latin typeface="Helvetica Neue"/>
                <a:cs typeface="Helvetica Neue"/>
              </a:rPr>
              <a:t>.</a:t>
            </a:r>
          </a:p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If example is missing MPAA rating, replace null with </a:t>
            </a:r>
            <a:r>
              <a:rPr lang="en-US" sz="900" b="1" dirty="0" smtClean="0">
                <a:latin typeface="Helvetica Neue"/>
                <a:cs typeface="Helvetica Neue"/>
              </a:rPr>
              <a:t>unrated</a:t>
            </a:r>
            <a:r>
              <a:rPr lang="en-US" sz="900" dirty="0" smtClean="0">
                <a:latin typeface="Helvetica Neue"/>
                <a:cs typeface="Helvetica Neue"/>
              </a:rPr>
              <a:t>.</a:t>
            </a:r>
          </a:p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If example is missing release month, replace null with mode </a:t>
            </a:r>
            <a:r>
              <a:rPr lang="en-US" sz="900" b="1" dirty="0" smtClean="0">
                <a:latin typeface="Helvetica Neue"/>
                <a:cs typeface="Helvetica Neue"/>
              </a:rPr>
              <a:t>10</a:t>
            </a:r>
            <a:r>
              <a:rPr lang="en-US" sz="900" dirty="0" smtClean="0">
                <a:latin typeface="Helvetica Neue"/>
                <a:cs typeface="Helvetica Neue"/>
              </a:rPr>
              <a:t>.</a:t>
            </a:r>
          </a:p>
          <a:p>
            <a:pPr marL="119063" indent="-119063">
              <a:buFont typeface="Arial"/>
              <a:buChar char="•"/>
            </a:pPr>
            <a:r>
              <a:rPr lang="en-US" sz="900" dirty="0" smtClean="0">
                <a:latin typeface="Helvetica Neue"/>
                <a:cs typeface="Helvetica Neue"/>
              </a:rPr>
              <a:t>If example is missing runtime, replace with </a:t>
            </a:r>
            <a:r>
              <a:rPr lang="en-US" sz="900" b="1" dirty="0" smtClean="0">
                <a:latin typeface="Helvetica Neue"/>
                <a:cs typeface="Helvetica Neue"/>
              </a:rPr>
              <a:t>average</a:t>
            </a:r>
            <a:r>
              <a:rPr lang="en-US" sz="900" dirty="0" smtClean="0">
                <a:latin typeface="Helvetica Neue"/>
                <a:cs typeface="Helvetica Neue"/>
              </a:rPr>
              <a:t> value of data set.</a:t>
            </a:r>
            <a:endParaRPr lang="en-US" sz="900" dirty="0">
              <a:latin typeface="Helvetica Neue"/>
              <a:cs typeface="Helvetica Neu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08380" y="2103761"/>
            <a:ext cx="3966634" cy="556340"/>
          </a:xfrm>
          <a:prstGeom prst="rect">
            <a:avLst/>
          </a:prstGeom>
          <a:solidFill>
            <a:schemeClr val="bg1"/>
          </a:solidFill>
          <a:ln w="3175" cmpd="sng">
            <a:solidFill>
              <a:srgbClr val="707786"/>
            </a:solidFill>
          </a:ln>
          <a:effectLst>
            <a:innerShdw blurRad="25400" dist="12700" dir="13500000">
              <a:prstClr val="black">
                <a:alpha val="25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902436" y="2140346"/>
            <a:ext cx="3958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"/>
                <a:cs typeface="Courier"/>
              </a:rPr>
              <a:t>0   tt0047478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8.8   139697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Takashi </a:t>
            </a:r>
            <a:r>
              <a:rPr lang="en-US" sz="600" dirty="0" err="1" smtClean="0">
                <a:latin typeface="Courier"/>
                <a:cs typeface="Courier"/>
              </a:rPr>
              <a:t>Shimura,Kamatari</a:t>
            </a:r>
            <a:r>
              <a:rPr lang="en-US" sz="600" dirty="0" smtClean="0">
                <a:latin typeface="Courier"/>
                <a:cs typeface="Courier"/>
              </a:rPr>
              <a:t> </a:t>
            </a:r>
            <a:r>
              <a:rPr lang="en-US" sz="600" dirty="0" err="1" smtClean="0">
                <a:latin typeface="Courier"/>
                <a:cs typeface="Courier"/>
              </a:rPr>
              <a:t>Fujiwara,Yukiko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...</a:t>
            </a:r>
          </a:p>
          <a:p>
            <a:r>
              <a:rPr lang="en-US" sz="600" dirty="0" smtClean="0">
                <a:latin typeface="Courier"/>
                <a:cs typeface="Courier"/>
              </a:rPr>
              <a:t>1   tt0043014   8.6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81413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 William </a:t>
            </a:r>
            <a:r>
              <a:rPr lang="en-US" sz="600" dirty="0" err="1" smtClean="0">
                <a:latin typeface="Courier"/>
                <a:cs typeface="Courier"/>
              </a:rPr>
              <a:t>Holden,Erich</a:t>
            </a:r>
            <a:r>
              <a:rPr lang="en-US" sz="600" dirty="0" smtClean="0">
                <a:latin typeface="Courier"/>
                <a:cs typeface="Courier"/>
              </a:rPr>
              <a:t> von </a:t>
            </a:r>
            <a:r>
              <a:rPr lang="en-US" sz="600" dirty="0" err="1" smtClean="0">
                <a:latin typeface="Courier"/>
                <a:cs typeface="Courier"/>
              </a:rPr>
              <a:t>Stroheim,Fred</a:t>
            </a:r>
            <a:r>
              <a:rPr lang="en-US" sz="600" dirty="0" smtClean="0">
                <a:latin typeface="Courier"/>
                <a:cs typeface="Courier"/>
              </a:rPr>
              <a:t> Clark, ...</a:t>
            </a:r>
          </a:p>
          <a:p>
            <a:r>
              <a:rPr lang="en-US" sz="600" dirty="0" smtClean="0">
                <a:latin typeface="Courier"/>
                <a:cs typeface="Courier"/>
              </a:rPr>
              <a:t>2   tt0114814   8.7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406394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Gabriel </a:t>
            </a:r>
            <a:r>
              <a:rPr lang="en-US" sz="600" dirty="0" err="1" smtClean="0">
                <a:latin typeface="Courier"/>
                <a:cs typeface="Courier"/>
              </a:rPr>
              <a:t>Byrne,Benicio</a:t>
            </a:r>
            <a:r>
              <a:rPr lang="en-US" sz="600" dirty="0" smtClean="0">
                <a:latin typeface="Courier"/>
                <a:cs typeface="Courier"/>
              </a:rPr>
              <a:t> Del </a:t>
            </a:r>
            <a:r>
              <a:rPr lang="en-US" sz="600" dirty="0" err="1" smtClean="0">
                <a:latin typeface="Courier"/>
                <a:cs typeface="Courier"/>
              </a:rPr>
              <a:t>Toro,Kevin</a:t>
            </a:r>
            <a:r>
              <a:rPr lang="en-US" sz="600" dirty="0" smtClean="0">
                <a:latin typeface="Courier"/>
                <a:cs typeface="Courier"/>
              </a:rPr>
              <a:t> Spacey, ... </a:t>
            </a:r>
          </a:p>
          <a:p>
            <a:r>
              <a:rPr lang="en-US" sz="600" dirty="0" smtClean="0">
                <a:latin typeface="Courier"/>
                <a:cs typeface="Courier"/>
              </a:rPr>
              <a:t>3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tt0108052   8.9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448339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Ralph </a:t>
            </a:r>
            <a:r>
              <a:rPr lang="en-US" sz="600" dirty="0" err="1" smtClean="0">
                <a:latin typeface="Courier"/>
                <a:cs typeface="Courier"/>
              </a:rPr>
              <a:t>Fiennes,Caroline</a:t>
            </a:r>
            <a:r>
              <a:rPr lang="en-US" sz="600" dirty="0" smtClean="0">
                <a:latin typeface="Courier"/>
                <a:cs typeface="Courier"/>
              </a:rPr>
              <a:t> </a:t>
            </a:r>
            <a:r>
              <a:rPr lang="en-US" sz="600" dirty="0" err="1" smtClean="0">
                <a:latin typeface="Courier"/>
                <a:cs typeface="Courier"/>
              </a:rPr>
              <a:t>Goodall,Liam</a:t>
            </a:r>
            <a:r>
              <a:rPr lang="en-US" sz="600" dirty="0" smtClean="0">
                <a:latin typeface="Courier"/>
                <a:cs typeface="Courier"/>
              </a:rPr>
              <a:t> </a:t>
            </a:r>
            <a:r>
              <a:rPr lang="en-US" sz="600" dirty="0" err="1" smtClean="0">
                <a:latin typeface="Courier"/>
                <a:cs typeface="Courier"/>
              </a:rPr>
              <a:t>Neeson</a:t>
            </a:r>
            <a:r>
              <a:rPr lang="en-US" sz="600" dirty="0" smtClean="0">
                <a:latin typeface="Courier"/>
                <a:cs typeface="Courier"/>
              </a:rPr>
              <a:t>, ...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0482" y="1816034"/>
            <a:ext cx="3583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 Neue"/>
                <a:cs typeface="Helvetica Neue"/>
              </a:rPr>
              <a:t>Clean Data </a:t>
            </a:r>
            <a:r>
              <a:rPr lang="en-US" sz="1000" dirty="0" smtClean="0">
                <a:latin typeface="Helvetica Neue"/>
                <a:cs typeface="Helvetica Neue"/>
              </a:rPr>
              <a:t>only contains examples with no missing values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20482" y="2754396"/>
            <a:ext cx="40371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 Neue"/>
                <a:cs typeface="Helvetica Neue"/>
              </a:rPr>
              <a:t>Noisy Data </a:t>
            </a:r>
            <a:r>
              <a:rPr lang="en-US" sz="1000" dirty="0" smtClean="0">
                <a:latin typeface="Helvetica Neue"/>
                <a:cs typeface="Helvetica Neue"/>
              </a:rPr>
              <a:t>contains manipulated examples based on the following: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83480" y="4515138"/>
            <a:ext cx="3966634" cy="556340"/>
          </a:xfrm>
          <a:prstGeom prst="rect">
            <a:avLst/>
          </a:prstGeom>
          <a:solidFill>
            <a:schemeClr val="bg1"/>
          </a:solidFill>
          <a:ln w="3175" cmpd="sng">
            <a:solidFill>
              <a:srgbClr val="707786"/>
            </a:solidFill>
          </a:ln>
          <a:effectLst>
            <a:innerShdw blurRad="25400" dist="12700" dir="13500000">
              <a:prstClr val="black">
                <a:alpha val="25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77536" y="4551723"/>
            <a:ext cx="3958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latin typeface="Courier"/>
                <a:cs typeface="Courier"/>
              </a:rPr>
              <a:t>0   tt0047478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8.8   139697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Takashi </a:t>
            </a:r>
            <a:r>
              <a:rPr lang="en-US" sz="600" dirty="0" err="1" smtClean="0">
                <a:latin typeface="Courier"/>
                <a:cs typeface="Courier"/>
              </a:rPr>
              <a:t>Shimura,Kamatari</a:t>
            </a:r>
            <a:r>
              <a:rPr lang="en-US" sz="600" dirty="0" smtClean="0">
                <a:latin typeface="Courier"/>
                <a:cs typeface="Courier"/>
              </a:rPr>
              <a:t> </a:t>
            </a:r>
            <a:r>
              <a:rPr lang="en-US" sz="600" dirty="0" err="1" smtClean="0">
                <a:latin typeface="Courier"/>
                <a:cs typeface="Courier"/>
              </a:rPr>
              <a:t>Fujiwara,Yukiko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...</a:t>
            </a:r>
          </a:p>
          <a:p>
            <a:r>
              <a:rPr lang="en-US" sz="600" dirty="0" smtClean="0">
                <a:latin typeface="Courier"/>
                <a:cs typeface="Courier"/>
              </a:rPr>
              <a:t>1   tt0043014   8.6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81413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 William </a:t>
            </a:r>
            <a:r>
              <a:rPr lang="en-US" sz="600" dirty="0" err="1" smtClean="0">
                <a:latin typeface="Courier"/>
                <a:cs typeface="Courier"/>
              </a:rPr>
              <a:t>Holden,Erich</a:t>
            </a:r>
            <a:r>
              <a:rPr lang="en-US" sz="600" dirty="0" smtClean="0">
                <a:latin typeface="Courier"/>
                <a:cs typeface="Courier"/>
              </a:rPr>
              <a:t> von </a:t>
            </a:r>
            <a:r>
              <a:rPr lang="en-US" sz="600" dirty="0" err="1" smtClean="0">
                <a:latin typeface="Courier"/>
                <a:cs typeface="Courier"/>
              </a:rPr>
              <a:t>Stroheim,Fred</a:t>
            </a:r>
            <a:r>
              <a:rPr lang="en-US" sz="600" dirty="0" smtClean="0">
                <a:latin typeface="Courier"/>
                <a:cs typeface="Courier"/>
              </a:rPr>
              <a:t> Clark, ...</a:t>
            </a:r>
          </a:p>
          <a:p>
            <a:r>
              <a:rPr lang="en-US" sz="600" dirty="0" smtClean="0">
                <a:latin typeface="Courier"/>
                <a:cs typeface="Courier"/>
              </a:rPr>
              <a:t>2   tt0114814   8.7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406394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Gabriel </a:t>
            </a:r>
            <a:r>
              <a:rPr lang="en-US" sz="600" dirty="0" err="1" smtClean="0">
                <a:latin typeface="Courier"/>
                <a:cs typeface="Courier"/>
              </a:rPr>
              <a:t>Byrne,Benicio</a:t>
            </a:r>
            <a:r>
              <a:rPr lang="en-US" sz="600" dirty="0" smtClean="0">
                <a:latin typeface="Courier"/>
                <a:cs typeface="Courier"/>
              </a:rPr>
              <a:t> Del </a:t>
            </a:r>
            <a:r>
              <a:rPr lang="en-US" sz="600" dirty="0" err="1" smtClean="0">
                <a:latin typeface="Courier"/>
                <a:cs typeface="Courier"/>
              </a:rPr>
              <a:t>Toro,Kevin</a:t>
            </a:r>
            <a:r>
              <a:rPr lang="en-US" sz="600" dirty="0" smtClean="0">
                <a:latin typeface="Courier"/>
                <a:cs typeface="Courier"/>
              </a:rPr>
              <a:t> Spacey, ... </a:t>
            </a:r>
          </a:p>
          <a:p>
            <a:r>
              <a:rPr lang="en-US" sz="600" dirty="0" smtClean="0">
                <a:latin typeface="Courier"/>
                <a:cs typeface="Courier"/>
              </a:rPr>
              <a:t>3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tt0108052   8.9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448339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Ralph </a:t>
            </a:r>
            <a:r>
              <a:rPr lang="en-US" sz="600" dirty="0" err="1" smtClean="0">
                <a:latin typeface="Courier"/>
                <a:cs typeface="Courier"/>
              </a:rPr>
              <a:t>Fiennes,Caroline</a:t>
            </a:r>
            <a:r>
              <a:rPr lang="en-US" sz="600" dirty="0" smtClean="0">
                <a:latin typeface="Courier"/>
                <a:cs typeface="Courier"/>
              </a:rPr>
              <a:t> </a:t>
            </a:r>
            <a:r>
              <a:rPr lang="en-US" sz="600" dirty="0" err="1" smtClean="0">
                <a:latin typeface="Courier"/>
                <a:cs typeface="Courier"/>
              </a:rPr>
              <a:t>Goodall,Liam</a:t>
            </a:r>
            <a:r>
              <a:rPr lang="en-US" sz="600" dirty="0" smtClean="0">
                <a:latin typeface="Courier"/>
                <a:cs typeface="Courier"/>
              </a:rPr>
              <a:t> </a:t>
            </a:r>
            <a:r>
              <a:rPr lang="en-US" sz="600" dirty="0" err="1" smtClean="0">
                <a:latin typeface="Courier"/>
                <a:cs typeface="Courier"/>
              </a:rPr>
              <a:t>Neeson</a:t>
            </a:r>
            <a:r>
              <a:rPr lang="en-US" sz="600" dirty="0" smtClean="0">
                <a:latin typeface="Courier"/>
                <a:cs typeface="Courier"/>
              </a:rPr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41077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718</Words>
  <Application>Microsoft Office PowerPoint</Application>
  <PresentationFormat>On-screen Show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Predicting Movie Ratings using IMDB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Amoscato</dc:creator>
  <cp:lastModifiedBy>Julie De Lorenzo</cp:lastModifiedBy>
  <cp:revision>11</cp:revision>
  <dcterms:created xsi:type="dcterms:W3CDTF">2013-03-27T23:10:12Z</dcterms:created>
  <dcterms:modified xsi:type="dcterms:W3CDTF">2013-03-28T03:53:29Z</dcterms:modified>
</cp:coreProperties>
</file>