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498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2996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39496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5994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2494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78992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549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1990" algn="l" defTabSz="4492996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1109" y="-182"/>
      </p:cViewPr>
      <p:guideLst>
        <p:guide orient="horz" pos="1036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0226041"/>
            <a:ext cx="43525440" cy="7056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653760"/>
            <a:ext cx="358444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3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2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78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1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318266"/>
            <a:ext cx="11521440" cy="28087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318266"/>
            <a:ext cx="33710880" cy="28087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1153125"/>
            <a:ext cx="43525440" cy="653796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952228"/>
            <a:ext cx="43525440" cy="7200900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46498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299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 marL="673949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599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249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7899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54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19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7680965"/>
            <a:ext cx="22616160" cy="21724625"/>
          </a:xfrm>
        </p:spPr>
        <p:txBody>
          <a:bodyPr/>
          <a:lstStyle>
            <a:lvl1pPr>
              <a:defRPr sz="13800"/>
            </a:lvl1pPr>
            <a:lvl2pPr>
              <a:defRPr sz="117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7680965"/>
            <a:ext cx="22616160" cy="21724625"/>
          </a:xfrm>
        </p:spPr>
        <p:txBody>
          <a:bodyPr/>
          <a:lstStyle>
            <a:lvl1pPr>
              <a:defRPr sz="13800"/>
            </a:lvl1pPr>
            <a:lvl2pPr>
              <a:defRPr sz="117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7368545"/>
            <a:ext cx="22625053" cy="3070858"/>
          </a:xfrm>
        </p:spPr>
        <p:txBody>
          <a:bodyPr anchor="b"/>
          <a:lstStyle>
            <a:lvl1pPr marL="0" indent="0">
              <a:buNone/>
              <a:defRPr sz="11700" b="1"/>
            </a:lvl1pPr>
            <a:lvl2pPr marL="2246498" indent="0">
              <a:buNone/>
              <a:defRPr sz="9900" b="1"/>
            </a:lvl2pPr>
            <a:lvl3pPr marL="4492996" indent="0">
              <a:buNone/>
              <a:defRPr sz="8800" b="1"/>
            </a:lvl3pPr>
            <a:lvl4pPr marL="6739496" indent="0">
              <a:buNone/>
              <a:defRPr sz="8000" b="1"/>
            </a:lvl4pPr>
            <a:lvl5pPr marL="8985994" indent="0">
              <a:buNone/>
              <a:defRPr sz="8000" b="1"/>
            </a:lvl5pPr>
            <a:lvl6pPr marL="11232494" indent="0">
              <a:buNone/>
              <a:defRPr sz="8000" b="1"/>
            </a:lvl6pPr>
            <a:lvl7pPr marL="13478992" indent="0">
              <a:buNone/>
              <a:defRPr sz="8000" b="1"/>
            </a:lvl7pPr>
            <a:lvl8pPr marL="15725490" indent="0">
              <a:buNone/>
              <a:defRPr sz="8000" b="1"/>
            </a:lvl8pPr>
            <a:lvl9pPr marL="17971990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1" y="10439403"/>
            <a:ext cx="22625053" cy="18966182"/>
          </a:xfrm>
        </p:spPr>
        <p:txBody>
          <a:bodyPr/>
          <a:lstStyle>
            <a:lvl1pPr>
              <a:defRPr sz="11700"/>
            </a:lvl1pPr>
            <a:lvl2pPr>
              <a:defRPr sz="99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5" y="7368545"/>
            <a:ext cx="22633940" cy="3070858"/>
          </a:xfrm>
        </p:spPr>
        <p:txBody>
          <a:bodyPr anchor="b"/>
          <a:lstStyle>
            <a:lvl1pPr marL="0" indent="0">
              <a:buNone/>
              <a:defRPr sz="11700" b="1"/>
            </a:lvl1pPr>
            <a:lvl2pPr marL="2246498" indent="0">
              <a:buNone/>
              <a:defRPr sz="9900" b="1"/>
            </a:lvl2pPr>
            <a:lvl3pPr marL="4492996" indent="0">
              <a:buNone/>
              <a:defRPr sz="8800" b="1"/>
            </a:lvl3pPr>
            <a:lvl4pPr marL="6739496" indent="0">
              <a:buNone/>
              <a:defRPr sz="8000" b="1"/>
            </a:lvl4pPr>
            <a:lvl5pPr marL="8985994" indent="0">
              <a:buNone/>
              <a:defRPr sz="8000" b="1"/>
            </a:lvl5pPr>
            <a:lvl6pPr marL="11232494" indent="0">
              <a:buNone/>
              <a:defRPr sz="8000" b="1"/>
            </a:lvl6pPr>
            <a:lvl7pPr marL="13478992" indent="0">
              <a:buNone/>
              <a:defRPr sz="8000" b="1"/>
            </a:lvl7pPr>
            <a:lvl8pPr marL="15725490" indent="0">
              <a:buNone/>
              <a:defRPr sz="8000" b="1"/>
            </a:lvl8pPr>
            <a:lvl9pPr marL="17971990" indent="0">
              <a:buNone/>
              <a:defRPr sz="8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5" y="10439403"/>
            <a:ext cx="22633940" cy="18966182"/>
          </a:xfrm>
        </p:spPr>
        <p:txBody>
          <a:bodyPr/>
          <a:lstStyle>
            <a:lvl1pPr>
              <a:defRPr sz="11700"/>
            </a:lvl1pPr>
            <a:lvl2pPr>
              <a:defRPr sz="99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310638"/>
            <a:ext cx="16846553" cy="55778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310648"/>
            <a:ext cx="28625800" cy="28094940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7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6888488"/>
            <a:ext cx="16846553" cy="22517100"/>
          </a:xfrm>
        </p:spPr>
        <p:txBody>
          <a:bodyPr/>
          <a:lstStyle>
            <a:lvl1pPr marL="0" indent="0">
              <a:buNone/>
              <a:defRPr sz="6900"/>
            </a:lvl1pPr>
            <a:lvl2pPr marL="2246498" indent="0">
              <a:buNone/>
              <a:defRPr sz="5900"/>
            </a:lvl2pPr>
            <a:lvl3pPr marL="4492996" indent="0">
              <a:buNone/>
              <a:defRPr sz="4800"/>
            </a:lvl3pPr>
            <a:lvl4pPr marL="6739496" indent="0">
              <a:buNone/>
              <a:defRPr sz="4400"/>
            </a:lvl4pPr>
            <a:lvl5pPr marL="8985994" indent="0">
              <a:buNone/>
              <a:defRPr sz="4400"/>
            </a:lvl5pPr>
            <a:lvl6pPr marL="11232494" indent="0">
              <a:buNone/>
              <a:defRPr sz="4400"/>
            </a:lvl6pPr>
            <a:lvl7pPr marL="13478992" indent="0">
              <a:buNone/>
              <a:defRPr sz="4400"/>
            </a:lvl7pPr>
            <a:lvl8pPr marL="15725490" indent="0">
              <a:buNone/>
              <a:defRPr sz="4400"/>
            </a:lvl8pPr>
            <a:lvl9pPr marL="1797199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3042884"/>
            <a:ext cx="30723840" cy="2720340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941322"/>
            <a:ext cx="30723840" cy="19751040"/>
          </a:xfrm>
        </p:spPr>
        <p:txBody>
          <a:bodyPr/>
          <a:lstStyle>
            <a:lvl1pPr marL="0" indent="0">
              <a:buNone/>
              <a:defRPr sz="15700"/>
            </a:lvl1pPr>
            <a:lvl2pPr marL="2246498" indent="0">
              <a:buNone/>
              <a:defRPr sz="13800"/>
            </a:lvl2pPr>
            <a:lvl3pPr marL="4492996" indent="0">
              <a:buNone/>
              <a:defRPr sz="11700"/>
            </a:lvl3pPr>
            <a:lvl4pPr marL="6739496" indent="0">
              <a:buNone/>
              <a:defRPr sz="9900"/>
            </a:lvl4pPr>
            <a:lvl5pPr marL="8985994" indent="0">
              <a:buNone/>
              <a:defRPr sz="9900"/>
            </a:lvl5pPr>
            <a:lvl6pPr marL="11232494" indent="0">
              <a:buNone/>
              <a:defRPr sz="9900"/>
            </a:lvl6pPr>
            <a:lvl7pPr marL="13478992" indent="0">
              <a:buNone/>
              <a:defRPr sz="9900"/>
            </a:lvl7pPr>
            <a:lvl8pPr marL="15725490" indent="0">
              <a:buNone/>
              <a:defRPr sz="9900"/>
            </a:lvl8pPr>
            <a:lvl9pPr marL="17971990" indent="0">
              <a:buNone/>
              <a:defRPr sz="9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763224"/>
            <a:ext cx="30723840" cy="3863340"/>
          </a:xfrm>
        </p:spPr>
        <p:txBody>
          <a:bodyPr/>
          <a:lstStyle>
            <a:lvl1pPr marL="0" indent="0">
              <a:buNone/>
              <a:defRPr sz="6900"/>
            </a:lvl1pPr>
            <a:lvl2pPr marL="2246498" indent="0">
              <a:buNone/>
              <a:defRPr sz="5900"/>
            </a:lvl2pPr>
            <a:lvl3pPr marL="4492996" indent="0">
              <a:buNone/>
              <a:defRPr sz="4800"/>
            </a:lvl3pPr>
            <a:lvl4pPr marL="6739496" indent="0">
              <a:buNone/>
              <a:defRPr sz="4400"/>
            </a:lvl4pPr>
            <a:lvl5pPr marL="8985994" indent="0">
              <a:buNone/>
              <a:defRPr sz="4400"/>
            </a:lvl5pPr>
            <a:lvl6pPr marL="11232494" indent="0">
              <a:buNone/>
              <a:defRPr sz="4400"/>
            </a:lvl6pPr>
            <a:lvl7pPr marL="13478992" indent="0">
              <a:buNone/>
              <a:defRPr sz="4400"/>
            </a:lvl7pPr>
            <a:lvl8pPr marL="15725490" indent="0">
              <a:buNone/>
              <a:defRPr sz="4400"/>
            </a:lvl8pPr>
            <a:lvl9pPr marL="17971990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318262"/>
            <a:ext cx="46085760" cy="5486400"/>
          </a:xfrm>
          <a:prstGeom prst="rect">
            <a:avLst/>
          </a:prstGeom>
        </p:spPr>
        <p:txBody>
          <a:bodyPr vert="horz" lIns="449299" tIns="224651" rIns="449299" bIns="2246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680965"/>
            <a:ext cx="46085760" cy="21724625"/>
          </a:xfrm>
          <a:prstGeom prst="rect">
            <a:avLst/>
          </a:prstGeom>
        </p:spPr>
        <p:txBody>
          <a:bodyPr vert="horz" lIns="449299" tIns="224651" rIns="449299" bIns="2246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0510486"/>
            <a:ext cx="119481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E1B2-4E9C-4264-AB56-E67262B8BDCE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0510486"/>
            <a:ext cx="162153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0510486"/>
            <a:ext cx="11948160" cy="1752602"/>
          </a:xfrm>
          <a:prstGeom prst="rect">
            <a:avLst/>
          </a:prstGeom>
        </p:spPr>
        <p:txBody>
          <a:bodyPr vert="horz" lIns="449299" tIns="224651" rIns="449299" bIns="224651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2C4B-4604-4DE7-83C5-FD976584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996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4874" indent="-1684874" algn="l" defTabSz="4492996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0560" indent="-1404062" algn="l" defTabSz="4492996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7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11700" kern="1200">
          <a:solidFill>
            <a:schemeClr val="tx1"/>
          </a:solidFill>
          <a:latin typeface="+mn-lt"/>
          <a:ea typeface="+mn-ea"/>
          <a:cs typeface="+mn-cs"/>
        </a:defRPr>
      </a:lvl3pPr>
      <a:lvl4pPr marL="7862745" indent="-1123249" algn="l" defTabSz="4492996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09243" indent="-1123249" algn="l" defTabSz="4492996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5743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2241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848741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5239" indent="-1123249" algn="l" defTabSz="449299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498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996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39496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994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2494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78992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549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1990" algn="l" defTabSz="4492996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21862" y="1097281"/>
            <a:ext cx="28782057" cy="3485289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sz="19700" dirty="0"/>
              <a:t>Movie Rating Prediction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4245" y="4578861"/>
            <a:ext cx="40456455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Nicholas </a:t>
            </a:r>
            <a:r>
              <a:rPr lang="en-US" dirty="0" err="1" smtClean="0"/>
              <a:t>Amoscato</a:t>
            </a:r>
            <a:r>
              <a:rPr lang="en-US" dirty="0" smtClean="0"/>
              <a:t>		Julie De Lorenzo		Chun Ping 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9623" y="7274813"/>
            <a:ext cx="17068800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63608" y="7274813"/>
            <a:ext cx="2041879" cy="177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9299" tIns="224651" rIns="449299" bIns="224651" spcCol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97744" y="20230904"/>
            <a:ext cx="2041879" cy="1772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9299" tIns="224651" rIns="449299" bIns="224651" spcCol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39623" y="20175793"/>
            <a:ext cx="8968701" cy="1807907"/>
          </a:xfrm>
          <a:prstGeom prst="rect">
            <a:avLst/>
          </a:prstGeom>
          <a:noFill/>
        </p:spPr>
        <p:txBody>
          <a:bodyPr wrap="square" lIns="449299" tIns="224651" rIns="449299" bIns="224651" rtlCol="0">
            <a:spAutoFit/>
          </a:bodyPr>
          <a:lstStyle/>
          <a:p>
            <a:r>
              <a:rPr lang="en-US" dirty="0" smtClean="0"/>
              <a:t>Model Choice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3660" y="8153760"/>
            <a:ext cx="21584340" cy="1114150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marL="1142861" indent="-1142861">
              <a:buFont typeface="Arial" pitchFamily="34" charset="0"/>
              <a:buChar char="•"/>
            </a:pPr>
            <a:endParaRPr lang="en-US" dirty="0"/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Investigate relationship between a movie’s </a:t>
            </a:r>
            <a:r>
              <a:rPr lang="en-US" sz="7000" dirty="0">
                <a:solidFill>
                  <a:srgbClr val="00B0F0"/>
                </a:solidFill>
              </a:rPr>
              <a:t>attributes</a:t>
            </a:r>
            <a:r>
              <a:rPr lang="en-US" sz="7000" dirty="0"/>
              <a:t> and the </a:t>
            </a:r>
            <a:r>
              <a:rPr lang="en-US" sz="7000" dirty="0">
                <a:solidFill>
                  <a:srgbClr val="00B0F0"/>
                </a:solidFill>
              </a:rPr>
              <a:t>rating</a:t>
            </a:r>
            <a:r>
              <a:rPr lang="en-US" sz="7000" dirty="0"/>
              <a:t> it received</a:t>
            </a:r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Implement and compare the effectiveness of a </a:t>
            </a:r>
            <a:r>
              <a:rPr lang="en-US" sz="7000" dirty="0">
                <a:solidFill>
                  <a:srgbClr val="00B0F0"/>
                </a:solidFill>
              </a:rPr>
              <a:t>model tree</a:t>
            </a:r>
            <a:r>
              <a:rPr lang="en-US" sz="7000" dirty="0"/>
              <a:t> and a </a:t>
            </a:r>
            <a:r>
              <a:rPr lang="en-US" sz="7000" dirty="0">
                <a:solidFill>
                  <a:srgbClr val="00B0F0"/>
                </a:solidFill>
              </a:rPr>
              <a:t>neural network</a:t>
            </a:r>
            <a:r>
              <a:rPr lang="en-US" sz="7000" dirty="0"/>
              <a:t> that take the attributes as input and output the expected rating</a:t>
            </a:r>
          </a:p>
          <a:p>
            <a:pPr marL="3389359" lvl="1" indent="-1142861" fontAlgn="base">
              <a:buFont typeface="Arial" pitchFamily="34" charset="0"/>
              <a:buChar char="•"/>
            </a:pPr>
            <a:r>
              <a:rPr lang="en-US" sz="7000" dirty="0"/>
              <a:t>Compare the effectiveness of these models with and without feature selection using </a:t>
            </a:r>
            <a:r>
              <a:rPr lang="en-US" sz="7000" dirty="0">
                <a:solidFill>
                  <a:srgbClr val="00B0F0"/>
                </a:solidFill>
              </a:rPr>
              <a:t>sequential forward search </a:t>
            </a:r>
          </a:p>
        </p:txBody>
      </p:sp>
      <p:pic>
        <p:nvPicPr>
          <p:cNvPr id="1026" name="Picture 2" descr="http://ia.media-imdb.com/images/M/MV5BMTc3MjI0MjM0NF5BMl5BanBnXkFtZTcwMTYxMTQ1OA@@._V1_SY317_CR0,0,214,317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081" y="9047604"/>
            <a:ext cx="5637035" cy="835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3317200" y="19059922"/>
            <a:ext cx="7772400" cy="701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IMDB ID:  tt1024648</a:t>
            </a:r>
          </a:p>
          <a:p>
            <a:r>
              <a:rPr lang="en-US" sz="3000" dirty="0" smtClean="0"/>
              <a:t>Rating: 8.2</a:t>
            </a:r>
          </a:p>
          <a:p>
            <a:r>
              <a:rPr lang="en-US" sz="3000" dirty="0" smtClean="0"/>
              <a:t>Rating count:  42817</a:t>
            </a:r>
          </a:p>
          <a:p>
            <a:r>
              <a:rPr lang="en-US" sz="3000" dirty="0" smtClean="0"/>
              <a:t>Actors:  Ben Affleck, Bryan Cranston, Alan </a:t>
            </a:r>
            <a:r>
              <a:rPr lang="en-US" sz="3000" dirty="0" err="1" smtClean="0"/>
              <a:t>Arkin</a:t>
            </a:r>
            <a:r>
              <a:rPr lang="en-US" sz="3000" dirty="0" smtClean="0"/>
              <a:t>, John Goodman, Victor Garber </a:t>
            </a:r>
          </a:p>
          <a:p>
            <a:r>
              <a:rPr lang="en-US" sz="3000" dirty="0" smtClean="0"/>
              <a:t>Directors:  Ben Affleck</a:t>
            </a:r>
          </a:p>
          <a:p>
            <a:r>
              <a:rPr lang="en-US" sz="3000" dirty="0" smtClean="0"/>
              <a:t>Writers:  Chris </a:t>
            </a:r>
            <a:r>
              <a:rPr lang="en-US" sz="3000" dirty="0" err="1" smtClean="0"/>
              <a:t>Terrio</a:t>
            </a:r>
            <a:r>
              <a:rPr lang="en-US" sz="3000" dirty="0" smtClean="0"/>
              <a:t>, </a:t>
            </a:r>
            <a:r>
              <a:rPr lang="en-US" sz="3000" dirty="0" err="1" smtClean="0"/>
              <a:t>Joshuah</a:t>
            </a:r>
            <a:r>
              <a:rPr lang="en-US" sz="3000" dirty="0" smtClean="0"/>
              <a:t> </a:t>
            </a:r>
            <a:r>
              <a:rPr lang="en-US" sz="3000" dirty="0" err="1" smtClean="0"/>
              <a:t>Bearman</a:t>
            </a:r>
            <a:endParaRPr lang="en-US" sz="3000" dirty="0"/>
          </a:p>
          <a:p>
            <a:r>
              <a:rPr lang="en-US" sz="3000" dirty="0" smtClean="0"/>
              <a:t>Genres:  Drama, History, Thriller</a:t>
            </a:r>
          </a:p>
          <a:p>
            <a:r>
              <a:rPr lang="en-US" sz="3000" dirty="0" smtClean="0"/>
              <a:t>Languages:  </a:t>
            </a:r>
            <a:r>
              <a:rPr lang="en-US" sz="3000" dirty="0" err="1" smtClean="0"/>
              <a:t>English,Persian</a:t>
            </a:r>
            <a:r>
              <a:rPr lang="en-US" sz="3000" dirty="0" smtClean="0"/>
              <a:t>	</a:t>
            </a:r>
          </a:p>
          <a:p>
            <a:r>
              <a:rPr lang="en-US" sz="3000" dirty="0" smtClean="0"/>
              <a:t>Country:  USA	</a:t>
            </a:r>
          </a:p>
          <a:p>
            <a:r>
              <a:rPr lang="en-US" sz="3000" dirty="0" smtClean="0"/>
              <a:t>Rating:  R	</a:t>
            </a:r>
          </a:p>
          <a:p>
            <a:r>
              <a:rPr lang="en-US" sz="3000" dirty="0" smtClean="0"/>
              <a:t>Release Date:  2012-10-12	</a:t>
            </a:r>
          </a:p>
          <a:p>
            <a:r>
              <a:rPr lang="en-US" sz="3000" dirty="0" smtClean="0"/>
              <a:t>Runtime:</a:t>
            </a:r>
          </a:p>
          <a:p>
            <a:r>
              <a:rPr lang="en-US" sz="3000" dirty="0" smtClean="0"/>
              <a:t>120</a:t>
            </a:r>
            <a:endParaRPr lang="en-US" sz="3000" dirty="0"/>
          </a:p>
        </p:txBody>
      </p:sp>
      <p:sp>
        <p:nvSpPr>
          <p:cNvPr id="28" name="Down Arrow 27"/>
          <p:cNvSpPr/>
          <p:nvPr/>
        </p:nvSpPr>
        <p:spPr>
          <a:xfrm>
            <a:off x="26631899" y="17397790"/>
            <a:ext cx="1143002" cy="166213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01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 Lorenzo</dc:creator>
  <cp:lastModifiedBy>Julie De Lorenzo</cp:lastModifiedBy>
  <cp:revision>8</cp:revision>
  <dcterms:created xsi:type="dcterms:W3CDTF">2013-03-20T01:31:40Z</dcterms:created>
  <dcterms:modified xsi:type="dcterms:W3CDTF">2013-03-20T02:57:56Z</dcterms:modified>
</cp:coreProperties>
</file>