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8" r:id="rId5"/>
    <p:sldId id="790" r:id="rId6"/>
    <p:sldId id="783" r:id="rId7"/>
    <p:sldId id="785" r:id="rId8"/>
    <p:sldId id="33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48" clrIdx="0">
    <p:extLst>
      <p:ext uri="{19B8F6BF-5375-455C-9EA6-DF929625EA0E}">
        <p15:presenceInfo xmlns:p15="http://schemas.microsoft.com/office/powerpoint/2012/main" userId="30e47a775f9f5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D403C"/>
    <a:srgbClr val="392D7D"/>
    <a:srgbClr val="84ADDF"/>
    <a:srgbClr val="3A2D7D"/>
    <a:srgbClr val="000000"/>
    <a:srgbClr val="0465B2"/>
    <a:srgbClr val="57C3C3"/>
    <a:srgbClr val="F8A51B"/>
    <a:srgbClr val="E6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3792" autoAdjust="0"/>
  </p:normalViewPr>
  <p:slideViewPr>
    <p:cSldViewPr>
      <p:cViewPr varScale="1">
        <p:scale>
          <a:sx n="93" d="100"/>
          <a:sy n="93" d="100"/>
        </p:scale>
        <p:origin x="3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9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CED9-618E-4CDD-92B1-0559EB34A24A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33A74-58AF-4296-8A69-DEFA7549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1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B6127-7B3C-4F6F-8A09-A9D358719673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F59DE-F1BC-4AB8-B180-D7E04AA0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59DE-F1BC-4AB8-B180-D7E04AA0D5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2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59DE-F1BC-4AB8-B180-D7E04AA0D5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3A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68A05B-E115-4B74-8478-7F2E8E4F2696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AD3E82-9297-4287-8AA8-3013070FE8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24" y="971550"/>
            <a:ext cx="5058176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6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2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7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69" y="580635"/>
            <a:ext cx="5532131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1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69" y="580635"/>
            <a:ext cx="5532131" cy="4562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2050" y="3277903"/>
            <a:ext cx="1733549" cy="1997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172"/>
            <a:ext cx="1447799" cy="1668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78342" y="1877841"/>
            <a:ext cx="5143501" cy="138781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78404" y="3277904"/>
            <a:ext cx="1733549" cy="1997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172"/>
            <a:ext cx="1447799" cy="16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NSEIT\ref\nseit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21" y="209550"/>
            <a:ext cx="88347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78" y="3917309"/>
            <a:ext cx="798570" cy="1224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71671" y="-171669"/>
            <a:ext cx="643203" cy="9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NSEIT\ref\nseit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21" y="209550"/>
            <a:ext cx="88347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78" y="3917309"/>
            <a:ext cx="798570" cy="1224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71671" y="-171669"/>
            <a:ext cx="643203" cy="98654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3882326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78" y="3917309"/>
            <a:ext cx="798570" cy="1224844"/>
          </a:xfrm>
          <a:prstGeom prst="rect">
            <a:avLst/>
          </a:prstGeom>
        </p:spPr>
      </p:pic>
      <p:sp>
        <p:nvSpPr>
          <p:cNvPr id="8" name="직사각형 26">
            <a:extLst>
              <a:ext uri="{FF2B5EF4-FFF2-40B4-BE49-F238E27FC236}">
                <a16:creationId xmlns:a16="http://schemas.microsoft.com/office/drawing/2014/main" xmlns="" id="{0C15FBBB-2DF4-45FC-86F6-413FAA2CE93A}"/>
              </a:ext>
            </a:extLst>
          </p:cNvPr>
          <p:cNvSpPr/>
          <p:nvPr userDrawn="1"/>
        </p:nvSpPr>
        <p:spPr>
          <a:xfrm>
            <a:off x="0" y="0"/>
            <a:ext cx="9144000" cy="1403926"/>
          </a:xfrm>
          <a:prstGeom prst="rect">
            <a:avLst/>
          </a:prstGeom>
          <a:solidFill>
            <a:srgbClr val="392D7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1921" y="209660"/>
            <a:ext cx="883479" cy="38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3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NSEIT\ref\nseit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21" y="209550"/>
            <a:ext cx="88347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04" y="3917309"/>
            <a:ext cx="1062196" cy="1224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" y="0"/>
            <a:ext cx="1066803" cy="9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3A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68A05B-E115-4B74-8478-7F2E8E4F2696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AD3E82-9297-4287-8AA8-3013070FE8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674"/>
            <a:ext cx="1295400" cy="1993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77" y="2647849"/>
            <a:ext cx="1752600" cy="26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35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NSEIT\ref\nseit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21" y="209550"/>
            <a:ext cx="88347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04" y="3917309"/>
            <a:ext cx="1062196" cy="1224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" y="0"/>
            <a:ext cx="1066803" cy="9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E:\NSEIT\ref\nseit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21" y="209550"/>
            <a:ext cx="88347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25921"/>
            <a:ext cx="988548" cy="1516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0" y="-1"/>
            <a:ext cx="1142129" cy="13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5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050" y="0"/>
            <a:ext cx="91821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77843" y="1877843"/>
            <a:ext cx="5143502" cy="138781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69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42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59498" y="1459499"/>
            <a:ext cx="4306812" cy="138781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00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222341-F2CF-4DA6-9B87-2FD6B53D3147}"/>
              </a:ext>
            </a:extLst>
          </p:cNvPr>
          <p:cNvSpPr/>
          <p:nvPr userDrawn="1"/>
        </p:nvSpPr>
        <p:spPr>
          <a:xfrm>
            <a:off x="0" y="481"/>
            <a:ext cx="9144000" cy="5142539"/>
          </a:xfrm>
          <a:prstGeom prst="rect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78341" y="1877843"/>
            <a:ext cx="5143502" cy="138781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65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" y="0"/>
            <a:ext cx="9142857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4222341-F2CF-4DA6-9B87-2FD6B53D3147}"/>
              </a:ext>
            </a:extLst>
          </p:cNvPr>
          <p:cNvSpPr/>
          <p:nvPr userDrawn="1"/>
        </p:nvSpPr>
        <p:spPr>
          <a:xfrm>
            <a:off x="-571" y="0"/>
            <a:ext cx="9145143" cy="4239566"/>
          </a:xfrm>
          <a:prstGeom prst="rect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19689" y="1436496"/>
            <a:ext cx="4260806" cy="138781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33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bg>
      <p:bgPr>
        <a:solidFill>
          <a:srgbClr val="3A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24" y="971550"/>
            <a:ext cx="5058176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bg>
      <p:bgPr>
        <a:solidFill>
          <a:srgbClr val="3A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674"/>
            <a:ext cx="1295400" cy="1993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77" y="2647849"/>
            <a:ext cx="1752600" cy="26972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28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bg>
      <p:bgPr>
        <a:solidFill>
          <a:srgbClr val="3A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770" y="4029571"/>
            <a:ext cx="1206230" cy="1113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5029" y="-75029"/>
            <a:ext cx="971550" cy="11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4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bg>
      <p:bgPr>
        <a:solidFill>
          <a:srgbClr val="3A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24" y="971550"/>
            <a:ext cx="5058176" cy="417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80912" y="-80913"/>
            <a:ext cx="1047752" cy="12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2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37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0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98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04" y="3917309"/>
            <a:ext cx="1062196" cy="1224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" y="0"/>
            <a:ext cx="1066803" cy="9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44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23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8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500"/>
            </a:lvl1pPr>
          </a:lstStyle>
          <a:p>
            <a:pPr lvl="0"/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894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70431" y="3796809"/>
            <a:ext cx="1276348" cy="14707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85155" cy="12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0741" y="3720239"/>
            <a:ext cx="1322522" cy="1523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7172"/>
            <a:ext cx="1124410" cy="12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E:\NSEIT\ref\nseit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21" y="209550"/>
            <a:ext cx="88347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78" y="3917309"/>
            <a:ext cx="798570" cy="12248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71671" y="-171669"/>
            <a:ext cx="643203" cy="9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E:\NSEIT\ref\nseit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21" y="209550"/>
            <a:ext cx="88347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78" y="3917309"/>
            <a:ext cx="798570" cy="12248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71671" y="-171669"/>
            <a:ext cx="643203" cy="9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0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8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A05B-E115-4B74-8478-7F2E8E4F269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D3E82-9297-4287-8AA8-3013070FE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3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5" r:id="rId3"/>
    <p:sldLayoutId id="2147483677" r:id="rId4"/>
    <p:sldLayoutId id="2147483693" r:id="rId5"/>
    <p:sldLayoutId id="2147483669" r:id="rId6"/>
    <p:sldLayoutId id="2147483671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92" r:id="rId14"/>
    <p:sldLayoutId id="2147483679" r:id="rId15"/>
    <p:sldLayoutId id="2147483676" r:id="rId16"/>
    <p:sldLayoutId id="2147483691" r:id="rId17"/>
    <p:sldLayoutId id="2147483690" r:id="rId18"/>
    <p:sldLayoutId id="2147483672" r:id="rId19"/>
    <p:sldLayoutId id="2147483673" r:id="rId20"/>
    <p:sldLayoutId id="2147483674" r:id="rId21"/>
    <p:sldLayoutId id="2147483678" r:id="rId22"/>
    <p:sldLayoutId id="2147483682" r:id="rId23"/>
    <p:sldLayoutId id="2147483683" r:id="rId24"/>
    <p:sldLayoutId id="2147483684" r:id="rId25"/>
    <p:sldLayoutId id="2147483686" r:id="rId26"/>
    <p:sldLayoutId id="2147483685" r:id="rId27"/>
    <p:sldLayoutId id="2147483687" r:id="rId28"/>
    <p:sldLayoutId id="2147483688" r:id="rId29"/>
    <p:sldLayoutId id="2147483689" r:id="rId30"/>
    <p:sldLayoutId id="2147483656" r:id="rId31"/>
    <p:sldLayoutId id="2147483657" r:id="rId32"/>
    <p:sldLayoutId id="2147483658" r:id="rId33"/>
    <p:sldLayoutId id="2147483659" r:id="rId34"/>
    <p:sldLayoutId id="2147483667" r:id="rId3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2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745" y="2445490"/>
            <a:ext cx="6705600" cy="727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Elastic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Overview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30B7B232-8FD6-4258-9749-D754D692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0838"/>
            <a:ext cx="3135288" cy="1799493"/>
          </a:xfrm>
          <a:prstGeom prst="rect">
            <a:avLst/>
          </a:prstGeom>
        </p:spPr>
      </p:pic>
      <p:sp>
        <p:nvSpPr>
          <p:cNvPr id="8" name="Subtitle 6"/>
          <p:cNvSpPr txBox="1">
            <a:spLocks/>
          </p:cNvSpPr>
          <p:nvPr/>
        </p:nvSpPr>
        <p:spPr>
          <a:xfrm>
            <a:off x="2853690" y="2952750"/>
            <a:ext cx="3013710" cy="457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Jul’ 2022</a:t>
            </a:r>
            <a:endParaRPr lang="en-US" sz="24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0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2ECF04AA-90AB-46EA-88F9-55EBE6FAC286}"/>
              </a:ext>
            </a:extLst>
          </p:cNvPr>
          <p:cNvSpPr txBox="1"/>
          <p:nvPr/>
        </p:nvSpPr>
        <p:spPr>
          <a:xfrm>
            <a:off x="236561" y="1352550"/>
            <a:ext cx="84463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cs typeface="Times New Roman"/>
              </a:rPr>
              <a:t>Elastic </a:t>
            </a:r>
            <a:r>
              <a:rPr lang="en-US" sz="1600" dirty="0">
                <a:latin typeface="+mn-lt"/>
                <a:cs typeface="Times New Roman"/>
              </a:rPr>
              <a:t>Stack is a collection of three open-source products — Elasticsearch, Logstash, and Kibana. They are all developed, managed, and maintained by the company Elastic.</a:t>
            </a:r>
          </a:p>
          <a:p>
            <a:pPr marL="914400" lvl="1" indent="-457200" algn="just"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+mn-lt"/>
                <a:cs typeface="Times New Roman"/>
              </a:rPr>
              <a:t>ElasticSearch: used for storing logs</a:t>
            </a:r>
          </a:p>
          <a:p>
            <a:pPr marL="914400" lvl="1" indent="-457200" algn="just"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+mn-lt"/>
                <a:cs typeface="Times New Roman"/>
              </a:rPr>
              <a:t>Logstash : used for both shipping as well as processing and storing logs</a:t>
            </a:r>
            <a:endParaRPr lang="en-US" sz="1600" dirty="0">
              <a:latin typeface="+mn-lt"/>
              <a:cs typeface="Arial" panose="020B0604020202020204" pitchFamily="34" charset="0"/>
            </a:endParaRPr>
          </a:p>
          <a:p>
            <a:pPr marL="914400" lvl="1" indent="-457200" algn="just"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+mn-lt"/>
                <a:cs typeface="Times New Roman"/>
              </a:rPr>
              <a:t>Kibana: is a visualization tool (a web based user </a:t>
            </a:r>
            <a:r>
              <a:rPr lang="en-US" sz="1600" dirty="0" smtClean="0">
                <a:latin typeface="+mn-lt"/>
                <a:cs typeface="Times New Roman"/>
              </a:rPr>
              <a:t>interface)</a:t>
            </a:r>
          </a:p>
          <a:p>
            <a:pPr marL="914400" lvl="1" indent="-457200" algn="just">
              <a:buSzPct val="80000"/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+mn-lt"/>
                <a:cs typeface="Times New Roman"/>
              </a:rPr>
              <a:t>Beats: Log collection agents</a:t>
            </a:r>
            <a:endParaRPr lang="en-US" sz="1600" dirty="0" smtClean="0">
              <a:latin typeface="+mn-lt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22" y="3181350"/>
            <a:ext cx="79248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/>
                <a:cs typeface="Times New Roman"/>
              </a:rPr>
              <a:t>Elastic </a:t>
            </a:r>
            <a:r>
              <a:rPr lang="en-US" sz="1600" dirty="0">
                <a:latin typeface="Calibri"/>
                <a:cs typeface="Times New Roman"/>
              </a:rPr>
              <a:t>Stack (Beats, Elasticsearch, Logstash, and Kibana) is a technology for complete end-to-end log analysis solution which helps in deep searching, analyzing and visualizing the log generated from different machines.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609" y="1809750"/>
            <a:ext cx="1468351" cy="884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851553-52BA-D47B-DF34-6EE4A7420AB5}"/>
              </a:ext>
            </a:extLst>
          </p:cNvPr>
          <p:cNvSpPr txBox="1"/>
          <p:nvPr/>
        </p:nvSpPr>
        <p:spPr>
          <a:xfrm>
            <a:off x="442566" y="324228"/>
            <a:ext cx="7528711" cy="587985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 smtClean="0">
                <a:solidFill>
                  <a:srgbClr val="392D7D"/>
                </a:solidFill>
                <a:latin typeface="+mj-lt"/>
              </a:rPr>
              <a:t>Overview</a:t>
            </a:r>
            <a:endParaRPr lang="en-US" altLang="ko-KR" sz="2400" dirty="0">
              <a:solidFill>
                <a:srgbClr val="392D7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3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01" y="657964"/>
            <a:ext cx="591028" cy="702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66" y="668362"/>
            <a:ext cx="647440" cy="687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572" y="677536"/>
            <a:ext cx="785957" cy="687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51" y="657964"/>
            <a:ext cx="690629" cy="7021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4533" y="1729439"/>
            <a:ext cx="21588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Family of lightweight, single-purpose data shippers.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Filebeat - Logs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Metricbeat - System metrics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Packetbeat - network traffic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Winlogbeat - Windows event logs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Auditbeat - audit data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Heartbeat - uptime monitoring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Functionbeat - cloud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2000" y="1355648"/>
            <a:ext cx="17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ELASTICSEARCH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8403" y="1360107"/>
            <a:ext cx="84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9374" y="1355648"/>
            <a:ext cx="12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LOGSTASH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1384779"/>
            <a:ext cx="94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KIBANA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30867" y="1754111"/>
            <a:ext cx="2075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Logstash is a data processing pipeline that ingests data from multiple sources simultaneously, transforms it, and then sends it to a "stash" like Elasticsearch.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4011" y="1741731"/>
            <a:ext cx="1739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Elasticsearch is a NoSQL Database Which stores data that comes from Logstash.</a:t>
            </a:r>
            <a:endParaRPr lang="en-IN" sz="1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9000" y="1754111"/>
            <a:ext cx="1598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Kibana lets users visualize data with charts and graphs in Elasticsearch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0851553-52BA-D47B-DF34-6EE4A7420AB5}"/>
              </a:ext>
            </a:extLst>
          </p:cNvPr>
          <p:cNvSpPr txBox="1"/>
          <p:nvPr/>
        </p:nvSpPr>
        <p:spPr>
          <a:xfrm>
            <a:off x="510548" y="60419"/>
            <a:ext cx="7528711" cy="587985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 smtClean="0">
                <a:solidFill>
                  <a:srgbClr val="392D7D"/>
                </a:solidFill>
                <a:latin typeface="+mj-lt"/>
              </a:rPr>
              <a:t>Elastic Stack - Components</a:t>
            </a:r>
            <a:endParaRPr lang="en-US" altLang="ko-KR" sz="2400" dirty="0">
              <a:solidFill>
                <a:srgbClr val="392D7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66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851553-52BA-D47B-DF34-6EE4A7420AB5}"/>
              </a:ext>
            </a:extLst>
          </p:cNvPr>
          <p:cNvSpPr txBox="1"/>
          <p:nvPr/>
        </p:nvSpPr>
        <p:spPr>
          <a:xfrm>
            <a:off x="456206" y="167287"/>
            <a:ext cx="7528711" cy="587985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 smtClean="0">
                <a:solidFill>
                  <a:srgbClr val="392D7D"/>
                </a:solidFill>
                <a:latin typeface="+mj-lt"/>
              </a:rPr>
              <a:t>Overview</a:t>
            </a:r>
            <a:r>
              <a:rPr lang="en-US" altLang="ko-KR" sz="2400" dirty="0" smtClean="0">
                <a:solidFill>
                  <a:srgbClr val="392D7D"/>
                </a:solidFill>
                <a:latin typeface="+mj-lt"/>
              </a:rPr>
              <a:t> </a:t>
            </a:r>
            <a:r>
              <a:rPr lang="en-US" altLang="ko-KR" sz="2400" dirty="0">
                <a:solidFill>
                  <a:srgbClr val="392D7D"/>
                </a:solidFill>
                <a:latin typeface="+mj-lt"/>
              </a:rPr>
              <a:t>Architecture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313880" y="1921388"/>
            <a:ext cx="1450119" cy="1017119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Logs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 Logs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error logs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9D244D25-C471-4D2B-B5C8-0CAB5E42BEE7}"/>
              </a:ext>
            </a:extLst>
          </p:cNvPr>
          <p:cNvCxnSpPr>
            <a:cxnSpLocks/>
          </p:cNvCxnSpPr>
          <p:nvPr/>
        </p:nvCxnSpPr>
        <p:spPr>
          <a:xfrm flipV="1">
            <a:off x="1759673" y="3263858"/>
            <a:ext cx="781785" cy="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16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0A2F00E-C7EB-405C-ACB8-BBFB6FE5F8AA}"/>
              </a:ext>
            </a:extLst>
          </p:cNvPr>
          <p:cNvCxnSpPr>
            <a:cxnSpLocks/>
            <a:stCxn id="137" idx="0"/>
            <a:endCxn id="187" idx="0"/>
          </p:cNvCxnSpPr>
          <p:nvPr/>
        </p:nvCxnSpPr>
        <p:spPr>
          <a:xfrm rot="5400000" flipH="1" flipV="1">
            <a:off x="4805324" y="-250459"/>
            <a:ext cx="49487" cy="4536275"/>
          </a:xfrm>
          <a:prstGeom prst="bentConnector3">
            <a:avLst>
              <a:gd name="adj1" fmla="val 56193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0FF7765D-69F9-4019-9C5E-09703AC6B79D}"/>
              </a:ext>
            </a:extLst>
          </p:cNvPr>
          <p:cNvCxnSpPr>
            <a:cxnSpLocks/>
          </p:cNvCxnSpPr>
          <p:nvPr/>
        </p:nvCxnSpPr>
        <p:spPr>
          <a:xfrm flipV="1">
            <a:off x="2534981" y="2819227"/>
            <a:ext cx="6477" cy="13045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B4B9431B-3567-41DA-9A4D-1DB94116E7E3}"/>
              </a:ext>
            </a:extLst>
          </p:cNvPr>
          <p:cNvCxnSpPr>
            <a:cxnSpLocks/>
            <a:stCxn id="8" idx="3"/>
            <a:endCxn id="137" idx="1"/>
          </p:cNvCxnSpPr>
          <p:nvPr/>
        </p:nvCxnSpPr>
        <p:spPr>
          <a:xfrm>
            <a:off x="1763999" y="2429948"/>
            <a:ext cx="580007" cy="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lc="http://schemas.openxmlformats.org/drawingml/2006/lockedCanvas" xmlns:a16="http://schemas.microsoft.com/office/drawing/2014/main" xmlns="" id="{B4B9431B-3567-41DA-9A4D-1DB94116E7E3}"/>
              </a:ext>
            </a:extLst>
          </p:cNvPr>
          <p:cNvCxnSpPr>
            <a:cxnSpLocks/>
            <a:stCxn id="187" idx="2"/>
            <a:endCxn id="194" idx="0"/>
          </p:cNvCxnSpPr>
          <p:nvPr/>
        </p:nvCxnSpPr>
        <p:spPr>
          <a:xfrm>
            <a:off x="7098205" y="2887246"/>
            <a:ext cx="0" cy="54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313879" y="3092394"/>
            <a:ext cx="1450119" cy="342928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Metrics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313879" y="3512689"/>
            <a:ext cx="1450119" cy="342928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Folder metrics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309329" y="3952328"/>
            <a:ext cx="1450119" cy="342929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metrics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309329" y="1061470"/>
            <a:ext cx="1450119" cy="440620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services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9D244D25-C471-4D2B-B5C8-0CAB5E42BEE7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1763998" y="3679158"/>
            <a:ext cx="770982" cy="499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D244D25-C471-4D2B-B5C8-0CAB5E42BEE7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1759448" y="4123792"/>
            <a:ext cx="778771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FF7765D-69F9-4019-9C5E-09703AC6B79D}"/>
              </a:ext>
            </a:extLst>
          </p:cNvPr>
          <p:cNvCxnSpPr>
            <a:cxnSpLocks/>
            <a:stCxn id="94" idx="3"/>
            <a:endCxn id="165" idx="1"/>
          </p:cNvCxnSpPr>
          <p:nvPr/>
        </p:nvCxnSpPr>
        <p:spPr>
          <a:xfrm>
            <a:off x="1759448" y="1281780"/>
            <a:ext cx="1967825" cy="9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0" name="Connector: Elbow 16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0A2F00E-C7EB-405C-ACB8-BBFB6FE5F8AA}"/>
              </a:ext>
            </a:extLst>
          </p:cNvPr>
          <p:cNvCxnSpPr>
            <a:cxnSpLocks/>
            <a:stCxn id="165" idx="3"/>
            <a:endCxn id="187" idx="0"/>
          </p:cNvCxnSpPr>
          <p:nvPr/>
        </p:nvCxnSpPr>
        <p:spPr>
          <a:xfrm>
            <a:off x="4908341" y="1281878"/>
            <a:ext cx="2189864" cy="711056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58"/>
          <a:stretch/>
        </p:blipFill>
        <p:spPr bwMode="auto">
          <a:xfrm>
            <a:off x="4088283" y="2131570"/>
            <a:ext cx="412215" cy="50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lastic APM PHP Agent 1.0 released | Elastic B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9" t="33710" r="41625" b="33860"/>
          <a:stretch/>
        </p:blipFill>
        <p:spPr bwMode="auto">
          <a:xfrm>
            <a:off x="4019585" y="913034"/>
            <a:ext cx="596442" cy="59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948131" y="1442703"/>
            <a:ext cx="97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Apm Server</a:t>
            </a:r>
            <a:endParaRPr lang="en-IN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711953" y="2413965"/>
            <a:ext cx="788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Files</a:t>
            </a:r>
            <a:endParaRPr lang="en-IN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711254" y="3021703"/>
            <a:ext cx="9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CPU, Memory…</a:t>
            </a:r>
            <a:endParaRPr lang="en-IN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724155" y="3455797"/>
            <a:ext cx="788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metrics</a:t>
            </a:r>
            <a:endParaRPr lang="en-IN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720916" y="3892959"/>
            <a:ext cx="74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Traffic metrics</a:t>
            </a:r>
            <a:endParaRPr lang="en-IN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726091" y="1042358"/>
            <a:ext cx="788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APM metrics</a:t>
            </a:r>
            <a:endParaRPr lang="en-IN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677484" y="2630634"/>
            <a:ext cx="137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Logstash(2 nodes)</a:t>
            </a:r>
            <a:endParaRPr lang="en-IN" sz="12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lc="http://schemas.openxmlformats.org/drawingml/2006/lockedCanvas" xmlns:a16="http://schemas.microsoft.com/office/drawing/2014/main" xmlns="" id="{B4B9431B-3567-41DA-9A4D-1DB94116E7E3}"/>
              </a:ext>
            </a:extLst>
          </p:cNvPr>
          <p:cNvCxnSpPr>
            <a:cxnSpLocks/>
            <a:stCxn id="137" idx="3"/>
            <a:endCxn id="111" idx="1"/>
          </p:cNvCxnSpPr>
          <p:nvPr/>
        </p:nvCxnSpPr>
        <p:spPr>
          <a:xfrm>
            <a:off x="2779853" y="2430824"/>
            <a:ext cx="947420" cy="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852344" y="2199990"/>
            <a:ext cx="7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Balance</a:t>
            </a:r>
            <a:endParaRPr lang="en-IN" sz="12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lc="http://schemas.openxmlformats.org/drawingml/2006/lockedCanvas" xmlns:a16="http://schemas.microsoft.com/office/drawing/2014/main" xmlns="" id="{B4B9431B-3567-41DA-9A4D-1DB94116E7E3}"/>
              </a:ext>
            </a:extLst>
          </p:cNvPr>
          <p:cNvCxnSpPr>
            <a:cxnSpLocks/>
            <a:stCxn id="111" idx="3"/>
            <a:endCxn id="187" idx="1"/>
          </p:cNvCxnSpPr>
          <p:nvPr/>
        </p:nvCxnSpPr>
        <p:spPr>
          <a:xfrm>
            <a:off x="4908340" y="2433921"/>
            <a:ext cx="1269001" cy="6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1" name="Flowchart: Process 1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3727273" y="2010111"/>
            <a:ext cx="1181067" cy="847619"/>
          </a:xfrm>
          <a:prstGeom prst="flowChartProcess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4"/>
          <a:srcRect l="15975" t="8413" r="19755" b="8413"/>
          <a:stretch/>
        </p:blipFill>
        <p:spPr>
          <a:xfrm>
            <a:off x="2383297" y="2142759"/>
            <a:ext cx="371864" cy="481235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2312018" y="2576069"/>
            <a:ext cx="6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eats</a:t>
            </a:r>
            <a:endParaRPr lang="en-IN" sz="1200" dirty="0"/>
          </a:p>
        </p:txBody>
      </p:sp>
      <p:sp>
        <p:nvSpPr>
          <p:cNvPr id="137" name="Flowchart: Process 136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2344006" y="2042421"/>
            <a:ext cx="435847" cy="776805"/>
          </a:xfrm>
          <a:prstGeom prst="flowChartProcess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Flowchart: Process 164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3727273" y="858068"/>
            <a:ext cx="1181068" cy="847619"/>
          </a:xfrm>
          <a:prstGeom prst="flowChartProcess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143306" y="2657051"/>
            <a:ext cx="223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Elasticsearch(3 node cluster)</a:t>
            </a:r>
            <a:endParaRPr lang="en-IN" sz="1200" dirty="0"/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r="15641" b="24497"/>
          <a:stretch/>
        </p:blipFill>
        <p:spPr bwMode="auto">
          <a:xfrm>
            <a:off x="6751837" y="2103900"/>
            <a:ext cx="669525" cy="5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Flowchart: Process 186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6177341" y="1992934"/>
            <a:ext cx="1841728" cy="894312"/>
          </a:xfrm>
          <a:prstGeom prst="flowChartProcess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Flowchart: Process 19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196A46-88AA-457F-B6BF-3FD808B91E73}"/>
              </a:ext>
            </a:extLst>
          </p:cNvPr>
          <p:cNvSpPr/>
          <p:nvPr/>
        </p:nvSpPr>
        <p:spPr>
          <a:xfrm>
            <a:off x="6602904" y="3431152"/>
            <a:ext cx="990601" cy="947446"/>
          </a:xfrm>
          <a:prstGeom prst="flowChartProcess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5" name="image19.jpeg"/>
          <p:cNvPicPr/>
          <p:nvPr/>
        </p:nvPicPr>
        <p:blipFill rotWithShape="1">
          <a:blip r:embed="rId6" cstate="print"/>
          <a:srcRect b="22354"/>
          <a:stretch/>
        </p:blipFill>
        <p:spPr>
          <a:xfrm>
            <a:off x="6845568" y="3547460"/>
            <a:ext cx="505271" cy="576331"/>
          </a:xfrm>
          <a:prstGeom prst="rect">
            <a:avLst/>
          </a:prstGeom>
        </p:spPr>
      </p:pic>
      <p:sp>
        <p:nvSpPr>
          <p:cNvPr id="196" name="TextBox 195"/>
          <p:cNvSpPr txBox="1"/>
          <p:nvPr/>
        </p:nvSpPr>
        <p:spPr>
          <a:xfrm>
            <a:off x="6768266" y="4101599"/>
            <a:ext cx="659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Kibana</a:t>
            </a:r>
            <a:endParaRPr lang="en-IN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751837" y="3174635"/>
            <a:ext cx="407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UI</a:t>
            </a:r>
            <a:endParaRPr lang="en-IN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5879889" y="1715858"/>
            <a:ext cx="25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Storage, Search Engine</a:t>
            </a:r>
            <a:endParaRPr lang="en-IN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208293" y="1738173"/>
            <a:ext cx="2376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Processing Pipeline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4827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905000" y="2724150"/>
            <a:ext cx="3505200" cy="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392D7D"/>
                </a:solidFill>
                <a:latin typeface="+mj-lt"/>
                <a:ea typeface="Montserrat" pitchFamily="2" charset="0"/>
                <a:cs typeface="Montserrat" pitchFamily="2" charset="0"/>
              </a:rPr>
              <a:t>Thank You</a:t>
            </a:r>
            <a:endParaRPr lang="en-US" altLang="en-US" sz="6600" b="1" dirty="0">
              <a:solidFill>
                <a:srgbClr val="392D7D"/>
              </a:solidFill>
              <a:latin typeface="+mj-lt"/>
              <a:ea typeface="Montserrat" pitchFamily="2" charset="0"/>
              <a:cs typeface="Montserrat" pitchFamily="2" charset="0"/>
            </a:endParaRPr>
          </a:p>
        </p:txBody>
      </p:sp>
      <p:pic>
        <p:nvPicPr>
          <p:cNvPr id="10" name="Picture 2" descr="E:\NSEIT\ref\nsei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95350"/>
            <a:ext cx="362005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SEIT Theme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2D7D"/>
      </a:accent1>
      <a:accent2>
        <a:srgbClr val="0465B2"/>
      </a:accent2>
      <a:accent3>
        <a:srgbClr val="57C3C3"/>
      </a:accent3>
      <a:accent4>
        <a:srgbClr val="CAD2D5"/>
      </a:accent4>
      <a:accent5>
        <a:srgbClr val="F8A51B"/>
      </a:accent5>
      <a:accent6>
        <a:srgbClr val="ED403C"/>
      </a:accent6>
      <a:hlink>
        <a:srgbClr val="0465B2"/>
      </a:hlink>
      <a:folHlink>
        <a:srgbClr val="392D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liance xmlns="111dcf33-36a0-4cfa-9e55-da08e49d1ea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E4714AFF815B40ABBFFC6FD131843C" ma:contentTypeVersion="13" ma:contentTypeDescription="Create a new document." ma:contentTypeScope="" ma:versionID="03411930f3947d30727c6ce71ca9da09">
  <xsd:schema xmlns:xsd="http://www.w3.org/2001/XMLSchema" xmlns:xs="http://www.w3.org/2001/XMLSchema" xmlns:p="http://schemas.microsoft.com/office/2006/metadata/properties" xmlns:ns2="111dcf33-36a0-4cfa-9e55-da08e49d1ea7" xmlns:ns3="594fe306-842a-4e57-a265-a5bac5f6cac7" targetNamespace="http://schemas.microsoft.com/office/2006/metadata/properties" ma:root="true" ma:fieldsID="c21f0ac01c77bfcb6306f78cc6db76d8" ns2:_="" ns3:_="">
    <xsd:import namespace="111dcf33-36a0-4cfa-9e55-da08e49d1ea7"/>
    <xsd:import namespace="594fe306-842a-4e57-a265-a5bac5f6ca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Allianc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dcf33-36a0-4cfa-9e55-da08e49d1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Alliance" ma:index="19" nillable="true" ma:displayName="Alliance " ma:format="Dropdown" ma:internalName="Alliance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fe306-842a-4e57-a265-a5bac5f6ca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8ABC77-02BF-4E25-BE02-FB8216A85C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D4235D-5512-4CC0-BCBE-E2A092325434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111dcf33-36a0-4cfa-9e55-da08e49d1ea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94fe306-842a-4e57-a265-a5bac5f6cac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4B793D-0D97-49BD-936C-FB4D4CDED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dcf33-36a0-4cfa-9e55-da08e49d1ea7"/>
    <ds:schemaRef ds:uri="594fe306-842a-4e57-a265-a5bac5f6ca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266</Words>
  <Application>Microsoft Office PowerPoint</Application>
  <PresentationFormat>On-screen Show (16:9)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Montserrat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</dc:creator>
  <cp:lastModifiedBy>Asna Tazeen</cp:lastModifiedBy>
  <cp:revision>954</cp:revision>
  <dcterms:created xsi:type="dcterms:W3CDTF">2021-06-30T14:11:27Z</dcterms:created>
  <dcterms:modified xsi:type="dcterms:W3CDTF">2022-08-03T06:06:30Z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0x010100E7E4714AFF815B40ABBFFC6FD131843C</vt:lpwstr>
  </property>
</Properties>
</file>