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906000" cy="6858000" type="A4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EEB"/>
    <a:srgbClr val="FEC6FA"/>
    <a:srgbClr val="FCC0FC"/>
    <a:srgbClr val="FEB0F8"/>
    <a:srgbClr val="FD5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สไตล์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สไตล์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สไตล์ธีม 1 - เน้น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238" y="-51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6EEA-0B4B-46AD-975C-9B9638883FF3}" type="datetimeFigureOut">
              <a:rPr lang="th-TH" smtClean="0"/>
              <a:pPr/>
              <a:t>03/03/60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1CC4-622A-41BD-962A-85A1AC3FC06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6EEA-0B4B-46AD-975C-9B9638883FF3}" type="datetimeFigureOut">
              <a:rPr lang="th-TH" smtClean="0"/>
              <a:pPr/>
              <a:t>03/03/60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1CC4-622A-41BD-962A-85A1AC3FC06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6EEA-0B4B-46AD-975C-9B9638883FF3}" type="datetimeFigureOut">
              <a:rPr lang="th-TH" smtClean="0"/>
              <a:pPr/>
              <a:t>03/03/60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1CC4-622A-41BD-962A-85A1AC3FC06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6EEA-0B4B-46AD-975C-9B9638883FF3}" type="datetimeFigureOut">
              <a:rPr lang="th-TH" smtClean="0"/>
              <a:pPr/>
              <a:t>03/03/60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1CC4-622A-41BD-962A-85A1AC3FC06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6EEA-0B4B-46AD-975C-9B9638883FF3}" type="datetimeFigureOut">
              <a:rPr lang="th-TH" smtClean="0"/>
              <a:pPr/>
              <a:t>03/03/60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1CC4-622A-41BD-962A-85A1AC3FC06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6EEA-0B4B-46AD-975C-9B9638883FF3}" type="datetimeFigureOut">
              <a:rPr lang="th-TH" smtClean="0"/>
              <a:pPr/>
              <a:t>03/03/60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1CC4-622A-41BD-962A-85A1AC3FC06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6EEA-0B4B-46AD-975C-9B9638883FF3}" type="datetimeFigureOut">
              <a:rPr lang="th-TH" smtClean="0"/>
              <a:pPr/>
              <a:t>03/03/60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1CC4-622A-41BD-962A-85A1AC3FC06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6EEA-0B4B-46AD-975C-9B9638883FF3}" type="datetimeFigureOut">
              <a:rPr lang="th-TH" smtClean="0"/>
              <a:pPr/>
              <a:t>03/03/60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1CC4-622A-41BD-962A-85A1AC3FC06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6EEA-0B4B-46AD-975C-9B9638883FF3}" type="datetimeFigureOut">
              <a:rPr lang="th-TH" smtClean="0"/>
              <a:pPr/>
              <a:t>03/03/60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1CC4-622A-41BD-962A-85A1AC3FC06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6EEA-0B4B-46AD-975C-9B9638883FF3}" type="datetimeFigureOut">
              <a:rPr lang="th-TH" smtClean="0"/>
              <a:pPr/>
              <a:t>03/03/60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1CC4-622A-41BD-962A-85A1AC3FC06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6EEA-0B4B-46AD-975C-9B9638883FF3}" type="datetimeFigureOut">
              <a:rPr lang="th-TH" smtClean="0"/>
              <a:pPr/>
              <a:t>03/03/60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1CC4-622A-41BD-962A-85A1AC3FC06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6EEA-0B4B-46AD-975C-9B9638883FF3}" type="datetimeFigureOut">
              <a:rPr lang="th-TH" smtClean="0"/>
              <a:pPr/>
              <a:t>03/03/60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1CC4-622A-41BD-962A-85A1AC3FC065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gif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1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260648"/>
            <a:ext cx="3029322" cy="4329911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2926" y="808513"/>
            <a:ext cx="3146814" cy="443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thaiDist" fontAlgn="base">
              <a:spcBef>
                <a:spcPct val="0"/>
              </a:spcBef>
            </a:pPr>
            <a:r>
              <a:rPr kumimoji="0" lang="th-TH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     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จากสภาพแวดล้อมที่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เปลี่ยนแปลงไปในทั้งภายในและภายนอก</a:t>
            </a:r>
            <a:br>
              <a:rPr kumimoji="0" lang="th-TH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</a:br>
            <a:r>
              <a:rPr kumimoji="0" lang="th-TH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ทำให้ประเทศชาติต้องเผชิญกับภัยคุกคามหลายรูปแบบ 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รวมถึง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ภัยพิบัติทางธรรมชาติ ซึ่งในการแก้ไขปัญหาดังกล่าวไม่สามารถที่จะดำเนินการได้โดยหน่วยใดหน่วยหนึ่งเพียงลำพัง การปฏิบัติการทางทหารจึงมีความจำเป็นที่จะต้องได้รับการสนับสนุนทั้งจากส่วนราชการและภาคประชาชนในขณะเดียวกันงานที่ส่วนราชการ</a:t>
            </a:r>
            <a:r>
              <a:rPr kumimoji="0" lang="th-TH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พลเรือน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เป็นหน่วยงานหลักในการแก้ไขปัญหา เช่น การพัฒนาประเทศ และการช่วยเหลือผู้ประสบภัยพิบัติ ก็มักจะต้องใช้การปฏิบัติการทางทหารเข้าไปร่วมให้การสนับสนุนด้วยเสมอ จากลักษณะของความเกี่ยวพันเชื่อมโยงกันระหว่างกิจการทหารกับฝ่าย</a:t>
            </a:r>
            <a:r>
              <a:rPr kumimoji="0" lang="th-TH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พลเรือน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ทำให้มีความจำเป็นอย่างยิ่งที่จะต้องมีการบูร</a:t>
            </a:r>
            <a:r>
              <a:rPr kumimoji="0" lang="th-TH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ณา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การและประสานความร่วมมือกับหน่วยงานและองค์กรต่างๆ ที่เข้ามาเกี่ยวข้องกับการปฏิบัติการทางทหาร ซึ่งเป็นปัจจัยแห่งความสำเร็จในการดำเนินภารกิจของกองทัพบก เพื่อพัฒนาความสัมพันธ์ระหว่างองค์กรภาครัฐ เอกชน และประชาชน 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สร้างความสมัครสมานสามัคคีและนำมาซึ่งความ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ร่วมมือกันอย่างประสานสอดคล้องในการพัฒนาประเทศ อันจะนำมาซึ่งความมั่นคงของชาติ ภายใต้การปกครองในระบอบประชาธิปไตยอันมีพระมหากษัตริย์ทรงเป็นประมุข 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1587" y="4941168"/>
            <a:ext cx="311322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* </a:t>
            </a:r>
            <a:r>
              <a:rPr kumimoji="0" lang="th-TH" sz="1200" b="1" i="0" u="none" strike="noStrike" cap="none" normalizeH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เพื่อเพิ่มพูนองค์ความรู้ในศาสตร์แขนงต่างๆ ให้กับผู้เข้ารับการอบรม</a:t>
            </a:r>
            <a:endParaRPr kumimoji="0" lang="en-US" sz="1200" b="1" i="0" u="none" strike="noStrike" cap="none" normalizeH="0" dirty="0" smtClean="0">
              <a:ln>
                <a:noFill/>
              </a:ln>
              <a:effectLst/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* เสริมสร้างความสามัคคี ระหว่างผู้เข้ารับการอบรม อันจะนำไปสู่</a:t>
            </a:r>
            <a:b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</a:b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ความร่วมมือ ในการปฏิบัติงานในอนาคต</a:t>
            </a:r>
            <a:endParaRPr lang="th-TH" sz="1200" b="1" dirty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algn="thaiDist" fontAlgn="base">
              <a:spcBef>
                <a:spcPct val="0"/>
              </a:spcBef>
            </a:pP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* </a:t>
            </a:r>
            <a:r>
              <a:rPr kumimoji="0" lang="th-TH" sz="1200" b="1" i="0" u="none" strike="noStrike" cap="none" normalizeH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ส่งเสริมความเข้าใจอันดีระหว่าง ข้าราชการ</a:t>
            </a:r>
            <a:r>
              <a:rPr kumimoji="0" lang="th-TH" sz="1200" b="1" i="0" u="none" strike="noStrike" cap="none" normalizeH="0" dirty="0" err="1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พลเรือน</a:t>
            </a:r>
            <a:r>
              <a:rPr kumimoji="0" lang="th-TH" sz="1200" b="1" i="0" u="none" strike="noStrike" cap="none" normalizeH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kumimoji="0" lang="th-TH" sz="1200" b="1" i="0" u="none" strike="noStrike" cap="none" normalizeH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พนักงาน</a:t>
            </a:r>
          </a:p>
          <a:p>
            <a:pPr lvl="0" algn="thaiDist" fontAlgn="base">
              <a:spcBef>
                <a:spcPct val="0"/>
              </a:spcBef>
            </a:pPr>
            <a:r>
              <a:rPr lang="th-TH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</a:t>
            </a:r>
            <a:r>
              <a:rPr kumimoji="0" lang="th-TH" sz="1200" b="1" i="0" u="none" strike="noStrike" cap="none" normalizeH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รัฐวิสาหกิจ 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บุคลากรของกองทัพบก และนักธุรกิจ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ภาคเอกชน</a:t>
            </a:r>
          </a:p>
          <a:p>
            <a:pPr lvl="0" algn="thaiDist" fontAlgn="base">
              <a:spcBef>
                <a:spcPct val="0"/>
              </a:spcBef>
            </a:pPr>
            <a:r>
              <a:rPr lang="th-TH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เพื่อ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สนับสนุนกระบวนการมีส่วนร่วมในการบริหารราชการแผ่นดิน</a:t>
            </a:r>
            <a:endParaRPr kumimoji="0" lang="th-TH" sz="1200" b="1" i="0" u="none" strike="noStrike" cap="none" normalizeH="0" baseline="0" dirty="0" smtClean="0">
              <a:ln>
                <a:noFill/>
              </a:ln>
              <a:effectLst/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th-TH" sz="1200" b="1" i="0" u="none" strike="noStrike" cap="none" normalizeH="0" baseline="0" dirty="0" smtClean="0">
              <a:ln>
                <a:noFill/>
              </a:ln>
              <a:effectLst/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th-TH" altLang="zh-CN" sz="700" b="1" i="0" u="none" strike="noStrike" cap="none" normalizeH="0" baseline="0" dirty="0" smtClean="0">
              <a:ln>
                <a:noFill/>
              </a:ln>
              <a:effectLst/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sp>
        <p:nvSpPr>
          <p:cNvPr id="16" name="แผนผังลำดับงาน: สิ้นสุด 15"/>
          <p:cNvSpPr/>
          <p:nvPr/>
        </p:nvSpPr>
        <p:spPr>
          <a:xfrm>
            <a:off x="638221" y="239257"/>
            <a:ext cx="2016224" cy="432048"/>
          </a:xfrm>
          <a:prstGeom prst="flowChartTerminator">
            <a:avLst/>
          </a:prstGeom>
          <a:solidFill>
            <a:srgbClr val="FEDEEB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หลักการและเหตุผล</a:t>
            </a:r>
            <a:endParaRPr lang="th-TH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แผนผังลำดับงาน: สิ้นสุด 17"/>
          <p:cNvSpPr/>
          <p:nvPr/>
        </p:nvSpPr>
        <p:spPr>
          <a:xfrm>
            <a:off x="632520" y="4330736"/>
            <a:ext cx="2016224" cy="432048"/>
          </a:xfrm>
          <a:prstGeom prst="flowChartTerminator">
            <a:avLst/>
          </a:prstGeom>
          <a:solidFill>
            <a:srgbClr val="FEDEEB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ประโยชน์ที่คาดว่าจะได้รับ</a:t>
            </a:r>
            <a:endParaRPr lang="th-TH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แผนผังลำดับงาน: สิ้นสุด 18"/>
          <p:cNvSpPr/>
          <p:nvPr/>
        </p:nvSpPr>
        <p:spPr>
          <a:xfrm>
            <a:off x="3944888" y="188640"/>
            <a:ext cx="2118432" cy="432048"/>
          </a:xfrm>
          <a:prstGeom prst="flowChartTerminator">
            <a:avLst/>
          </a:prstGeom>
          <a:solidFill>
            <a:srgbClr val="FEDEEB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คุณสมบัติผู้เข้ารับการอบรม</a:t>
            </a:r>
            <a:endParaRPr lang="th-TH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435489" y="764704"/>
            <a:ext cx="3173695" cy="356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4138" marR="0" lvl="1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th-TH" sz="1200" b="1" i="0" u="sng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คุณสมบัติทั่วไป</a:t>
            </a:r>
            <a:r>
              <a:rPr kumimoji="0" lang="th-TH" sz="1200" b="1" i="0" strike="noStrike" cap="none" normalizeH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kumimoji="0" lang="en-US" sz="1200" b="1" i="0" strike="noStrike" cap="none" normalizeH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:</a:t>
            </a:r>
            <a:r>
              <a:rPr kumimoji="0" lang="th-TH" sz="1200" b="1" i="0" strike="noStrike" cap="none" normalizeH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ไม่เคยผ่านการอบรมหลักสูตรพัฒนาสัมพันธ์ระดับผู้บริหารของเหล่าทัพอื่นมาก่อน หรือเว้นไม่น้อยกว่า 2 ปี </a:t>
            </a:r>
            <a:endParaRPr kumimoji="0" lang="th-TH" sz="1200" b="1" i="0" u="sng" strike="noStrike" cap="none" normalizeH="0" baseline="0" dirty="0" smtClean="0">
              <a:ln>
                <a:noFill/>
              </a:ln>
              <a:effectLst/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84138" marR="0" lvl="1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th-TH" sz="1200" b="1" i="0" u="sng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ข้าราชการทหาร</a:t>
            </a:r>
          </a:p>
          <a:p>
            <a:pPr marL="84138" lvl="1" algn="thaiDist" fontAlgn="base">
              <a:spcBef>
                <a:spcPct val="0"/>
              </a:spcBef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1.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เป็น</a:t>
            </a:r>
            <a:r>
              <a:rPr kumimoji="0" lang="th-TH" sz="1200" b="1" i="0" u="none" strike="noStrike" cap="none" normalizeH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นายทหารสัญญาบัตร ชั้นยศ พันเอก นาวาเอก </a:t>
            </a:r>
          </a:p>
          <a:p>
            <a:pPr marL="84138" lvl="1" algn="thaiDist" fontAlgn="base">
              <a:spcBef>
                <a:spcPct val="0"/>
              </a:spcBef>
            </a:pPr>
            <a:r>
              <a:rPr kumimoji="0" lang="th-TH" sz="1200" b="1" i="0" u="none" strike="noStrike" cap="none" normalizeH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 นาวาอากาศ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เอก และพันตำรวจเอก (ระดับ น.5 ขึ้นไป)</a:t>
            </a:r>
            <a:endParaRPr lang="th-TH" sz="1200" b="1" dirty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84138" marR="0" lvl="1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2.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รับราชการมาแล้วไม่น้อยกว่า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kumimoji="0" lang="de-DE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17 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ปี และมีอายุไม่เกิน </a:t>
            </a:r>
            <a:r>
              <a:rPr kumimoji="0" lang="de-DE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52 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ปี นับถึง</a:t>
            </a:r>
            <a:b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</a:b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 วันเปิดการอบรม</a:t>
            </a:r>
            <a:endParaRPr lang="th-TH" sz="1200" b="1" dirty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84138" marR="0" lvl="1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3.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สำเร็จจาก โรงเรียน</a:t>
            </a:r>
            <a:r>
              <a:rPr kumimoji="0" lang="th-TH" sz="1200" b="1" i="0" u="none" strike="noStrike" cap="none" normalizeH="0" baseline="0" dirty="0" err="1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เสนาธิ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การของเหล่าทัพ  หรือเทียบเท่า หรือเคย</a:t>
            </a:r>
            <a:b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</a:b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 </a:t>
            </a:r>
            <a:r>
              <a:rPr kumimoji="0" lang="th-TH" sz="1200" b="1" i="0" u="none" strike="noStrike" cap="none" spc="-50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ดำรงตำแหน่งผู้บังคับการกรม หรือเทียบเท่า หรือ</a:t>
            </a:r>
            <a:r>
              <a:rPr kumimoji="0" lang="th-TH" sz="1200" b="1" i="0" u="none" strike="noStrike" cap="none" spc="-50" normalizeH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kumimoji="0" lang="th-TH" sz="1200" b="1" i="0" u="none" strike="noStrike" cap="none" spc="-50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เคยดำรงตำแหน่ง</a:t>
            </a:r>
            <a:br>
              <a:rPr kumimoji="0" lang="th-TH" sz="1200" b="1" i="0" u="none" strike="noStrike" cap="none" spc="-50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</a:br>
            <a:r>
              <a:rPr kumimoji="0" lang="th-TH" sz="1200" b="1" i="0" u="none" strike="noStrike" cap="none" spc="-50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  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ผู้อำนวยการกอง หรือหัวหน้ากอง หรือ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เทียบเท่าขึ้นไป</a:t>
            </a:r>
          </a:p>
          <a:p>
            <a:pPr lvl="0" fontAlgn="base">
              <a:spcBef>
                <a:spcPct val="0"/>
              </a:spcBef>
            </a:pPr>
            <a:r>
              <a:rPr lang="en-US" sz="12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de-DE" sz="1200" b="1" dirty="0" smtClean="0">
                <a:latin typeface="TH SarabunPSK" pitchFamily="34" charset="-34"/>
                <a:cs typeface="TH SarabunPSK" pitchFamily="34" charset="-34"/>
              </a:rPr>
              <a:t>4</a:t>
            </a:r>
            <a:r>
              <a:rPr lang="de-DE" sz="1200" b="1" dirty="0"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sz="1200" b="1" dirty="0">
                <a:latin typeface="TH SarabunPSK" pitchFamily="34" charset="-34"/>
                <a:cs typeface="TH SarabunPSK" pitchFamily="34" charset="-34"/>
              </a:rPr>
              <a:t>สำหรับผู้ที่ไม่ได้สำเร็จการศึกษาจากโรงเรียน</a:t>
            </a:r>
            <a:r>
              <a:rPr lang="th-TH" sz="1200" b="1" dirty="0" err="1">
                <a:latin typeface="TH SarabunPSK" pitchFamily="34" charset="-34"/>
                <a:cs typeface="TH SarabunPSK" pitchFamily="34" charset="-34"/>
              </a:rPr>
              <a:t>เสนาธิ</a:t>
            </a:r>
            <a:r>
              <a:rPr lang="th-TH" sz="1200" b="1" dirty="0">
                <a:latin typeface="TH SarabunPSK" pitchFamily="34" charset="-34"/>
                <a:cs typeface="TH SarabunPSK" pitchFamily="34" charset="-34"/>
              </a:rPr>
              <a:t>การของเหล่าทัพ </a:t>
            </a: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sz="12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       หรือ</a:t>
            </a:r>
            <a:r>
              <a:rPr lang="th-TH" sz="1200" b="1" dirty="0">
                <a:latin typeface="TH SarabunPSK" pitchFamily="34" charset="-34"/>
                <a:cs typeface="TH SarabunPSK" pitchFamily="34" charset="-34"/>
              </a:rPr>
              <a:t>เทียบเท่า จะต้องมีพื้นฐานความรู้ระดับปริญญาตรีขึ้น</a:t>
            </a: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ไป  </a:t>
            </a:r>
          </a:p>
          <a:p>
            <a:pPr lvl="0" fontAlgn="base">
              <a:spcBef>
                <a:spcPct val="0"/>
              </a:spcBef>
            </a:pPr>
            <a:r>
              <a:rPr lang="th-TH" altLang="zh-CN" sz="1200" b="1" dirty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th-TH" altLang="zh-CN" sz="1200" b="1" dirty="0" smtClean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</a:t>
            </a:r>
            <a:r>
              <a:rPr lang="th-TH" altLang="zh-CN" sz="1200" b="1" u="sng" dirty="0" smtClean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ข้าราชการ</a:t>
            </a:r>
            <a:r>
              <a:rPr lang="th-TH" altLang="zh-CN" sz="1200" b="1" u="sng" dirty="0" err="1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พลเรือน</a:t>
            </a:r>
            <a:r>
              <a:rPr lang="th-TH" altLang="zh-CN" sz="1200" b="1" dirty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altLang="zh-CN" sz="1200" b="1" dirty="0" smtClean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: </a:t>
            </a:r>
            <a:r>
              <a:rPr lang="th-TH" altLang="zh-CN" sz="1200" b="1" dirty="0" smtClean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เป็นข้าราชการระดับ ๙ หรือเทียบเท่า ตำแหน่งผู้อำนวยการ ตำแหน่งประเภท</a:t>
            </a:r>
            <a:r>
              <a:rPr lang="th-TH" altLang="zh-CN" sz="1200" b="1" dirty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วิชาการ หรือประเภทอำนวยการ ขึ้นไป</a:t>
            </a:r>
            <a:endParaRPr lang="en-US" altLang="zh-CN" sz="1200" b="1" dirty="0"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</a:pPr>
            <a:r>
              <a:rPr lang="th-TH" altLang="zh-CN" sz="1200" b="1" dirty="0" smtClean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 </a:t>
            </a:r>
            <a:r>
              <a:rPr lang="th-TH" altLang="zh-CN" sz="1200" b="1" u="sng" dirty="0" smtClean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พนักงาน</a:t>
            </a:r>
            <a:r>
              <a:rPr lang="th-TH" altLang="zh-CN" sz="1200" b="1" u="sng" dirty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รัฐวิสาหกิจ/องค์การของรัฐ</a:t>
            </a:r>
            <a:r>
              <a:rPr lang="en-US" altLang="zh-CN" sz="1200" b="1" dirty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altLang="zh-CN" sz="1200" b="1" dirty="0" smtClean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: </a:t>
            </a:r>
            <a:r>
              <a:rPr lang="th-TH" altLang="zh-CN" sz="1200" b="1" dirty="0" smtClean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ตำแหน่ง</a:t>
            </a:r>
            <a:r>
              <a:rPr lang="th-TH" altLang="zh-CN" sz="1200" b="1" dirty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รองผู้อำนวยการกอง หรือเทียบเท่าขึ้นไป</a:t>
            </a:r>
          </a:p>
          <a:p>
            <a:pPr lvl="0" fontAlgn="base">
              <a:spcBef>
                <a:spcPct val="0"/>
              </a:spcBef>
            </a:pPr>
            <a:r>
              <a:rPr lang="th-TH" altLang="zh-CN" sz="1200" b="1" dirty="0" smtClean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 </a:t>
            </a:r>
            <a:r>
              <a:rPr lang="th-TH" altLang="zh-CN" sz="1200" b="1" u="sng" dirty="0" smtClean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นัก</a:t>
            </a:r>
            <a:r>
              <a:rPr lang="th-TH" altLang="zh-CN" sz="1200" b="1" u="sng" dirty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ธุรกิจ</a:t>
            </a:r>
            <a:r>
              <a:rPr lang="th-TH" altLang="zh-CN" sz="1200" b="1" u="sng" dirty="0" smtClean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ภาคเอกชน </a:t>
            </a:r>
            <a:r>
              <a:rPr lang="en-US" altLang="zh-CN" sz="1200" b="1" dirty="0" smtClean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: </a:t>
            </a:r>
            <a:r>
              <a:rPr lang="th-TH" altLang="zh-CN" sz="1200" b="1" dirty="0" smtClean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ตำแหน่ง</a:t>
            </a:r>
            <a:r>
              <a:rPr lang="th-TH" altLang="zh-CN" sz="1200" b="1" dirty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ผู้บริหารองค์กรหรือ</a:t>
            </a:r>
            <a:r>
              <a:rPr lang="th-TH" altLang="zh-CN" sz="1200" b="1" dirty="0" smtClean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เทียบเท่า</a:t>
            </a:r>
          </a:p>
          <a:p>
            <a:pPr lvl="0" fontAlgn="base">
              <a:spcBef>
                <a:spcPct val="0"/>
              </a:spcBef>
            </a:pPr>
            <a:r>
              <a:rPr lang="th-TH" altLang="zh-CN" sz="1200" b="1" dirty="0" smtClean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เจ้าของกิจการ หรือ เจ้าของธุรกิจ</a:t>
            </a:r>
            <a:r>
              <a:rPr lang="th-TH" altLang="zh-CN" sz="1200" b="1" dirty="0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ส่วนตัว</a:t>
            </a:r>
          </a:p>
          <a:p>
            <a:pPr marL="84138" lvl="1" algn="thaiDist" fontAlgn="base">
              <a:spcBef>
                <a:spcPct val="0"/>
              </a:spcBef>
            </a:pP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en-US" sz="1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" name="แผนผังลำดับงาน: สิ้นสุด 22"/>
          <p:cNvSpPr/>
          <p:nvPr/>
        </p:nvSpPr>
        <p:spPr>
          <a:xfrm>
            <a:off x="3914688" y="4777735"/>
            <a:ext cx="2118432" cy="432048"/>
          </a:xfrm>
          <a:prstGeom prst="flowChartTerminator">
            <a:avLst/>
          </a:prstGeom>
          <a:solidFill>
            <a:srgbClr val="FEDEEB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ผู้เข้ารับการอบรม ๖๕ คน</a:t>
            </a:r>
            <a:endParaRPr lang="th-TH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753200" y="3717032"/>
            <a:ext cx="2837879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th-TH" sz="1400" b="1" u="sng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เอกสารประกอบการรับสมัคร </a:t>
            </a: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สำเนาทะเบียนบ้าน บัตรประชาชน พร้อมลงลายมือชื่อรับรอง   </a:t>
            </a: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th-TH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จำนวน 1 ชุด</a:t>
            </a: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รูปถ่ายหน้าตรงขนาด 1</a:t>
            </a:r>
            <a:r>
              <a:rPr lang="en-US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x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2</a:t>
            </a:r>
            <a:r>
              <a:rPr lang="en-US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นิ้ว 2 รูป</a:t>
            </a: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สำเนาทะเบียนรถยนต์ จำนวน 1 ชุด </a:t>
            </a: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endParaRPr lang="th-TH" sz="600" b="1" dirty="0" smtClean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th-TH" sz="1400" b="1" u="sng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หมายเหตุ </a:t>
            </a: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การอบรมต้องมีระยะเวลาการอบรมอย่างน้อย ร้อยละ 85 ของเวลาการอบรม</a:t>
            </a: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กำหนดรับสมัครเข้ารับการอบรมฯ ระหว่างวันที่ 1-24 มี.ค.60 และขอสงวนสิทธิ์ในการคัดเลือก</a:t>
            </a:r>
            <a:r>
              <a:rPr lang="th-TH" sz="1200" b="1" dirty="0" err="1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ผุ้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เข้ารับการอบรมฯ โดยผู้ผ่านการคัดเลือกจะนัดสัมภาษณ์ ในวันที่ 5 เม.ย.60 และจะแจ้งผลการคัดเลือกให้ทราบภายใน 17 เม.ย.60</a:t>
            </a: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ผู้เข้ารับการอบรมฯ ภาคเอกชนต้องรับผิดชอบค่าใช้จ่าย </a:t>
            </a:r>
            <a:endParaRPr lang="th-TH" sz="1200" b="1" dirty="0" smtClean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th-TH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คน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ละ 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11,000.-บาท </a:t>
            </a:r>
            <a:endParaRPr lang="th-TH" sz="1200" b="1" dirty="0" smtClean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  <p:sp>
        <p:nvSpPr>
          <p:cNvPr id="26" name="แผนผังลำดับงาน: สิ้นสุด 25"/>
          <p:cNvSpPr/>
          <p:nvPr/>
        </p:nvSpPr>
        <p:spPr>
          <a:xfrm>
            <a:off x="7257256" y="188640"/>
            <a:ext cx="2118432" cy="432048"/>
          </a:xfrm>
          <a:prstGeom prst="flowChartTerminator">
            <a:avLst/>
          </a:prstGeom>
          <a:solidFill>
            <a:srgbClr val="FEDEEB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ระยะเวลาการอบรม</a:t>
            </a:r>
            <a:endParaRPr lang="th-TH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824933" y="671305"/>
            <a:ext cx="3024695" cy="45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  <a:sym typeface="Wingdings 2" panose="05020102010507070707" pitchFamily="18" charset="2"/>
              </a:rPr>
              <a:t>   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  <a:sym typeface="Wingdings 2" panose="05020102010507070707" pitchFamily="18" charset="2"/>
              </a:rPr>
              <a:t>ระยะเวลา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การอบรม จำนวน 7 สัปดาห์</a:t>
            </a: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ระหว่างวันที่ 20 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เม.ย. – 2 มิ.ย.60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(เฉพาะวันพฤหัสบดี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และวันศุกร์</a:t>
            </a:r>
            <a:r>
              <a:rPr kumimoji="0" lang="th-TH" sz="1200" b="1" i="0" u="none" strike="noStrike" cap="none" normalizeH="0" baseline="0" dirty="0" smtClean="0">
                <a:ln>
                  <a:noFill/>
                </a:ln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)</a:t>
            </a:r>
            <a:endParaRPr kumimoji="0" lang="en-US" sz="1200" b="1" i="0" u="none" strike="noStrike" cap="none" normalizeH="0" baseline="0" dirty="0" smtClean="0">
              <a:ln>
                <a:noFill/>
              </a:ln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th-TH" altLang="zh-CN" sz="800" b="1" i="0" u="none" strike="noStrike" cap="none" normalizeH="0" baseline="0" dirty="0" smtClean="0">
              <a:ln>
                <a:noFill/>
              </a:ln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3701454" y="5373216"/>
            <a:ext cx="2691706" cy="972324"/>
            <a:chOff x="3584848" y="4904948"/>
            <a:chExt cx="2691706" cy="1692404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584848" y="4904948"/>
              <a:ext cx="2376264" cy="1692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200" b="1" dirty="0" smtClean="0">
                  <a:latin typeface="TH SarabunPSK" pitchFamily="34" charset="-34"/>
                  <a:ea typeface="Angsana New" pitchFamily="18" charset="-34"/>
                  <a:cs typeface="TH SarabunPSK" pitchFamily="34" charset="-34"/>
                  <a:sym typeface="Wingdings 2" panose="05020102010507070707" pitchFamily="18" charset="2"/>
                </a:rPr>
                <a:t> </a:t>
              </a:r>
              <a:r>
                <a:rPr lang="th-TH" sz="1200" b="1" dirty="0" smtClean="0">
                  <a:latin typeface="TH SarabunPSK" pitchFamily="34" charset="-34"/>
                  <a:ea typeface="Angsana New" pitchFamily="18" charset="-34"/>
                  <a:cs typeface="TH SarabunPSK" pitchFamily="34" charset="-34"/>
                  <a:sym typeface="Wingdings 2" panose="05020102010507070707" pitchFamily="18" charset="2"/>
                </a:rPr>
                <a:t>ข้าราชการทหาร </a:t>
              </a:r>
            </a:p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th-TH" sz="1200" b="1" i="0" u="none" strike="noStrike" cap="none" normalizeH="0" dirty="0" smtClean="0">
                  <a:ln>
                    <a:noFill/>
                  </a:ln>
                  <a:effectLst/>
                  <a:latin typeface="TH SarabunPSK" pitchFamily="34" charset="-34"/>
                  <a:ea typeface="Angsana New" pitchFamily="18" charset="-34"/>
                  <a:cs typeface="TH SarabunPSK" pitchFamily="34" charset="-34"/>
                  <a:sym typeface="Wingdings 2" panose="05020102010507070707" pitchFamily="18" charset="2"/>
                </a:rPr>
                <a:t> ข้าราชการ</a:t>
              </a:r>
              <a:r>
                <a:rPr kumimoji="0" lang="th-TH" sz="1200" b="1" i="0" u="none" strike="noStrike" cap="none" normalizeH="0" dirty="0" err="1" smtClean="0">
                  <a:ln>
                    <a:noFill/>
                  </a:ln>
                  <a:effectLst/>
                  <a:latin typeface="TH SarabunPSK" pitchFamily="34" charset="-34"/>
                  <a:ea typeface="Angsana New" pitchFamily="18" charset="-34"/>
                  <a:cs typeface="TH SarabunPSK" pitchFamily="34" charset="-34"/>
                  <a:sym typeface="Wingdings 2" panose="05020102010507070707" pitchFamily="18" charset="2"/>
                </a:rPr>
                <a:t>พลเรือน</a:t>
              </a:r>
              <a:endParaRPr kumimoji="0" lang="th-TH" sz="1200" b="1" i="0" u="none" strike="noStrike" cap="none" normalizeH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  <a:sym typeface="Wingdings 2" panose="05020102010507070707" pitchFamily="18" charset="2"/>
              </a:endParaRPr>
            </a:p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tabLst/>
              </a:pPr>
              <a:endParaRPr lang="th-TH" sz="3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tabLst/>
              </a:pPr>
              <a:r>
                <a:rPr lang="th-TH" sz="1200" b="1" dirty="0" smtClean="0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* </a:t>
              </a:r>
              <a:r>
                <a:rPr kumimoji="0" lang="th-TH" sz="1200" b="1" i="0" u="none" strike="noStrike" cap="none" normalizeH="0" baseline="0" dirty="0" smtClean="0">
                  <a:ln>
                    <a:noFill/>
                  </a:ln>
                  <a:effectLst/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จำนวนผู้เข้ารับการอบรมสามารถปรับเปลี่ยนได้ตามความเหมาะสม *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th-TH" altLang="zh-CN" sz="8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SimSun" pitchFamily="2" charset="-122"/>
                <a:cs typeface="TH SarabunPSK" pitchFamily="34" charset="-34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4908402" y="4904948"/>
              <a:ext cx="1368152" cy="1692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itchFamily="34" charset="0"/>
                <a:buChar char="•"/>
                <a:tabLst/>
              </a:pPr>
              <a:r>
                <a:rPr lang="th-TH" sz="1200" b="1" dirty="0" smtClean="0">
                  <a:latin typeface="TH SarabunPSK" pitchFamily="34" charset="-34"/>
                  <a:ea typeface="Angsana New" pitchFamily="18" charset="-34"/>
                  <a:cs typeface="TH SarabunPSK" pitchFamily="34" charset="-34"/>
                  <a:sym typeface="Wingdings 2" panose="05020102010507070707" pitchFamily="18" charset="2"/>
                </a:rPr>
                <a:t> ผู้บริหารรัฐวิสาหกิจ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	</a:t>
              </a:r>
            </a:p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itchFamily="34" charset="0"/>
                <a:buChar char="•"/>
                <a:tabLst/>
              </a:pPr>
              <a:r>
                <a:rPr lang="en-US" sz="1200" b="1" dirty="0" smtClean="0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 </a:t>
              </a:r>
              <a:r>
                <a:rPr lang="th-TH" sz="1200" b="1" dirty="0" smtClean="0"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ผู้บริหารภาคเอกชน </a:t>
              </a:r>
            </a:p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tabLst/>
              </a:pPr>
              <a:r>
                <a:rPr kumimoji="0" lang="th-TH" sz="1200" b="1" i="0" u="none" strike="noStrike" cap="none" normalizeH="0" baseline="0" dirty="0" smtClean="0">
                  <a:ln>
                    <a:noFill/>
                  </a:ln>
                  <a:effectLst/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 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endParaRPr kumimoji="0" lang="th-TH" altLang="zh-CN" sz="8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SimSun" pitchFamily="2" charset="-122"/>
                <a:cs typeface="TH SarabunPSK" pitchFamily="34" charset="-34"/>
              </a:endParaRPr>
            </a:p>
          </p:txBody>
        </p:sp>
      </p:grpSp>
      <p:sp>
        <p:nvSpPr>
          <p:cNvPr id="12" name="กล่องข้อความ 11"/>
          <p:cNvSpPr txBox="1"/>
          <p:nvPr/>
        </p:nvSpPr>
        <p:spPr>
          <a:xfrm>
            <a:off x="6969224" y="1124744"/>
            <a:ext cx="2808312" cy="276999"/>
          </a:xfrm>
          <a:prstGeom prst="rect">
            <a:avLst/>
          </a:prstGeom>
          <a:solidFill>
            <a:srgbClr val="FEDEEB"/>
          </a:solidFill>
        </p:spPr>
        <p:txBody>
          <a:bodyPr wrap="square" rtlCol="0">
            <a:spAutoFit/>
          </a:bodyPr>
          <a:lstStyle/>
          <a:p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วัน/เดือน/ปี	                 การปฏิบัติ</a:t>
            </a:r>
            <a:endParaRPr lang="th-TH" sz="1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กล่องข้อความ 24"/>
          <p:cNvSpPr txBox="1"/>
          <p:nvPr/>
        </p:nvSpPr>
        <p:spPr>
          <a:xfrm>
            <a:off x="6934964" y="1340768"/>
            <a:ext cx="29145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20 – 21 เม.ย.60	 - พิธีเปิด ณ หอประชุมเสนาปฏิพัทธ์</a:t>
            </a:r>
            <a:b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      ภายใน ยศ.ทบ.</a:t>
            </a:r>
          </a:p>
          <a:p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 </a:t>
            </a:r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กิจกรรมสัมพันธ์ ณ </a:t>
            </a:r>
            <a:r>
              <a:rPr lang="th-TH" sz="1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รร.จปร</a:t>
            </a:r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27 – 28 เม.ย.60	 - ศึกษาในห้องเรียน/</a:t>
            </a:r>
            <a:r>
              <a:rPr lang="th-TH" sz="1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ทัศน</a:t>
            </a:r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ศึกษาพื้นที่ กทม.</a:t>
            </a:r>
          </a:p>
          <a:p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4 – 5 พ.ค.60	 - </a:t>
            </a:r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ศึกษาในห้องเรียน/</a:t>
            </a:r>
            <a:r>
              <a:rPr lang="th-TH" sz="1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ทัศน</a:t>
            </a:r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ศึกษาพื้นที่ </a:t>
            </a:r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กทม.</a:t>
            </a:r>
          </a:p>
          <a:p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11 – 12 พ.ค.60	 - </a:t>
            </a:r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ศึกษาในห้องเรียน/</a:t>
            </a:r>
            <a:r>
              <a:rPr lang="th-TH" sz="1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ทัศน</a:t>
            </a:r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ศึกษาพื้นที่ </a:t>
            </a:r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กทม.</a:t>
            </a:r>
          </a:p>
          <a:p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18 – 19 พ.ค.60	 - </a:t>
            </a:r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ศึกษาในห้องเรียน/</a:t>
            </a:r>
            <a:r>
              <a:rPr lang="th-TH" sz="1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ทัศน</a:t>
            </a:r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ศึกษาพื้นที่ </a:t>
            </a:r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กทม.</a:t>
            </a:r>
          </a:p>
          <a:p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25 – 26 พ.ค.60	 - </a:t>
            </a:r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ศึกษาในห้องเรียน/</a:t>
            </a:r>
            <a:r>
              <a:rPr lang="th-TH" sz="1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ทัศน</a:t>
            </a:r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ศึกษาพื้นที่ </a:t>
            </a:r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กทม.</a:t>
            </a:r>
          </a:p>
          <a:p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30 พ.ค. – 2 มิ.ย.60	 - กิจกรรมสัมพันธ์ ณ อ.หาดใหญ่ จ.สงขลา</a:t>
            </a:r>
          </a:p>
          <a:p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 </a:t>
            </a:r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ศึกษาดูงานในพื้นที่ </a:t>
            </a:r>
            <a:r>
              <a:rPr lang="th-TH" sz="1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จชต</a:t>
            </a:r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- กิจกรรมบำเพ็ญประโยชน์</a:t>
            </a:r>
          </a:p>
          <a:p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- พิธีปิด อ.หาดใหญ่ จ.สงขลา</a:t>
            </a:r>
            <a:endParaRPr lang="th-TH" sz="1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76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แผนผังลำดับงาน: สิ้นสุด 2"/>
          <p:cNvSpPr/>
          <p:nvPr/>
        </p:nvSpPr>
        <p:spPr>
          <a:xfrm>
            <a:off x="416496" y="260648"/>
            <a:ext cx="2118432" cy="432048"/>
          </a:xfrm>
          <a:prstGeom prst="flowChartTerminator">
            <a:avLst/>
          </a:prstGeom>
          <a:solidFill>
            <a:srgbClr val="FEDEEB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ขอบเขตการอบรม</a:t>
            </a:r>
            <a:endParaRPr lang="th-TH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00472" y="836712"/>
            <a:ext cx="288032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buFont typeface="Wingdings" pitchFamily="2" charset="2"/>
              <a:buChar char="§"/>
            </a:pPr>
            <a:r>
              <a:rPr kumimoji="0" lang="th-TH" sz="1200" b="1" i="0" u="none" strike="noStrike" cap="none" normalizeH="0" baseline="0" dirty="0" smtClean="0">
                <a:ln>
                  <a:noFill/>
                </a:ln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การบรรยา</a:t>
            </a:r>
            <a:r>
              <a:rPr lang="th-TH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ยทาง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วิชาการและการฝึกปฏิบัติในห้องเรียน</a:t>
            </a:r>
            <a:endParaRPr lang="en-US" sz="1200" b="1" dirty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buFont typeface="Wingdings" pitchFamily="2" charset="2"/>
              <a:buChar char="§"/>
            </a:pP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</a:t>
            </a:r>
            <a:r>
              <a:rPr lang="th-TH" sz="1200" b="1" dirty="0" err="1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ทัศน</a:t>
            </a:r>
            <a:r>
              <a:rPr lang="th-TH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ศึกษาและดู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งาน</a:t>
            </a:r>
          </a:p>
          <a:p>
            <a:pPr lvl="0" fontAlgn="base">
              <a:spcBef>
                <a:spcPct val="0"/>
              </a:spcBef>
              <a:buFont typeface="Wingdings" pitchFamily="2" charset="2"/>
              <a:buChar char="§"/>
            </a:pP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การแบ่งกลุ่มสัมมนาเพื่อระดมความคิดเห็น</a:t>
            </a:r>
            <a:endParaRPr lang="en-US" sz="1200" b="1" dirty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buFont typeface="Wingdings" pitchFamily="2" charset="2"/>
              <a:buChar char="§"/>
            </a:pP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กิจกรรม</a:t>
            </a:r>
            <a:r>
              <a:rPr lang="th-TH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พัฒนาสังคมช่วยเหลือ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ประชาชน</a:t>
            </a:r>
            <a:endParaRPr lang="en-US" sz="1200" b="1" dirty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buFont typeface="Wingdings" pitchFamily="2" charset="2"/>
              <a:buChar char="§"/>
            </a:pP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กิจกรรม</a:t>
            </a:r>
            <a:r>
              <a:rPr lang="th-TH" sz="1200" b="1" dirty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พัฒนา</a:t>
            </a:r>
            <a:r>
              <a:rPr lang="th-TH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สัมพันธ์</a:t>
            </a:r>
            <a:r>
              <a:rPr lang="en-US" sz="1200" b="1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	</a:t>
            </a:r>
            <a:endParaRPr lang="th-TH" sz="1200" b="1" dirty="0" smtClean="0"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fontAlgn="base">
              <a:spcBef>
                <a:spcPct val="0"/>
              </a:spcBef>
            </a:pPr>
            <a:r>
              <a:rPr lang="th-TH" sz="1200" b="1" u="sng" dirty="0" smtClean="0"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ภาควิชาการ</a:t>
            </a:r>
          </a:p>
          <a:p>
            <a:pPr lvl="0" fontAlgn="base">
              <a:spcBef>
                <a:spcPct val="0"/>
              </a:spcBef>
            </a:pP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  - ปรัชญาเศรษฐกิจพอเพียงตามแนวทางพระราชดำริ</a:t>
            </a:r>
          </a:p>
          <a:p>
            <a:pPr lvl="0" fontAlgn="base">
              <a:spcBef>
                <a:spcPct val="0"/>
              </a:spcBef>
            </a:pPr>
            <a:r>
              <a:rPr lang="th-TH" sz="12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 - รัฐธรรมนูญแห่งราชอาณาจักรไทย</a:t>
            </a:r>
          </a:p>
          <a:p>
            <a:pPr lvl="0" fontAlgn="base">
              <a:spcBef>
                <a:spcPct val="0"/>
              </a:spcBef>
            </a:pPr>
            <a:r>
              <a:rPr lang="th-TH" sz="12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 - ยุทธศาสตร์ชาติ</a:t>
            </a:r>
          </a:p>
          <a:p>
            <a:pPr lvl="0" fontAlgn="base">
              <a:spcBef>
                <a:spcPct val="0"/>
              </a:spcBef>
            </a:pPr>
            <a:r>
              <a:rPr lang="th-TH" sz="12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 - ยุทธศาสตร์ทหาร</a:t>
            </a:r>
          </a:p>
          <a:p>
            <a:pPr lvl="0" fontAlgn="base">
              <a:spcBef>
                <a:spcPct val="0"/>
              </a:spcBef>
            </a:pPr>
            <a:r>
              <a:rPr lang="th-TH" sz="12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 - การปกครองของประเทศไทย</a:t>
            </a:r>
          </a:p>
          <a:p>
            <a:pPr lvl="0" fontAlgn="base">
              <a:spcBef>
                <a:spcPct val="0"/>
              </a:spcBef>
            </a:pPr>
            <a:r>
              <a:rPr lang="th-TH" sz="12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 - บุคลิกภาพของผู้บริหาร </a:t>
            </a:r>
          </a:p>
          <a:p>
            <a:pPr lvl="0" fontAlgn="base">
              <a:spcBef>
                <a:spcPct val="0"/>
              </a:spcBef>
            </a:pPr>
            <a:r>
              <a:rPr lang="th-TH" sz="12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 - การแก้ไขปัญหาความไม่สงบในพื้นที่ 3 จังหวัดชายแดนภาคใต้</a:t>
            </a:r>
          </a:p>
          <a:p>
            <a:pPr lvl="0" fontAlgn="base">
              <a:spcBef>
                <a:spcPct val="0"/>
              </a:spcBef>
            </a:pP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  - ความมั่นคงด้านสิ่งแวดล้อม</a:t>
            </a:r>
          </a:p>
          <a:p>
            <a:pPr lvl="0" fontAlgn="base">
              <a:spcBef>
                <a:spcPct val="0"/>
              </a:spcBef>
            </a:pPr>
            <a:r>
              <a:rPr lang="th-TH" sz="12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 - ความมั่นคงมนุษย์</a:t>
            </a:r>
          </a:p>
          <a:p>
            <a:pPr lvl="0" fontAlgn="base">
              <a:spcBef>
                <a:spcPct val="0"/>
              </a:spcBef>
            </a:pPr>
            <a:r>
              <a:rPr lang="th-TH" sz="12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 - ความมั่นคงด้านสังคมจิตวิทยา</a:t>
            </a:r>
            <a:endParaRPr lang="th-TH" sz="1200" b="1" dirty="0"/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911" y="291777"/>
            <a:ext cx="1306434" cy="1284556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20561" r="10747" b="26011"/>
          <a:stretch/>
        </p:blipFill>
        <p:spPr>
          <a:xfrm>
            <a:off x="6901293" y="3581095"/>
            <a:ext cx="2856603" cy="1272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18" y="5070370"/>
            <a:ext cx="1102340" cy="734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0" y="4149080"/>
            <a:ext cx="1504885" cy="1003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รูปภาพ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" b="21651"/>
          <a:stretch/>
        </p:blipFill>
        <p:spPr>
          <a:xfrm>
            <a:off x="157000" y="5308426"/>
            <a:ext cx="1283375" cy="721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รูปภาพ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6" r="8566" b="27102"/>
          <a:stretch/>
        </p:blipFill>
        <p:spPr>
          <a:xfrm>
            <a:off x="1564680" y="5265679"/>
            <a:ext cx="1376345" cy="8071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603020" y="1789125"/>
            <a:ext cx="3169676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b="1" dirty="0" smtClean="0">
                <a:solidFill>
                  <a:srgbClr val="FD59F1"/>
                </a:solidFill>
                <a:latin typeface="TH Charmonman" panose="03000500040000020004" pitchFamily="66" charset="-34"/>
                <a:cs typeface="TH Charmonman" panose="03000500040000020004" pitchFamily="66" charset="-34"/>
              </a:rPr>
              <a:t>  กรม</a:t>
            </a:r>
            <a:r>
              <a:rPr lang="th-TH" b="1" dirty="0">
                <a:solidFill>
                  <a:srgbClr val="FD59F1"/>
                </a:solidFill>
                <a:latin typeface="TH Charmonman" panose="03000500040000020004" pitchFamily="66" charset="-34"/>
                <a:cs typeface="TH Charmonman" panose="03000500040000020004" pitchFamily="66" charset="-34"/>
              </a:rPr>
              <a:t>กิจการ</a:t>
            </a:r>
            <a:r>
              <a:rPr lang="th-TH" b="1" dirty="0" err="1">
                <a:solidFill>
                  <a:srgbClr val="FD59F1"/>
                </a:solidFill>
                <a:latin typeface="TH Charmonman" panose="03000500040000020004" pitchFamily="66" charset="-34"/>
                <a:cs typeface="TH Charmonman" panose="03000500040000020004" pitchFamily="66" charset="-34"/>
              </a:rPr>
              <a:t>พลเรือน</a:t>
            </a:r>
            <a:r>
              <a:rPr lang="th-TH" b="1" dirty="0" smtClean="0">
                <a:solidFill>
                  <a:srgbClr val="FD59F1"/>
                </a:solidFill>
                <a:latin typeface="TH Charmonman" panose="03000500040000020004" pitchFamily="66" charset="-34"/>
                <a:cs typeface="TH Charmonman" panose="03000500040000020004" pitchFamily="66" charset="-34"/>
              </a:rPr>
              <a:t>ทหารบก</a:t>
            </a:r>
          </a:p>
          <a:p>
            <a:pPr algn="ctr"/>
            <a:endParaRPr lang="th-TH" sz="1000" b="1" dirty="0" smtClean="0">
              <a:solidFill>
                <a:srgbClr val="FD59F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2000" b="1" dirty="0" smtClean="0">
                <a:solidFill>
                  <a:srgbClr val="FD59F1"/>
                </a:solidFill>
                <a:latin typeface="TH Charmonman" panose="03000500040000020004" pitchFamily="66" charset="-34"/>
                <a:cs typeface="TH Charmonman" panose="03000500040000020004" pitchFamily="66" charset="-34"/>
              </a:rPr>
              <a:t>เปิดรับ</a:t>
            </a:r>
            <a:r>
              <a:rPr lang="th-TH" sz="2000" b="1" dirty="0">
                <a:solidFill>
                  <a:srgbClr val="FD59F1"/>
                </a:solidFill>
                <a:latin typeface="TH Charmonman" panose="03000500040000020004" pitchFamily="66" charset="-34"/>
                <a:cs typeface="TH Charmonman" panose="03000500040000020004" pitchFamily="66" charset="-34"/>
              </a:rPr>
              <a:t>สมัครผู้เข้ารับการอบรม</a:t>
            </a:r>
          </a:p>
          <a:p>
            <a:pPr algn="ctr"/>
            <a:r>
              <a:rPr lang="th-TH" sz="1800" b="1" dirty="0">
                <a:solidFill>
                  <a:srgbClr val="FD59F1"/>
                </a:solidFill>
                <a:latin typeface="TH Charmonman" panose="03000500040000020004" pitchFamily="66" charset="-34"/>
                <a:cs typeface="TH Charmonman" panose="03000500040000020004" pitchFamily="66" charset="-34"/>
              </a:rPr>
              <a:t>หลักสูตรพัฒนาสัมพันธ์ระดับผู้บริหาร </a:t>
            </a:r>
            <a:r>
              <a:rPr lang="th-TH" sz="1800" b="1" dirty="0" smtClean="0">
                <a:solidFill>
                  <a:srgbClr val="FD59F1"/>
                </a:solidFill>
                <a:latin typeface="TH Charmonman" panose="03000500040000020004" pitchFamily="66" charset="-34"/>
                <a:cs typeface="TH Charmonman" panose="03000500040000020004" pitchFamily="66" charset="-34"/>
              </a:rPr>
              <a:t>รุ่น</a:t>
            </a:r>
            <a:r>
              <a:rPr lang="th-TH" sz="1800" b="1" dirty="0">
                <a:solidFill>
                  <a:srgbClr val="FD59F1"/>
                </a:solidFill>
                <a:latin typeface="TH Charmonman" panose="03000500040000020004" pitchFamily="66" charset="-34"/>
                <a:cs typeface="TH Charmonman" panose="03000500040000020004" pitchFamily="66" charset="-34"/>
              </a:rPr>
              <a:t>ที่ </a:t>
            </a:r>
            <a:r>
              <a:rPr lang="th-TH" sz="1800" b="1" dirty="0" smtClean="0">
                <a:solidFill>
                  <a:srgbClr val="FD59F1"/>
                </a:solidFill>
                <a:latin typeface="TH Charmonman" panose="03000500040000020004" pitchFamily="66" charset="-34"/>
                <a:cs typeface="TH Charmonman" panose="03000500040000020004" pitchFamily="66" charset="-34"/>
              </a:rPr>
              <a:t>24</a:t>
            </a:r>
          </a:p>
          <a:p>
            <a:pPr algn="ctr"/>
            <a:r>
              <a:rPr lang="th-TH" sz="1800" b="1" dirty="0">
                <a:solidFill>
                  <a:srgbClr val="FD59F1"/>
                </a:solidFill>
                <a:latin typeface="TH Charmonman" panose="03000500040000020004" pitchFamily="66" charset="-34"/>
                <a:cs typeface="TH Charmonman" panose="03000500040000020004" pitchFamily="66" charset="-34"/>
              </a:rPr>
              <a:t>ระหว่างวันที่ 20 เม.ย.-2 มิ.ย.60</a:t>
            </a:r>
            <a:endParaRPr lang="th-TH" sz="1600" b="1" dirty="0">
              <a:solidFill>
                <a:srgbClr val="FD59F1"/>
              </a:solidFill>
              <a:latin typeface="TH Charmonman" panose="03000500040000020004" pitchFamily="66" charset="-34"/>
              <a:cs typeface="TH Charmonman" panose="03000500040000020004" pitchFamily="66" charset="-34"/>
            </a:endParaRPr>
          </a:p>
          <a:p>
            <a:pPr algn="ctr"/>
            <a:endParaRPr lang="th-TH" sz="2000" b="1" dirty="0">
              <a:solidFill>
                <a:srgbClr val="FD59F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8" name="รูปภาพ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92" y="5866409"/>
            <a:ext cx="1254430" cy="836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รูปภาพ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036" y="6115591"/>
            <a:ext cx="770309" cy="566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รูปภาพ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00" y="188640"/>
            <a:ext cx="2972160" cy="1672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รูปภาพ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036" y="4986686"/>
            <a:ext cx="1604860" cy="1069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รูปภาพ 2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68"/>
          <a:stretch/>
        </p:blipFill>
        <p:spPr>
          <a:xfrm>
            <a:off x="1756717" y="4198844"/>
            <a:ext cx="1177440" cy="945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รูปภาพ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554" y="6113801"/>
            <a:ext cx="850259" cy="566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" name="สี่เหลี่ยมผืนผ้า 25"/>
          <p:cNvSpPr/>
          <p:nvPr/>
        </p:nvSpPr>
        <p:spPr>
          <a:xfrm>
            <a:off x="3296816" y="2013228"/>
            <a:ext cx="4953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12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สถานที่ศึกษา </a:t>
            </a:r>
            <a:r>
              <a:rPr lang="en-US" sz="12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endParaRPr lang="th-TH" sz="1200" b="1" u="sng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โรงเรียนกิจการ</a:t>
            </a:r>
            <a:r>
              <a:rPr lang="th-TH" sz="1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พลเรือน</a:t>
            </a:r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กรมกิจการ</a:t>
            </a:r>
            <a:r>
              <a:rPr lang="th-TH" sz="1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พลเรือน</a:t>
            </a:r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ทหารบก</a:t>
            </a:r>
          </a:p>
          <a:p>
            <a:r>
              <a:rPr lang="th-TH" sz="1200" b="1" spc="-4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(ภายในกรม</a:t>
            </a:r>
            <a:r>
              <a:rPr lang="th-TH" sz="1200" b="1" spc="-4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ยุทธ</a:t>
            </a:r>
            <a:r>
              <a:rPr lang="th-TH" sz="1200" b="1" spc="-4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ศึกษาทหารบก) ถนน</a:t>
            </a:r>
            <a:r>
              <a:rPr lang="th-TH" sz="1200" b="1" spc="-4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เทอด</a:t>
            </a:r>
            <a:r>
              <a:rPr lang="th-TH" sz="1200" b="1" spc="-4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ดำริ เขตดุสิต กรุงเทพฯ 10300</a:t>
            </a:r>
          </a:p>
          <a:p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โทรศัพท์ </a:t>
            </a:r>
            <a:r>
              <a:rPr lang="en-US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02-2415625</a:t>
            </a:r>
          </a:p>
          <a:p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โทรสาร </a:t>
            </a:r>
            <a:r>
              <a:rPr lang="en-US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02-2415625</a:t>
            </a:r>
          </a:p>
          <a:p>
            <a:r>
              <a:rPr lang="en-US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 – Mail : </a:t>
            </a:r>
            <a:r>
              <a:rPr lang="en-US" sz="1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plan.docas@gmail.com</a:t>
            </a:r>
          </a:p>
          <a:p>
            <a:r>
              <a:rPr lang="en-US" sz="1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: </a:t>
            </a:r>
            <a:r>
              <a:rPr lang="en-US" sz="1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https://www.facebook.com/CivilAffairs13/?rf=186985668136454</a:t>
            </a:r>
            <a:endParaRPr lang="th-TH" sz="11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7" name="รูปภาพ 2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0" t="14000" r="50000" b="11233"/>
          <a:stretch/>
        </p:blipFill>
        <p:spPr>
          <a:xfrm>
            <a:off x="3373357" y="3015830"/>
            <a:ext cx="148082" cy="145390"/>
          </a:xfrm>
          <a:prstGeom prst="rect">
            <a:avLst/>
          </a:prstGeom>
        </p:spPr>
      </p:pic>
      <p:pic>
        <p:nvPicPr>
          <p:cNvPr id="29" name="รูปภาพ 28"/>
          <p:cNvPicPr>
            <a:picLocks noChangeAspect="1"/>
          </p:cNvPicPr>
          <p:nvPr/>
        </p:nvPicPr>
        <p:blipFill rotWithShape="1">
          <a:blip r:embed="rId16"/>
          <a:srcRect l="21742" t="9906" r="16001" b="6084"/>
          <a:stretch/>
        </p:blipFill>
        <p:spPr>
          <a:xfrm>
            <a:off x="3471312" y="4093653"/>
            <a:ext cx="2919054" cy="2215667"/>
          </a:xfrm>
          <a:prstGeom prst="rect">
            <a:avLst/>
          </a:prstGeom>
          <a:ln>
            <a:solidFill>
              <a:srgbClr val="FEC6FA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แผนผังลำดับงาน: สิ้นสุด 29"/>
          <p:cNvSpPr/>
          <p:nvPr/>
        </p:nvSpPr>
        <p:spPr>
          <a:xfrm>
            <a:off x="3847153" y="3489338"/>
            <a:ext cx="2118432" cy="432048"/>
          </a:xfrm>
          <a:prstGeom prst="flowChartTerminator">
            <a:avLst/>
          </a:prstGeom>
          <a:solidFill>
            <a:srgbClr val="FEDEEB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แผนที่</a:t>
            </a:r>
            <a:endParaRPr lang="th-TH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011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433</Words>
  <Application>Microsoft Office PowerPoint</Application>
  <PresentationFormat>กระดาษ A4 (210x297 มม.)</PresentationFormat>
  <Paragraphs>85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12" baseType="lpstr">
      <vt:lpstr>SimSun</vt:lpstr>
      <vt:lpstr>Angsana New</vt:lpstr>
      <vt:lpstr>Arial</vt:lpstr>
      <vt:lpstr>Calibri</vt:lpstr>
      <vt:lpstr>Cordia New</vt:lpstr>
      <vt:lpstr>TH Charmonman</vt:lpstr>
      <vt:lpstr>TH SarabunPSK</vt:lpstr>
      <vt:lpstr>Wingdings</vt:lpstr>
      <vt:lpstr>Wingdings 2</vt:lpstr>
      <vt:lpstr>Office Theme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DOCA</dc:creator>
  <cp:lastModifiedBy>ADMINS</cp:lastModifiedBy>
  <cp:revision>61</cp:revision>
  <cp:lastPrinted>2017-03-03T04:06:04Z</cp:lastPrinted>
  <dcterms:created xsi:type="dcterms:W3CDTF">2013-03-07T02:07:06Z</dcterms:created>
  <dcterms:modified xsi:type="dcterms:W3CDTF">2017-03-03T04:06:06Z</dcterms:modified>
</cp:coreProperties>
</file>