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xlsx" ContentType="application/vnd.openxmlformats-officedocument.spreadsheetml.shee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258" r:id="rId4"/>
    <p:sldId id="262" r:id="rId5"/>
    <p:sldId id="259" r:id="rId6"/>
    <p:sldId id="261" r:id="rId7"/>
    <p:sldId id="277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F46F"/>
    <a:srgbClr val="CCFF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2375" autoAdjust="0"/>
  </p:normalViewPr>
  <p:slideViewPr>
    <p:cSldViewPr>
      <p:cViewPr varScale="1">
        <p:scale>
          <a:sx n="57" d="100"/>
          <a:sy n="57" d="100"/>
        </p:scale>
        <p:origin x="-1746" y="-96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100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20</c:v>
                </c:pt>
                <c:pt idx="1">
                  <c:v>36</c:v>
                </c:pt>
                <c:pt idx="2">
                  <c:v>78</c:v>
                </c:pt>
                <c:pt idx="3">
                  <c:v>65</c:v>
                </c:pt>
                <c:pt idx="4">
                  <c:v>43</c:v>
                </c:pt>
                <c:pt idx="5">
                  <c:v>26</c:v>
                </c:pt>
                <c:pt idx="6">
                  <c:v>27</c:v>
                </c:pt>
                <c:pt idx="7">
                  <c:v>25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100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100</c:v>
                </c:pt>
              </c:numCache>
            </c:numRef>
          </c:cat>
          <c:val>
            <c:numRef>
              <c:f>Sheet1!$D$2:$D$9</c:f>
              <c:numCache>
                <c:formatCode>General</c:formatCode>
                <c:ptCount val="8"/>
              </c:numCache>
            </c:numRef>
          </c:val>
        </c:ser>
        <c:marker val="1"/>
        <c:axId val="55565696"/>
        <c:axId val="88488576"/>
      </c:lineChart>
      <c:catAx>
        <c:axId val="55565696"/>
        <c:scaling>
          <c:orientation val="minMax"/>
        </c:scaling>
        <c:axPos val="b"/>
        <c:numFmt formatCode="General" sourceLinked="1"/>
        <c:tickLblPos val="nextTo"/>
        <c:crossAx val="88488576"/>
        <c:crosses val="autoZero"/>
        <c:auto val="1"/>
        <c:lblAlgn val="ctr"/>
        <c:lblOffset val="100"/>
      </c:catAx>
      <c:valAx>
        <c:axId val="88488576"/>
        <c:scaling>
          <c:orientation val="minMax"/>
        </c:scaling>
        <c:axPos val="l"/>
        <c:majorGridlines/>
        <c:numFmt formatCode="General" sourceLinked="1"/>
        <c:tickLblPos val="nextTo"/>
        <c:crossAx val="55565696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100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20</c:v>
                </c:pt>
                <c:pt idx="1">
                  <c:v>36</c:v>
                </c:pt>
                <c:pt idx="2">
                  <c:v>78</c:v>
                </c:pt>
                <c:pt idx="3">
                  <c:v>65</c:v>
                </c:pt>
                <c:pt idx="4">
                  <c:v>43</c:v>
                </c:pt>
                <c:pt idx="5">
                  <c:v>26</c:v>
                </c:pt>
                <c:pt idx="6">
                  <c:v>27</c:v>
                </c:pt>
                <c:pt idx="7">
                  <c:v>25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100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100</c:v>
                </c:pt>
              </c:numCache>
            </c:numRef>
          </c:cat>
          <c:val>
            <c:numRef>
              <c:f>Sheet1!$D$2:$D$9</c:f>
              <c:numCache>
                <c:formatCode>General</c:formatCode>
                <c:ptCount val="8"/>
              </c:numCache>
            </c:numRef>
          </c:val>
        </c:ser>
        <c:marker val="1"/>
        <c:axId val="181184000"/>
        <c:axId val="181186944"/>
      </c:lineChart>
      <c:catAx>
        <c:axId val="181184000"/>
        <c:scaling>
          <c:orientation val="minMax"/>
        </c:scaling>
        <c:axPos val="b"/>
        <c:numFmt formatCode="General" sourceLinked="1"/>
        <c:tickLblPos val="nextTo"/>
        <c:crossAx val="181186944"/>
        <c:crosses val="autoZero"/>
        <c:auto val="1"/>
        <c:lblAlgn val="ctr"/>
        <c:lblOffset val="100"/>
      </c:catAx>
      <c:valAx>
        <c:axId val="181186944"/>
        <c:scaling>
          <c:orientation val="minMax"/>
        </c:scaling>
        <c:axPos val="l"/>
        <c:majorGridlines/>
        <c:numFmt formatCode="General" sourceLinked="1"/>
        <c:tickLblPos val="nextTo"/>
        <c:crossAx val="181184000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36587-32C8-49BF-A15C-979903894B0D}" type="datetimeFigureOut">
              <a:rPr lang="zh-CN" altLang="en-US" smtClean="0"/>
              <a:pPr/>
              <a:t>2020/4/13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6F512B-538F-4A96-8B12-5F3972D96C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F512B-538F-4A96-8B12-5F3972D96C9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F512B-538F-4A96-8B12-5F3972D96C96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F512B-538F-4A96-8B12-5F3972D96C96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F512B-538F-4A96-8B12-5F3972D96C96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F512B-538F-4A96-8B12-5F3972D96C96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F512B-538F-4A96-8B12-5F3972D96C96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F512B-538F-4A96-8B12-5F3972D96C96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F512B-538F-4A96-8B12-5F3972D96C96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F512B-538F-4A96-8B12-5F3972D96C9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F512B-538F-4A96-8B12-5F3972D96C9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F512B-538F-4A96-8B12-5F3972D96C9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F512B-538F-4A96-8B12-5F3972D96C9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F512B-538F-4A96-8B12-5F3972D96C9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F512B-538F-4A96-8B12-5F3972D96C96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000" dirty="0" smtClean="0"/>
              <a:t>字段类型及下拉类表见表设计文档中的压装程序表</a:t>
            </a:r>
            <a:endParaRPr lang="zh-CN" altLang="en-US" sz="1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F512B-538F-4A96-8B12-5F3972D96C96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F512B-538F-4A96-8B12-5F3972D96C96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412956F-9087-4737-8A5F-E83AE7A56D77}" type="datetimeFigureOut">
              <a:rPr lang="zh-CN" altLang="en-US" smtClean="0"/>
              <a:pPr/>
              <a:t>2020/4/13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C262766-25A1-49DA-B848-2C904E5585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956F-9087-4737-8A5F-E83AE7A56D77}" type="datetimeFigureOut">
              <a:rPr lang="zh-CN" altLang="en-US" smtClean="0"/>
              <a:pPr/>
              <a:t>2020/4/13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2766-25A1-49DA-B848-2C904E5585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956F-9087-4737-8A5F-E83AE7A56D77}" type="datetimeFigureOut">
              <a:rPr lang="zh-CN" altLang="en-US" smtClean="0"/>
              <a:pPr/>
              <a:t>2020/4/13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2766-25A1-49DA-B848-2C904E5585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956F-9087-4737-8A5F-E83AE7A56D77}" type="datetimeFigureOut">
              <a:rPr lang="zh-CN" altLang="en-US" smtClean="0"/>
              <a:pPr/>
              <a:t>2020/4/13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2766-25A1-49DA-B848-2C904E5585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956F-9087-4737-8A5F-E83AE7A56D77}" type="datetimeFigureOut">
              <a:rPr lang="zh-CN" altLang="en-US" smtClean="0"/>
              <a:pPr/>
              <a:t>2020/4/13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2766-25A1-49DA-B848-2C904E5585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956F-9087-4737-8A5F-E83AE7A56D77}" type="datetimeFigureOut">
              <a:rPr lang="zh-CN" altLang="en-US" smtClean="0"/>
              <a:pPr/>
              <a:t>2020/4/13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2766-25A1-49DA-B848-2C904E5585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12956F-9087-4737-8A5F-E83AE7A56D77}" type="datetimeFigureOut">
              <a:rPr lang="zh-CN" altLang="en-US" smtClean="0"/>
              <a:pPr/>
              <a:t>2020/4/13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C262766-25A1-49DA-B848-2C904E5585C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412956F-9087-4737-8A5F-E83AE7A56D77}" type="datetimeFigureOut">
              <a:rPr lang="zh-CN" altLang="en-US" smtClean="0"/>
              <a:pPr/>
              <a:t>2020/4/13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C262766-25A1-49DA-B848-2C904E5585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956F-9087-4737-8A5F-E83AE7A56D77}" type="datetimeFigureOut">
              <a:rPr lang="zh-CN" altLang="en-US" smtClean="0"/>
              <a:pPr/>
              <a:t>2020/4/13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2766-25A1-49DA-B848-2C904E5585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956F-9087-4737-8A5F-E83AE7A56D77}" type="datetimeFigureOut">
              <a:rPr lang="zh-CN" altLang="en-US" smtClean="0"/>
              <a:pPr/>
              <a:t>2020/4/13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2766-25A1-49DA-B848-2C904E5585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956F-9087-4737-8A5F-E83AE7A56D77}" type="datetimeFigureOut">
              <a:rPr lang="zh-CN" altLang="en-US" smtClean="0"/>
              <a:pPr/>
              <a:t>2020/4/13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2766-25A1-49DA-B848-2C904E5585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412956F-9087-4737-8A5F-E83AE7A56D77}" type="datetimeFigureOut">
              <a:rPr lang="zh-CN" altLang="en-US" smtClean="0"/>
              <a:pPr/>
              <a:t>2020/4/13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C262766-25A1-49DA-B848-2C904E5585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2428868"/>
            <a:ext cx="8458200" cy="1222375"/>
          </a:xfrm>
        </p:spPr>
        <p:txBody>
          <a:bodyPr/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压装机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HMI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监控系统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V1.0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85794"/>
            <a:ext cx="8229600" cy="106680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操作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手动操作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2143116"/>
            <a:ext cx="8229600" cy="432511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28596" y="2143116"/>
            <a:ext cx="7786742" cy="42148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手动操作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57224" y="2786058"/>
            <a:ext cx="1500198" cy="4286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压头位置微调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357422" y="2786058"/>
            <a:ext cx="1143008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3.124</a:t>
            </a:r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25" name="矩形 24"/>
          <p:cNvSpPr/>
          <p:nvPr/>
        </p:nvSpPr>
        <p:spPr>
          <a:xfrm>
            <a:off x="3571868" y="2714620"/>
            <a:ext cx="642942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mm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上箭头 31"/>
          <p:cNvSpPr/>
          <p:nvPr/>
        </p:nvSpPr>
        <p:spPr>
          <a:xfrm>
            <a:off x="4143372" y="2714620"/>
            <a:ext cx="214314" cy="214314"/>
          </a:xfrm>
          <a:prstGeom prst="up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下箭头 32"/>
          <p:cNvSpPr/>
          <p:nvPr/>
        </p:nvSpPr>
        <p:spPr>
          <a:xfrm>
            <a:off x="4143372" y="3000372"/>
            <a:ext cx="214314" cy="214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棱台 34"/>
          <p:cNvSpPr/>
          <p:nvPr/>
        </p:nvSpPr>
        <p:spPr>
          <a:xfrm>
            <a:off x="1071538" y="3857628"/>
            <a:ext cx="1071570" cy="357190"/>
          </a:xfrm>
          <a:prstGeom prst="beve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棱台 35"/>
          <p:cNvSpPr/>
          <p:nvPr/>
        </p:nvSpPr>
        <p:spPr>
          <a:xfrm>
            <a:off x="2643174" y="3857628"/>
            <a:ext cx="1071570" cy="357190"/>
          </a:xfrm>
          <a:prstGeom prst="beve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结束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棱台 36"/>
          <p:cNvSpPr/>
          <p:nvPr/>
        </p:nvSpPr>
        <p:spPr>
          <a:xfrm>
            <a:off x="4429124" y="3857628"/>
            <a:ext cx="1428760" cy="357190"/>
          </a:xfrm>
          <a:prstGeom prst="beve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回机械原点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棱台 37"/>
          <p:cNvSpPr/>
          <p:nvPr/>
        </p:nvSpPr>
        <p:spPr>
          <a:xfrm>
            <a:off x="6572264" y="3857628"/>
            <a:ext cx="1357322" cy="357190"/>
          </a:xfrm>
          <a:prstGeom prst="beve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机械寻零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38186" y="5000636"/>
            <a:ext cx="1500198" cy="4286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程序号选择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60" y="5000636"/>
            <a:ext cx="15811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85794"/>
            <a:ext cx="8229600" cy="106680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操作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参数设置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2143116"/>
            <a:ext cx="8229600" cy="432511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28596" y="2143116"/>
            <a:ext cx="7786742" cy="42148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参数设置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57224" y="2786058"/>
            <a:ext cx="1500198" cy="4286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压机最大行程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357422" y="2786058"/>
            <a:ext cx="1143008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endParaRPr lang="zh-CN" altLang="en-US" sz="1600" dirty="0"/>
          </a:p>
        </p:txBody>
      </p:sp>
      <p:sp>
        <p:nvSpPr>
          <p:cNvPr id="25" name="矩形 24"/>
          <p:cNvSpPr/>
          <p:nvPr/>
        </p:nvSpPr>
        <p:spPr>
          <a:xfrm>
            <a:off x="3571868" y="2714620"/>
            <a:ext cx="185738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100%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mm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57224" y="3429000"/>
            <a:ext cx="1500198" cy="4286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压机最大压力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357422" y="3429000"/>
            <a:ext cx="1143008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3571868" y="3357562"/>
            <a:ext cx="185738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100%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KN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57224" y="4143380"/>
            <a:ext cx="1500198" cy="4286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压机最大速度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357422" y="4143380"/>
            <a:ext cx="1143008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endParaRPr lang="zh-CN" altLang="en-US" sz="1600" dirty="0"/>
          </a:p>
        </p:txBody>
      </p:sp>
      <p:sp>
        <p:nvSpPr>
          <p:cNvPr id="21" name="矩形 20"/>
          <p:cNvSpPr/>
          <p:nvPr/>
        </p:nvSpPr>
        <p:spPr>
          <a:xfrm>
            <a:off x="3571868" y="4071942"/>
            <a:ext cx="185738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100%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mm/s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57224" y="4714884"/>
            <a:ext cx="1500198" cy="4286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默认回程速度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357422" y="4714884"/>
            <a:ext cx="1143008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70</a:t>
            </a:r>
            <a:endParaRPr lang="zh-CN" altLang="en-US" sz="1600" dirty="0"/>
          </a:p>
        </p:txBody>
      </p:sp>
      <p:sp>
        <p:nvSpPr>
          <p:cNvPr id="28" name="矩形 27"/>
          <p:cNvSpPr/>
          <p:nvPr/>
        </p:nvSpPr>
        <p:spPr>
          <a:xfrm>
            <a:off x="3571868" y="4643446"/>
            <a:ext cx="185738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100%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mm/s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428992" y="5429264"/>
            <a:ext cx="1714512" cy="500066"/>
          </a:xfrm>
          <a:prstGeom prst="rect">
            <a:avLst/>
          </a:prstGeom>
          <a:ln w="317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保存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85794"/>
            <a:ext cx="8229600" cy="71438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产品压装程序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设置</a:t>
            </a:r>
          </a:p>
        </p:txBody>
      </p:sp>
      <p:sp>
        <p:nvSpPr>
          <p:cNvPr id="11" name="矩形 10"/>
          <p:cNvSpPr/>
          <p:nvPr/>
        </p:nvSpPr>
        <p:spPr>
          <a:xfrm>
            <a:off x="5143504" y="1000108"/>
            <a:ext cx="2500330" cy="4286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产品代码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:P00001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32" y="2143116"/>
            <a:ext cx="500066" cy="3571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步骤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2910" y="2643182"/>
            <a:ext cx="857256" cy="285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下拉列表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2643182"/>
            <a:ext cx="500034" cy="4286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步骤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3214686"/>
            <a:ext cx="642910" cy="2857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步骤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3643314"/>
            <a:ext cx="642910" cy="2857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步骤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71472" y="2143116"/>
            <a:ext cx="857256" cy="3571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程序类型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571604" y="2143116"/>
            <a:ext cx="642942" cy="3571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参数值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285984" y="2143116"/>
            <a:ext cx="642942" cy="3571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速度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071802" y="2143116"/>
            <a:ext cx="1143008" cy="3571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报警处理方式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357686" y="2143116"/>
            <a:ext cx="571504" cy="3571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位置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000628" y="2143116"/>
            <a:ext cx="1000132" cy="3571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保护压力值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072198" y="2143116"/>
            <a:ext cx="642942" cy="3571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压力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858016" y="2143116"/>
            <a:ext cx="1000132" cy="3571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保护位置值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929586" y="2143116"/>
            <a:ext cx="1000132" cy="3571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保压时间值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571604" y="2643182"/>
            <a:ext cx="642942" cy="2143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357422" y="2643182"/>
            <a:ext cx="642942" cy="2143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214678" y="2571744"/>
            <a:ext cx="857256" cy="285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下拉列表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286248" y="2643182"/>
            <a:ext cx="642942" cy="2143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143504" y="2643182"/>
            <a:ext cx="642942" cy="2143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143636" y="2643182"/>
            <a:ext cx="642942" cy="2143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000892" y="2643182"/>
            <a:ext cx="642942" cy="2143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072462" y="2571744"/>
            <a:ext cx="642942" cy="285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95310" y="3571876"/>
            <a:ext cx="857256" cy="285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下拉列表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724004" y="3571876"/>
            <a:ext cx="642942" cy="2143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509822" y="3571876"/>
            <a:ext cx="642942" cy="2143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367078" y="3500438"/>
            <a:ext cx="857256" cy="285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下拉列表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438648" y="3571876"/>
            <a:ext cx="642942" cy="2143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295904" y="3571876"/>
            <a:ext cx="642942" cy="2143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296036" y="3571876"/>
            <a:ext cx="642942" cy="2143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153292" y="3571876"/>
            <a:ext cx="642942" cy="2143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224862" y="3500438"/>
            <a:ext cx="642942" cy="285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1406" y="4786322"/>
            <a:ext cx="500066" cy="3571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窗口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14348" y="5286388"/>
            <a:ext cx="857256" cy="285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下拉列表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1438" y="5286388"/>
            <a:ext cx="500034" cy="4286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窗口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1438" y="5857892"/>
            <a:ext cx="642910" cy="2857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窗口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1438" y="6286520"/>
            <a:ext cx="642910" cy="2857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窗口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42910" y="4786322"/>
            <a:ext cx="857256" cy="3571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窗口类型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643042" y="4786322"/>
            <a:ext cx="857256" cy="3571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位置下限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571736" y="4786322"/>
            <a:ext cx="1143008" cy="3571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位置上限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786182" y="4857760"/>
            <a:ext cx="1143008" cy="2857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压力下限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072066" y="4786322"/>
            <a:ext cx="1000132" cy="3571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压力上限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643042" y="5286388"/>
            <a:ext cx="857256" cy="2143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786050" y="5286388"/>
            <a:ext cx="928694" cy="2143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214942" y="5286388"/>
            <a:ext cx="642942" cy="2143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0" y="4071942"/>
            <a:ext cx="14287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公差窗口设置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0" y="1500174"/>
            <a:ext cx="14287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压装程序设置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929058" y="5286388"/>
            <a:ext cx="928694" cy="2143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866748" y="6215082"/>
            <a:ext cx="857256" cy="285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下拉列表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1795442" y="6215082"/>
            <a:ext cx="857256" cy="2143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2938450" y="6215082"/>
            <a:ext cx="928694" cy="2143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367342" y="6215082"/>
            <a:ext cx="642942" cy="2143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081458" y="6215082"/>
            <a:ext cx="928694" cy="2143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压力位移曲线采集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产品压制时，每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毫秒采集一次压力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位移曲线数值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采集的压力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位移曲线数值存入数据库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压制过程中实时显示压力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位移曲线折线图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记录产品最大压入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压出力、压装日期和时间、压力合格与否信息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每日压装数量统计、历史累计压装数量统计数据记录入数据库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压装数据自动保存入库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压装数据支持手工导出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CSV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文件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根据程序号查看历史压装数据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85794"/>
            <a:ext cx="8229600" cy="106680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压装历史曲线查看</a:t>
            </a:r>
          </a:p>
        </p:txBody>
      </p:sp>
      <p:graphicFrame>
        <p:nvGraphicFramePr>
          <p:cNvPr id="32" name="图表 31"/>
          <p:cNvGraphicFramePr/>
          <p:nvPr/>
        </p:nvGraphicFramePr>
        <p:xfrm>
          <a:off x="2214546" y="2436834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3" name="矩形 32"/>
          <p:cNvSpPr/>
          <p:nvPr/>
        </p:nvSpPr>
        <p:spPr>
          <a:xfrm>
            <a:off x="500034" y="2865462"/>
            <a:ext cx="1428760" cy="285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最大压力值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85786" y="3294090"/>
            <a:ext cx="1214446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78KN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00034" y="3579842"/>
            <a:ext cx="1428760" cy="285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最大压力时位移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85786" y="4008470"/>
            <a:ext cx="1214446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45mm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00034" y="2508272"/>
            <a:ext cx="1643074" cy="2857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产品代码：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XXXX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71472" y="4365660"/>
            <a:ext cx="1428760" cy="285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压装开始时间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28596" y="4794288"/>
            <a:ext cx="1571636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2020-03-12 13:03:15: 078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71472" y="5222916"/>
            <a:ext cx="1428760" cy="285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压装结束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71472" y="5651544"/>
            <a:ext cx="1428760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2020-03-12 13:03:17: 041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42910" y="1928802"/>
            <a:ext cx="1500198" cy="4286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程序号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000232" y="1928802"/>
            <a:ext cx="1714512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输入程序号</a:t>
            </a:r>
            <a:endParaRPr lang="zh-CN" altLang="en-US" sz="16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86248" y="1857364"/>
            <a:ext cx="1714512" cy="500066"/>
          </a:xfrm>
          <a:prstGeom prst="rect">
            <a:avLst/>
          </a:prstGeom>
          <a:ln w="317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查询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85794"/>
            <a:ext cx="8229600" cy="106680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压装历史统计数据查看</a:t>
            </a:r>
          </a:p>
        </p:txBody>
      </p:sp>
      <p:sp>
        <p:nvSpPr>
          <p:cNvPr id="13" name="矩形 12"/>
          <p:cNvSpPr/>
          <p:nvPr/>
        </p:nvSpPr>
        <p:spPr>
          <a:xfrm>
            <a:off x="285720" y="2714620"/>
            <a:ext cx="1500198" cy="4286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开始时间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14480" y="2714620"/>
            <a:ext cx="1714512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2020-01-01 13:20</a:t>
            </a:r>
            <a:endParaRPr lang="zh-CN" altLang="en-US" sz="14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929454" y="2643182"/>
            <a:ext cx="1714512" cy="500066"/>
          </a:xfrm>
          <a:prstGeom prst="rect">
            <a:avLst/>
          </a:prstGeom>
          <a:ln w="317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查询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571868" y="2714620"/>
            <a:ext cx="1500198" cy="4286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结束日时间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000628" y="2714620"/>
            <a:ext cx="1714512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2020-11-30 18:20</a:t>
            </a:r>
            <a:endParaRPr lang="zh-CN" altLang="en-US" sz="14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500034" y="3714752"/>
          <a:ext cx="685804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854"/>
                <a:gridCol w="2704597"/>
                <a:gridCol w="2704597"/>
              </a:tblGrid>
              <a:tr h="151446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合计数量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成功数数量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失败数量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45284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921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916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285720" y="2214554"/>
            <a:ext cx="1500198" cy="4286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产品代码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14480" y="2214554"/>
            <a:ext cx="1714512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P00001</a:t>
            </a:r>
            <a:endParaRPr lang="zh-CN" altLang="en-US" sz="16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29454" y="1785926"/>
            <a:ext cx="1714512" cy="500066"/>
          </a:xfrm>
          <a:prstGeom prst="rect">
            <a:avLst/>
          </a:prstGeom>
          <a:ln w="317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查看历史曲线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85794"/>
            <a:ext cx="8229600" cy="106680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压装历史数据导出</a:t>
            </a:r>
          </a:p>
        </p:txBody>
      </p:sp>
      <p:sp>
        <p:nvSpPr>
          <p:cNvPr id="13" name="矩形 12"/>
          <p:cNvSpPr/>
          <p:nvPr/>
        </p:nvSpPr>
        <p:spPr>
          <a:xfrm>
            <a:off x="285720" y="1928802"/>
            <a:ext cx="1500198" cy="4286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开始月份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43042" y="1928802"/>
            <a:ext cx="1714512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2020-01</a:t>
            </a:r>
            <a:endParaRPr lang="zh-CN" altLang="en-US" sz="16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000892" y="1857364"/>
            <a:ext cx="1714512" cy="500066"/>
          </a:xfrm>
          <a:prstGeom prst="rect">
            <a:avLst/>
          </a:prstGeom>
          <a:ln w="317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导出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571868" y="1928802"/>
            <a:ext cx="1500198" cy="4286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结束日期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929190" y="1928802"/>
            <a:ext cx="1714512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2020-12</a:t>
            </a:r>
            <a:endParaRPr lang="zh-CN" altLang="en-US" sz="16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71604" y="4143380"/>
            <a:ext cx="6572296" cy="1857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143108" y="4286256"/>
            <a:ext cx="1500198" cy="4286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保存路径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00430" y="4286256"/>
            <a:ext cx="3071834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D:\doc\1.csv</a:t>
            </a:r>
            <a:endParaRPr lang="zh-CN" altLang="en-US" sz="16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43702" y="4286256"/>
            <a:ext cx="1143008" cy="428628"/>
          </a:xfrm>
          <a:prstGeom prst="rect">
            <a:avLst/>
          </a:prstGeom>
          <a:solidFill>
            <a:schemeClr val="bg1"/>
          </a:solidFill>
          <a:ln w="317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选择路径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357686" y="5286388"/>
            <a:ext cx="1143008" cy="428628"/>
          </a:xfrm>
          <a:prstGeom prst="rect">
            <a:avLst/>
          </a:prstGeom>
          <a:solidFill>
            <a:schemeClr val="bg1"/>
          </a:solidFill>
          <a:ln w="317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保存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285720" y="2928934"/>
            <a:ext cx="8229600" cy="96526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输入查询数据后，点导出，弹出下面文件保存对话框， 选择路径后点击保存，导出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CSV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文件。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85794"/>
            <a:ext cx="8229600" cy="106680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报警窗口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监控设备故障信息，实时报警，报警信息需要手工确认。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571472" y="3000372"/>
          <a:ext cx="8001056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4140"/>
                <a:gridCol w="2176388"/>
                <a:gridCol w="2566375"/>
                <a:gridCol w="1434153"/>
              </a:tblGrid>
              <a:tr h="345284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警报类型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警报时间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警报内容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状态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4528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ERROR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2020-01-12 13:01:25: 011</a:t>
                      </a:r>
                      <a:endParaRPr kumimoji="0" lang="zh-CN" altLang="en-US" sz="14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XXXXXXXXXXX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已确认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4528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WARNING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2020-02-02      09:12:15: 743</a:t>
                      </a:r>
                      <a:endParaRPr kumimoji="0" lang="zh-CN" altLang="en-US" sz="1400" kern="12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XXXXXXXXXX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待确认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4528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INFO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2020-03-15 10:23:11: 233</a:t>
                      </a:r>
                      <a:endParaRPr kumimoji="0" lang="zh-CN" altLang="en-US" sz="1400" kern="12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XXXXXXXXXX</a:t>
                      </a:r>
                      <a:endParaRPr lang="zh-CN" altLang="en-US" sz="14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待确认</a:t>
                      </a:r>
                    </a:p>
                  </a:txBody>
                  <a:tcPr/>
                </a:tc>
              </a:tr>
              <a:tr h="34528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ERROR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2020-03-16 14:56:01: 326</a:t>
                      </a:r>
                      <a:endParaRPr kumimoji="0" lang="zh-CN" altLang="en-US" sz="14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XXXXXXXXXX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已确认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85794"/>
            <a:ext cx="8229600" cy="106680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历史报警信息查询窗口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571472" y="2928932"/>
          <a:ext cx="7858180" cy="250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566"/>
                <a:gridCol w="2137524"/>
                <a:gridCol w="2520547"/>
                <a:gridCol w="1408543"/>
              </a:tblGrid>
              <a:tr h="376476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警报类型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警报时间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警报内容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状态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533341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ERROR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2020-01-12 13:01:25: 011</a:t>
                      </a:r>
                      <a:endParaRPr kumimoji="0" lang="zh-CN" altLang="en-US" sz="14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XXXXXXXXXXX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已确认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33341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WARNNING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2020-02-02      09:12:15: 743</a:t>
                      </a:r>
                      <a:endParaRPr kumimoji="0" lang="zh-CN" altLang="en-US" sz="1400" kern="12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XXXXXXXXXX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待确认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533341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INFO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2020-03-15 10:23:11: 233</a:t>
                      </a:r>
                      <a:endParaRPr kumimoji="0" lang="zh-CN" altLang="en-US" sz="1400" kern="12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XXXXXXXXXX</a:t>
                      </a:r>
                      <a:endParaRPr lang="zh-CN" altLang="en-US" sz="14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待确认</a:t>
                      </a:r>
                    </a:p>
                  </a:txBody>
                  <a:tcPr/>
                </a:tc>
              </a:tr>
              <a:tr h="533341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ERROR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2020-03-16 14:56:01: 326</a:t>
                      </a:r>
                      <a:endParaRPr kumimoji="0" lang="zh-CN" altLang="en-US" sz="14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XXXXXXXXXX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已确认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500034" y="2285992"/>
            <a:ext cx="1500198" cy="4286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开始日期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57356" y="2285992"/>
            <a:ext cx="1714512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2020-01-01</a:t>
            </a:r>
            <a:endParaRPr lang="zh-CN" altLang="en-US" sz="16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215206" y="2285992"/>
            <a:ext cx="1214446" cy="357190"/>
          </a:xfrm>
          <a:prstGeom prst="rect">
            <a:avLst/>
          </a:prstGeom>
          <a:ln w="317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查询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86182" y="2285992"/>
            <a:ext cx="1500198" cy="4286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结束日期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43504" y="2285992"/>
            <a:ext cx="1714512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2020-11-30</a:t>
            </a:r>
            <a:endParaRPr lang="zh-CN" altLang="en-US" sz="16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85794"/>
            <a:ext cx="8229600" cy="106680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账户管理</a:t>
            </a:r>
          </a:p>
        </p:txBody>
      </p:sp>
      <p:graphicFrame>
        <p:nvGraphicFramePr>
          <p:cNvPr id="29" name="内容占位符 28"/>
          <p:cNvGraphicFramePr>
            <a:graphicFrameLocks noGrp="1"/>
          </p:cNvGraphicFramePr>
          <p:nvPr>
            <p:ph idx="1"/>
          </p:nvPr>
        </p:nvGraphicFramePr>
        <p:xfrm>
          <a:off x="571472" y="3000372"/>
          <a:ext cx="707236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323"/>
                <a:gridCol w="3000414"/>
                <a:gridCol w="246462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角色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用户名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操作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435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管理员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张三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修改   删除 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设备维护员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李四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修改   删除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操作员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王五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修改   删除 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矩形 29"/>
          <p:cNvSpPr/>
          <p:nvPr/>
        </p:nvSpPr>
        <p:spPr>
          <a:xfrm>
            <a:off x="571472" y="2428868"/>
            <a:ext cx="1714512" cy="500066"/>
          </a:xfrm>
          <a:prstGeom prst="rect">
            <a:avLst/>
          </a:prstGeom>
          <a:ln w="317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新增用户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357158" y="1714488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>
              <a:spcBef>
                <a:spcPts val="300"/>
              </a:spcBef>
              <a:buClr>
                <a:schemeClr val="accent3"/>
              </a:buClr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账户角色类型包括：管理员、设备维护、操作员三种。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只有管理员可以创建和删除账户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系统目标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建立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系统实现对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MEB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前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后上横向导杆总成衬套压机产品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HMI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监控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主要实现功能包括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系统实现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PLC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下位机的状态展示及监控报警。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压装数据的采集与图形化展示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历史压装数据存储、历史数据检索功能历史数据导出功能。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系统参数设置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压装程序编程。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85794"/>
            <a:ext cx="8229600" cy="106680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账户管理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账户新增修改页面</a:t>
            </a: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357158" y="1714488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>
              <a:spcBef>
                <a:spcPts val="300"/>
              </a:spcBef>
              <a:buClr>
                <a:schemeClr val="accent3"/>
              </a:buClr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管理员可以新增和修改账户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2249424"/>
            <a:ext cx="4114800" cy="4325112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账户维护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57224" y="3000372"/>
            <a:ext cx="1500198" cy="4286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角色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57224" y="4643446"/>
            <a:ext cx="1500198" cy="4286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初始密码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00298" y="4643446"/>
            <a:ext cx="1143008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****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60" y="3000372"/>
            <a:ext cx="15906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矩形 15"/>
          <p:cNvSpPr/>
          <p:nvPr/>
        </p:nvSpPr>
        <p:spPr>
          <a:xfrm>
            <a:off x="857224" y="3929066"/>
            <a:ext cx="1500198" cy="4286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用户名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00298" y="4000504"/>
            <a:ext cx="1143008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王五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1643042" y="6000768"/>
            <a:ext cx="1714512" cy="500066"/>
          </a:xfrm>
          <a:prstGeom prst="rect">
            <a:avLst/>
          </a:prstGeom>
          <a:ln w="317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保存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57224" y="5357826"/>
            <a:ext cx="1500198" cy="4286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密码确认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500298" y="5357826"/>
            <a:ext cx="1143008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****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系统运行环境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操作系统：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WIN10 64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位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数据库：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版本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mysql-8.0.19-winx64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容器：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TOMCAT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版本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tomcat-9.0.30 </a:t>
            </a: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开发语言：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JAVA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机硬件要求内存不少于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4G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，硬盘容量不低于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60G</a:t>
            </a:r>
          </a:p>
          <a:p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106680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系统架构</a:t>
            </a:r>
          </a:p>
        </p:txBody>
      </p:sp>
      <p:sp>
        <p:nvSpPr>
          <p:cNvPr id="41" name="圆角矩形 40"/>
          <p:cNvSpPr/>
          <p:nvPr/>
        </p:nvSpPr>
        <p:spPr>
          <a:xfrm>
            <a:off x="2928926" y="3571876"/>
            <a:ext cx="2857520" cy="114300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监控系统</a:t>
            </a:r>
          </a:p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PC 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流程图: 磁盘 42"/>
          <p:cNvSpPr/>
          <p:nvPr/>
        </p:nvSpPr>
        <p:spPr>
          <a:xfrm>
            <a:off x="3500430" y="5572140"/>
            <a:ext cx="1785950" cy="857256"/>
          </a:xfrm>
          <a:prstGeom prst="flowChartMagneticDisk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MYSQL</a:t>
            </a:r>
            <a:r>
              <a:rPr lang="zh-CN" altLang="en-US" dirty="0" smtClean="0"/>
              <a:t>数据库</a:t>
            </a:r>
            <a:endParaRPr lang="zh-CN" altLang="en-US" dirty="0"/>
          </a:p>
        </p:txBody>
      </p:sp>
      <p:cxnSp>
        <p:nvCxnSpPr>
          <p:cNvPr id="49" name="直接箭头连接符 48"/>
          <p:cNvCxnSpPr>
            <a:stCxn id="41" idx="2"/>
            <a:endCxn id="43" idx="1"/>
          </p:cNvCxnSpPr>
          <p:nvPr/>
        </p:nvCxnSpPr>
        <p:spPr>
          <a:xfrm rot="16200000" flipH="1">
            <a:off x="3946917" y="5125652"/>
            <a:ext cx="857256" cy="35719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棱台 52"/>
          <p:cNvSpPr/>
          <p:nvPr/>
        </p:nvSpPr>
        <p:spPr>
          <a:xfrm>
            <a:off x="1214414" y="1714488"/>
            <a:ext cx="928694" cy="71438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PLC1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棱台 53"/>
          <p:cNvSpPr/>
          <p:nvPr/>
        </p:nvSpPr>
        <p:spPr>
          <a:xfrm>
            <a:off x="3857620" y="1714488"/>
            <a:ext cx="928694" cy="71438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PLC2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棱台 54"/>
          <p:cNvSpPr/>
          <p:nvPr/>
        </p:nvSpPr>
        <p:spPr>
          <a:xfrm>
            <a:off x="6643702" y="1714488"/>
            <a:ext cx="928694" cy="71438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PLCN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7" name="直接连接符 56"/>
          <p:cNvCxnSpPr/>
          <p:nvPr/>
        </p:nvCxnSpPr>
        <p:spPr>
          <a:xfrm>
            <a:off x="1643042" y="3071810"/>
            <a:ext cx="5572164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endCxn id="53" idx="2"/>
          </p:cNvCxnSpPr>
          <p:nvPr/>
        </p:nvCxnSpPr>
        <p:spPr>
          <a:xfrm rot="16200000" flipV="1">
            <a:off x="1357292" y="2750337"/>
            <a:ext cx="642942" cy="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rot="16200000" flipV="1">
            <a:off x="4036213" y="2750338"/>
            <a:ext cx="642942" cy="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rot="16200000" flipV="1">
            <a:off x="6822299" y="2750338"/>
            <a:ext cx="642942" cy="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endCxn id="41" idx="0"/>
          </p:cNvCxnSpPr>
          <p:nvPr/>
        </p:nvCxnSpPr>
        <p:spPr>
          <a:xfrm rot="5400000">
            <a:off x="4108447" y="3321843"/>
            <a:ext cx="499272" cy="7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笑脸 89"/>
          <p:cNvSpPr/>
          <p:nvPr/>
        </p:nvSpPr>
        <p:spPr>
          <a:xfrm>
            <a:off x="1214414" y="3286124"/>
            <a:ext cx="500066" cy="428628"/>
          </a:xfrm>
          <a:prstGeom prst="smileyFac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笑脸 91"/>
          <p:cNvSpPr/>
          <p:nvPr/>
        </p:nvSpPr>
        <p:spPr>
          <a:xfrm>
            <a:off x="1214414" y="4429132"/>
            <a:ext cx="500066" cy="428628"/>
          </a:xfrm>
          <a:prstGeom prst="smileyFac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笑脸 92"/>
          <p:cNvSpPr/>
          <p:nvPr/>
        </p:nvSpPr>
        <p:spPr>
          <a:xfrm>
            <a:off x="1214414" y="3857628"/>
            <a:ext cx="500066" cy="428628"/>
          </a:xfrm>
          <a:prstGeom prst="smileyFac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285720" y="3357562"/>
            <a:ext cx="857256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管理员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0" y="3929066"/>
            <a:ext cx="1142976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设备维护员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214282" y="4500570"/>
            <a:ext cx="928694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操作员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8" name="直接箭头连接符 97"/>
          <p:cNvCxnSpPr>
            <a:stCxn id="90" idx="6"/>
            <a:endCxn id="41" idx="1"/>
          </p:cNvCxnSpPr>
          <p:nvPr/>
        </p:nvCxnSpPr>
        <p:spPr>
          <a:xfrm>
            <a:off x="1714480" y="3500438"/>
            <a:ext cx="1214446" cy="64294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93" idx="6"/>
            <a:endCxn id="41" idx="1"/>
          </p:cNvCxnSpPr>
          <p:nvPr/>
        </p:nvCxnSpPr>
        <p:spPr>
          <a:xfrm>
            <a:off x="1714480" y="4071942"/>
            <a:ext cx="1214446" cy="7143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92" idx="6"/>
            <a:endCxn id="41" idx="1"/>
          </p:cNvCxnSpPr>
          <p:nvPr/>
        </p:nvCxnSpPr>
        <p:spPr>
          <a:xfrm flipV="1">
            <a:off x="1714480" y="4143380"/>
            <a:ext cx="1214446" cy="50006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106680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功能列表</a:t>
            </a:r>
          </a:p>
        </p:txBody>
      </p:sp>
      <p:sp>
        <p:nvSpPr>
          <p:cNvPr id="4" name="矩形 3"/>
          <p:cNvSpPr/>
          <p:nvPr/>
        </p:nvSpPr>
        <p:spPr>
          <a:xfrm>
            <a:off x="500034" y="1714488"/>
            <a:ext cx="2357454" cy="2357454"/>
          </a:xfrm>
          <a:prstGeom prst="rect">
            <a:avLst/>
          </a:prstGeom>
          <a:solidFill>
            <a:srgbClr val="92D050"/>
          </a:solidFill>
          <a:ln w="349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监控模块</a:t>
            </a:r>
            <a:endParaRPr lang="zh-CN" altLang="en-US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85786" y="2143116"/>
            <a:ext cx="1785950" cy="500066"/>
          </a:xfrm>
          <a:prstGeom prst="rect">
            <a:avLst/>
          </a:prstGeom>
          <a:ln w="317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设备状态监控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85786" y="2714620"/>
            <a:ext cx="1785950" cy="500066"/>
          </a:xfrm>
          <a:prstGeom prst="rect">
            <a:avLst/>
          </a:prstGeom>
          <a:ln w="317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设备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IO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状态监控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85786" y="3286124"/>
            <a:ext cx="1785950" cy="500066"/>
          </a:xfrm>
          <a:prstGeom prst="rect">
            <a:avLst/>
          </a:prstGeom>
          <a:ln w="317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压装曲线监控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57554" y="1714488"/>
            <a:ext cx="2428892" cy="2357454"/>
          </a:xfrm>
          <a:prstGeom prst="rect">
            <a:avLst/>
          </a:prstGeom>
          <a:solidFill>
            <a:srgbClr val="92D050"/>
          </a:solidFill>
          <a:ln w="349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系统操作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endParaRPr lang="zh-CN" altLang="en-US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714744" y="2143116"/>
            <a:ext cx="1785950" cy="500066"/>
          </a:xfrm>
          <a:prstGeom prst="rect">
            <a:avLst/>
          </a:prstGeom>
          <a:ln w="317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手动操作功能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14744" y="3286124"/>
            <a:ext cx="1785950" cy="500066"/>
          </a:xfrm>
          <a:prstGeom prst="rect">
            <a:avLst/>
          </a:prstGeom>
          <a:ln w="317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参数设定功能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286512" y="1714488"/>
            <a:ext cx="2286016" cy="2357454"/>
          </a:xfrm>
          <a:prstGeom prst="rect">
            <a:avLst/>
          </a:prstGeom>
          <a:solidFill>
            <a:srgbClr val="92D050"/>
          </a:solidFill>
          <a:ln w="349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压装程序设置</a:t>
            </a:r>
            <a:endParaRPr lang="zh-CN" altLang="en-US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572264" y="2143116"/>
            <a:ext cx="1857388" cy="500066"/>
          </a:xfrm>
          <a:prstGeom prst="rect">
            <a:avLst/>
          </a:prstGeom>
          <a:ln w="317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压装程序编写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572264" y="2786058"/>
            <a:ext cx="1857388" cy="500066"/>
          </a:xfrm>
          <a:prstGeom prst="rect">
            <a:avLst/>
          </a:prstGeom>
          <a:ln w="317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产品压装参数编辑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572264" y="3429000"/>
            <a:ext cx="1857388" cy="500066"/>
          </a:xfrm>
          <a:prstGeom prst="rect">
            <a:avLst/>
          </a:prstGeom>
          <a:ln w="317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产品压装参数存储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00034" y="4214818"/>
            <a:ext cx="2357454" cy="2571744"/>
          </a:xfrm>
          <a:prstGeom prst="rect">
            <a:avLst/>
          </a:prstGeom>
          <a:solidFill>
            <a:srgbClr val="92D050"/>
          </a:solidFill>
          <a:ln w="349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压力位移曲线</a:t>
            </a:r>
            <a:endParaRPr lang="zh-CN" altLang="en-US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85786" y="4643446"/>
            <a:ext cx="1785950" cy="428628"/>
          </a:xfrm>
          <a:prstGeom prst="rect">
            <a:avLst/>
          </a:prstGeom>
          <a:ln w="317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曲线采集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85786" y="5143512"/>
            <a:ext cx="1785950" cy="428628"/>
          </a:xfrm>
          <a:prstGeom prst="rect">
            <a:avLst/>
          </a:prstGeom>
          <a:ln w="317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曲线存储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85786" y="5643578"/>
            <a:ext cx="1785950" cy="428628"/>
          </a:xfrm>
          <a:prstGeom prst="rect">
            <a:avLst/>
          </a:prstGeom>
          <a:ln w="317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历史数据查询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85786" y="6143644"/>
            <a:ext cx="1785950" cy="428628"/>
          </a:xfrm>
          <a:prstGeom prst="rect">
            <a:avLst/>
          </a:prstGeom>
          <a:ln w="317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历史数据导出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357554" y="4214818"/>
            <a:ext cx="2428892" cy="2571744"/>
          </a:xfrm>
          <a:prstGeom prst="rect">
            <a:avLst/>
          </a:prstGeom>
          <a:solidFill>
            <a:srgbClr val="92D050"/>
          </a:solidFill>
          <a:ln w="349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权限控制</a:t>
            </a:r>
            <a:endParaRPr lang="zh-CN" altLang="en-US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714744" y="4643446"/>
            <a:ext cx="1785950" cy="428628"/>
          </a:xfrm>
          <a:prstGeom prst="rect">
            <a:avLst/>
          </a:prstGeom>
          <a:ln w="317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管理员角色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714744" y="5143512"/>
            <a:ext cx="1785950" cy="428628"/>
          </a:xfrm>
          <a:prstGeom prst="rect">
            <a:avLst/>
          </a:prstGeom>
          <a:ln w="317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设备维护角色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714744" y="5643578"/>
            <a:ext cx="1785950" cy="428628"/>
          </a:xfrm>
          <a:prstGeom prst="rect">
            <a:avLst/>
          </a:prstGeom>
          <a:ln w="317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操作工角色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714744" y="6143644"/>
            <a:ext cx="1785950" cy="428628"/>
          </a:xfrm>
          <a:prstGeom prst="rect">
            <a:avLst/>
          </a:prstGeom>
          <a:ln w="317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账号自主创设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286512" y="4286256"/>
            <a:ext cx="2286016" cy="1143008"/>
          </a:xfrm>
          <a:prstGeom prst="rect">
            <a:avLst/>
          </a:prstGeom>
          <a:solidFill>
            <a:srgbClr val="92D050"/>
          </a:solidFill>
          <a:ln w="349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报警</a:t>
            </a:r>
            <a:endParaRPr lang="zh-CN" altLang="en-US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572264" y="4714884"/>
            <a:ext cx="1857388" cy="500066"/>
          </a:xfrm>
          <a:prstGeom prst="rect">
            <a:avLst/>
          </a:prstGeom>
          <a:ln w="317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设备故障报警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286512" y="5500702"/>
            <a:ext cx="2286016" cy="1143008"/>
          </a:xfrm>
          <a:prstGeom prst="rect">
            <a:avLst/>
          </a:prstGeom>
          <a:solidFill>
            <a:srgbClr val="92D050"/>
          </a:solidFill>
          <a:ln w="349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PLC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对接</a:t>
            </a:r>
            <a:endParaRPr lang="zh-CN" altLang="en-US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572264" y="5929330"/>
            <a:ext cx="1857388" cy="500066"/>
          </a:xfrm>
          <a:prstGeom prst="rect">
            <a:avLst/>
          </a:prstGeom>
          <a:ln w="317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多型号对接支持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85794"/>
            <a:ext cx="8229600" cy="106680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监控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设备状态监控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设备实时状态监控页面，页面包含两个监控区域：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2910" y="2928934"/>
            <a:ext cx="7786742" cy="15001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设备状态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00100" y="3357562"/>
            <a:ext cx="1000132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启动状态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071670" y="3357562"/>
            <a:ext cx="214314" cy="21431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00100" y="3714752"/>
            <a:ext cx="1000132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记录曲线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071670" y="3714752"/>
            <a:ext cx="214314" cy="21431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714612" y="3357562"/>
            <a:ext cx="1000132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手动模式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786182" y="3357562"/>
            <a:ext cx="214314" cy="21431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714612" y="3714752"/>
            <a:ext cx="1000132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自动模式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786182" y="3714752"/>
            <a:ext cx="214314" cy="21431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643438" y="3357562"/>
            <a:ext cx="1000132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系统报警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715008" y="3357562"/>
            <a:ext cx="214314" cy="2143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643438" y="3714752"/>
            <a:ext cx="1000132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紧急停止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715008" y="3714752"/>
            <a:ext cx="214314" cy="21431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572264" y="3357562"/>
            <a:ext cx="1000132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回原中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643834" y="3357562"/>
            <a:ext cx="214314" cy="21431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572264" y="3714752"/>
            <a:ext cx="1000132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压机原位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643834" y="3714752"/>
            <a:ext cx="214314" cy="21431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42910" y="4929198"/>
            <a:ext cx="7786742" cy="15001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当前数据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00100" y="5500702"/>
            <a:ext cx="1000132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当前位置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071670" y="5500702"/>
            <a:ext cx="1143008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3.124</a:t>
            </a:r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25" name="矩形 24"/>
          <p:cNvSpPr/>
          <p:nvPr/>
        </p:nvSpPr>
        <p:spPr>
          <a:xfrm>
            <a:off x="3357554" y="5500702"/>
            <a:ext cx="571504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mm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643438" y="5500702"/>
            <a:ext cx="1000132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当前压力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715008" y="5500702"/>
            <a:ext cx="1143008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5.642</a:t>
            </a:r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28" name="矩形 27"/>
          <p:cNvSpPr/>
          <p:nvPr/>
        </p:nvSpPr>
        <p:spPr>
          <a:xfrm>
            <a:off x="7000892" y="5500702"/>
            <a:ext cx="571504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KN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000100" y="6000768"/>
            <a:ext cx="1000132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当前速度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071670" y="6000768"/>
            <a:ext cx="1143008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1.02</a:t>
            </a:r>
            <a:endParaRPr lang="zh-CN" altLang="en-US" sz="1600" dirty="0"/>
          </a:p>
        </p:txBody>
      </p:sp>
      <p:sp>
        <p:nvSpPr>
          <p:cNvPr id="31" name="矩形 30"/>
          <p:cNvSpPr/>
          <p:nvPr/>
        </p:nvSpPr>
        <p:spPr>
          <a:xfrm>
            <a:off x="3357554" y="6072206"/>
            <a:ext cx="785818" cy="1428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mm/s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85794"/>
            <a:ext cx="8229600" cy="106680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监控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安全监控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安全监控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页面：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2910" y="2928934"/>
            <a:ext cx="7786742" cy="32861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安全监控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00100" y="3357562"/>
            <a:ext cx="1000132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光栅屏蔽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071670" y="3357562"/>
            <a:ext cx="214314" cy="21431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571736" y="3357562"/>
            <a:ext cx="1143008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安全门屏蔽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786182" y="3357562"/>
            <a:ext cx="214314" cy="21431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429124" y="3357562"/>
            <a:ext cx="1214446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蜂鸣器屏蔽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715008" y="3357562"/>
            <a:ext cx="214314" cy="2143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85794"/>
            <a:ext cx="8229600" cy="106680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监控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-IO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状态监控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设备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监控区域：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14348" y="2857496"/>
            <a:ext cx="7786742" cy="3571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IO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状态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214414" y="3357562"/>
            <a:ext cx="1357322" cy="285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INPUT</a:t>
            </a: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786446" y="3357562"/>
            <a:ext cx="1357322" cy="285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OUTPUT</a:t>
            </a: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5" name="直接连接符 34"/>
          <p:cNvCxnSpPr>
            <a:stCxn id="4" idx="0"/>
            <a:endCxn id="4" idx="2"/>
          </p:cNvCxnSpPr>
          <p:nvPr/>
        </p:nvCxnSpPr>
        <p:spPr>
          <a:xfrm rot="16200000" flipH="1">
            <a:off x="2821769" y="4643446"/>
            <a:ext cx="3571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857224" y="3929066"/>
            <a:ext cx="928694" cy="64294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Jog-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071670" y="3929066"/>
            <a:ext cx="928694" cy="642942"/>
          </a:xfrm>
          <a:prstGeom prst="rect">
            <a:avLst/>
          </a:prstGeom>
          <a:solidFill>
            <a:srgbClr val="2CF4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Jog+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286116" y="3929066"/>
            <a:ext cx="928694" cy="642942"/>
          </a:xfrm>
          <a:prstGeom prst="rect">
            <a:avLst/>
          </a:prstGeom>
          <a:solidFill>
            <a:srgbClr val="2CF4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home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57224" y="4857760"/>
            <a:ext cx="928694" cy="642942"/>
          </a:xfrm>
          <a:prstGeom prst="rect">
            <a:avLst/>
          </a:prstGeom>
          <a:solidFill>
            <a:srgbClr val="2CF4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start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071670" y="4857760"/>
            <a:ext cx="928694" cy="64294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stop</a:t>
            </a:r>
            <a:endParaRPr lang="zh-CN" altLang="en-US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286116" y="4857760"/>
            <a:ext cx="928694" cy="64294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Machine Origin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57224" y="5643578"/>
            <a:ext cx="928694" cy="64294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prg1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071670" y="5643578"/>
            <a:ext cx="928694" cy="64294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prg2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286116" y="5643578"/>
            <a:ext cx="928694" cy="64294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000628" y="3929066"/>
            <a:ext cx="928694" cy="64294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OK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215074" y="3929066"/>
            <a:ext cx="928694" cy="64294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NOK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429520" y="3929066"/>
            <a:ext cx="928694" cy="642942"/>
          </a:xfrm>
          <a:prstGeom prst="rect">
            <a:avLst/>
          </a:prstGeom>
          <a:solidFill>
            <a:srgbClr val="2CF4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System OK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000628" y="4857760"/>
            <a:ext cx="928694" cy="642942"/>
          </a:xfrm>
          <a:prstGeom prst="rect">
            <a:avLst/>
          </a:prstGeom>
          <a:solidFill>
            <a:srgbClr val="2CF4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operating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215074" y="4857760"/>
            <a:ext cx="928694" cy="642942"/>
          </a:xfrm>
          <a:prstGeom prst="rect">
            <a:avLst/>
          </a:prstGeom>
          <a:solidFill>
            <a:srgbClr val="2CF4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Ready Status</a:t>
            </a:r>
            <a:endParaRPr lang="zh-CN" altLang="en-US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429520" y="4857760"/>
            <a:ext cx="928694" cy="642942"/>
          </a:xfrm>
          <a:prstGeom prst="rect">
            <a:avLst/>
          </a:prstGeom>
          <a:solidFill>
            <a:srgbClr val="2CF4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Setting Status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000628" y="5643578"/>
            <a:ext cx="928694" cy="64294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PC lock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215074" y="5643578"/>
            <a:ext cx="928694" cy="64294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Machine Origin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429520" y="5643578"/>
            <a:ext cx="928694" cy="64294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85794"/>
            <a:ext cx="8229600" cy="106680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监控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压装曲线监控</a:t>
            </a:r>
          </a:p>
        </p:txBody>
      </p:sp>
      <p:graphicFrame>
        <p:nvGraphicFramePr>
          <p:cNvPr id="32" name="图表 31"/>
          <p:cNvGraphicFramePr/>
          <p:nvPr/>
        </p:nvGraphicFramePr>
        <p:xfrm>
          <a:off x="2214546" y="1714488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3" name="矩形 32"/>
          <p:cNvSpPr/>
          <p:nvPr/>
        </p:nvSpPr>
        <p:spPr>
          <a:xfrm>
            <a:off x="500034" y="2143116"/>
            <a:ext cx="1428760" cy="285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最大压力值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85786" y="2571744"/>
            <a:ext cx="1214446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78KN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00034" y="2857496"/>
            <a:ext cx="1428760" cy="285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最大压力时位移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85786" y="3286124"/>
            <a:ext cx="1214446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45mm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00034" y="1785926"/>
            <a:ext cx="1643074" cy="2857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产品代码：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XXXX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00760" y="1357298"/>
            <a:ext cx="1500198" cy="4286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轴起始值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500958" y="1357298"/>
            <a:ext cx="1143008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1983</TotalTime>
  <Words>903</Words>
  <Application>Microsoft Office PowerPoint</Application>
  <PresentationFormat>全屏显示(4:3)</PresentationFormat>
  <Paragraphs>307</Paragraphs>
  <Slides>20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都市</vt:lpstr>
      <vt:lpstr>压装机HMI监控系统</vt:lpstr>
      <vt:lpstr>系统目标</vt:lpstr>
      <vt:lpstr>系统运行环境</vt:lpstr>
      <vt:lpstr>系统架构</vt:lpstr>
      <vt:lpstr>功能列表</vt:lpstr>
      <vt:lpstr>监控-设备状态监控</vt:lpstr>
      <vt:lpstr>监控-安全监控-操作</vt:lpstr>
      <vt:lpstr>监控-IO状态监控</vt:lpstr>
      <vt:lpstr>监控-压装曲线监控</vt:lpstr>
      <vt:lpstr>操作-手动操作</vt:lpstr>
      <vt:lpstr>操作-参数设置</vt:lpstr>
      <vt:lpstr>产品压装程序-设置</vt:lpstr>
      <vt:lpstr>压力位移曲线采集</vt:lpstr>
      <vt:lpstr>压装历史曲线查看</vt:lpstr>
      <vt:lpstr>压装历史统计数据查看</vt:lpstr>
      <vt:lpstr>压装历史数据导出</vt:lpstr>
      <vt:lpstr>报警窗口</vt:lpstr>
      <vt:lpstr>历史报警信息查询窗口</vt:lpstr>
      <vt:lpstr>账户管理</vt:lpstr>
      <vt:lpstr>账户管理-账户新增修改页面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Microsoft</dc:creator>
  <cp:lastModifiedBy>Windows User</cp:lastModifiedBy>
  <cp:revision>395</cp:revision>
  <dcterms:created xsi:type="dcterms:W3CDTF">2020-01-31T07:45:39Z</dcterms:created>
  <dcterms:modified xsi:type="dcterms:W3CDTF">2020-04-13T14:07:37Z</dcterms:modified>
</cp:coreProperties>
</file>