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9" r:id="rId7"/>
    <p:sldId id="264" r:id="rId8"/>
    <p:sldId id="272" r:id="rId9"/>
    <p:sldId id="273" r:id="rId10"/>
    <p:sldId id="276" r:id="rId11"/>
    <p:sldId id="32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46F"/>
    <a:srgbClr val="CC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38"/>
        <p:guide pos="2894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36</c:v>
                </c:pt>
                <c:pt idx="2">
                  <c:v>78</c:v>
                </c:pt>
                <c:pt idx="3">
                  <c:v>65</c:v>
                </c:pt>
                <c:pt idx="4">
                  <c:v>43</c:v>
                </c:pt>
                <c:pt idx="5">
                  <c:v>26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dLbls/>
        <c:marker val="1"/>
        <c:axId val="50788608"/>
        <c:axId val="102020608"/>
      </c:lineChart>
      <c:catAx>
        <c:axId val="50788608"/>
        <c:scaling>
          <c:orientation val="minMax"/>
        </c:scaling>
        <c:axPos val="b"/>
        <c:numFmt formatCode="General" sourceLinked="1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020608"/>
        <c:crosses val="autoZero"/>
        <c:auto val="1"/>
        <c:lblAlgn val="ctr"/>
        <c:lblOffset val="100"/>
      </c:catAx>
      <c:valAx>
        <c:axId val="102020608"/>
        <c:scaling>
          <c:orientation val="minMax"/>
        </c:scaling>
        <c:axPos val="l"/>
        <c:majorGridlines/>
        <c:numFmt formatCode="General" sourceLinked="1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88608"/>
        <c:crosses val="autoZero"/>
        <c:crossBetween val="between"/>
      </c:valAx>
    </c:plotArea>
    <c:plotVisOnly val="1"/>
    <c:dispBlanksAs val="gap"/>
  </c:chart>
  <c:txPr>
    <a:bodyPr/>
    <a:lstStyle/>
    <a:p>
      <a:pPr>
        <a:defRPr lang="zh-CN"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36587-32C8-49BF-A15C-979903894B0D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512B-538F-4A96-8B12-5F3972D96C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F512B-538F-4A96-8B12-5F3972D96C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412956F-9087-4737-8A5F-E83AE7A56D77}" type="datetimeFigureOut">
              <a:rPr lang="zh-CN" altLang="en-US" smtClean="0"/>
              <a:pPr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262766-25A1-49DA-B848-2C904E558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428868"/>
            <a:ext cx="8458200" cy="1222375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664710"/>
          </a:xfrm>
        </p:spPr>
        <p:txBody>
          <a:bodyPr>
            <a:normAutofit/>
          </a:bodyPr>
          <a:lstStyle/>
          <a:p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>问题：</a:t>
            </a:r>
            <a:r>
              <a:rPr lang="en-US" altLang="zh-CN" sz="1400"/>
              <a:t>1.</a:t>
            </a:r>
            <a:r>
              <a:rPr lang="zh-CN" altLang="en-US" sz="1400"/>
              <a:t>程序号更新的时候，公差窗口也会同时改变，目前没有这个信号，所以何时更新是个问题。</a:t>
            </a:r>
            <a:br>
              <a:rPr lang="zh-CN" altLang="en-US" sz="1400"/>
            </a:br>
            <a:r>
              <a:rPr lang="zh-CN" altLang="en-US" sz="1400"/>
              <a:t>文件命名规则需改变，文件名内未含程序号。用户要求根据程序号分文件夹存储。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8745"/>
            <a:ext cx="8229600" cy="5185410"/>
          </a:xfrm>
        </p:spPr>
        <p:txBody>
          <a:bodyPr>
            <a:normAutofit fontScale="40000"/>
          </a:bodyPr>
          <a:lstStyle/>
          <a:p>
            <a:r>
              <a:rPr lang="zh-CN" altLang="en-US"/>
              <a:t>2. PLC与工控数据交互机制标准</a:t>
            </a:r>
          </a:p>
          <a:p>
            <a:r>
              <a:rPr lang="zh-CN" altLang="en-US"/>
              <a:t>2.1 PLC-&gt;系统-&gt;PLC</a:t>
            </a:r>
          </a:p>
          <a:p>
            <a:r>
              <a:rPr lang="zh-CN" altLang="en-US"/>
              <a:t>用于处理PLC向系统传递关键型数据，保证数据不丢失。如果丢失，或者数据异常，将信息反馈给PLC做相应处理。</a:t>
            </a:r>
          </a:p>
          <a:p>
            <a:r>
              <a:rPr lang="zh-CN" altLang="en-US"/>
              <a:t>1) PLC把请求工业应用系统的数据按规则组装好后，写入数据到 PLCDataTag （写入前，需要判断PLCFlagTag 是否为0 ）；</a:t>
            </a:r>
          </a:p>
          <a:p>
            <a:r>
              <a:rPr lang="zh-CN" altLang="en-US"/>
              <a:t>2) PLC 请求数据写入完成，把PLCFlagTag 从0 修改成1；</a:t>
            </a:r>
          </a:p>
          <a:p>
            <a:r>
              <a:rPr lang="zh-CN" altLang="en-US"/>
              <a:t>3) 工业应用系统周期性读取PLCFlagTag 数据，当读到PLCFlagTag 数据为1 后，读取 PLCDataTag 数据；</a:t>
            </a:r>
          </a:p>
          <a:p>
            <a:r>
              <a:rPr lang="zh-CN" altLang="en-US"/>
              <a:t>4) 工业应用系统把PLCDataTag 的数据读取完成后，把PLCFlagTag 从1 修改成0（此时，PLC 方可写入下一条数据）；</a:t>
            </a:r>
          </a:p>
          <a:p>
            <a:r>
              <a:rPr lang="zh-CN" altLang="en-US"/>
              <a:t>5) 工业应用系统把回复 PLC的数据按规则组装好后，写入 SystemDataTag （写入前，需要判断 SystemFlagTag 是否为0 ）；</a:t>
            </a:r>
          </a:p>
          <a:p>
            <a:r>
              <a:rPr lang="zh-CN" altLang="en-US"/>
              <a:t>6) 工业应用系统回复数据写入完成，把SystemFlagTag 从0 修改成1；</a:t>
            </a:r>
          </a:p>
          <a:p>
            <a:r>
              <a:rPr lang="zh-CN" altLang="en-US"/>
              <a:t>7) PLC 周期性读取SystemFlagTag 数据，当读到SystemFlagTag 数据为1 后，读取SystemDataTag 数据；</a:t>
            </a:r>
          </a:p>
          <a:p>
            <a:r>
              <a:rPr lang="zh-CN" altLang="en-US"/>
              <a:t>8) PLC 把SystemDataTag 的数据读取完成后，把SystemFlagTag 从1 修改成0 （此时，工业应用系统 方可写入下一条数据）。</a:t>
            </a:r>
          </a:p>
          <a:p>
            <a:r>
              <a:rPr lang="zh-CN" altLang="en-US"/>
              <a:t>2.2 PLC-&gt;系统</a:t>
            </a:r>
          </a:p>
          <a:p>
            <a:r>
              <a:rPr lang="zh-CN" altLang="en-US"/>
              <a:t>用于处理PLC向线边ANDON报警数据采集，扬声器控制等，确保系统能读取数据。</a:t>
            </a:r>
          </a:p>
          <a:p>
            <a:r>
              <a:rPr lang="zh-CN" altLang="en-US"/>
              <a:t>1) PLC 把需要发送工业应用系统的数据按规则组装好后，写入数据到PLCDataTag （写入前，需要判断PLCFlagTag 是否为0 ）；</a:t>
            </a:r>
          </a:p>
          <a:p>
            <a:r>
              <a:rPr lang="zh-CN" altLang="en-US"/>
              <a:t>2) PLC 的发送数据写入完成，把PLCFlagTag 从0 修改成1；</a:t>
            </a:r>
          </a:p>
          <a:p>
            <a:r>
              <a:rPr lang="zh-CN" altLang="en-US"/>
              <a:t>3) 工业应用系统周期性读取PLCFlagTag 数据，当读到PLCFlagTag 数据为1 后，读取 PLCDataTag 数据；</a:t>
            </a:r>
          </a:p>
          <a:p>
            <a:r>
              <a:rPr lang="zh-CN" altLang="en-US"/>
              <a:t>4) 工业应用系统把PLCDataTag 的数据读取完成后，把PLCFlagTag 从1 修改成0 （此时，PLC 方可写入下一条数据）。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后上横向导杆总成衬套压机产品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主要实现功能包括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下位机的状态展示及监控报警。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压装数据的采集与图形化展示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历史压装数据存储、历史数据检索功能历史数据导出功能。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系统参数设置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压装程序编程。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WIN10 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mysql-8.0.19-winx64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tomcat-9.0.30 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机硬件要求内存不少于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，硬盘容量不低于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60G</a:t>
            </a: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928926" y="3571876"/>
            <a:ext cx="2857520" cy="11430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PC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3500430" y="5572140"/>
            <a:ext cx="1785950" cy="857256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1" idx="2"/>
            <a:endCxn id="43" idx="1"/>
          </p:cNvCxnSpPr>
          <p:nvPr/>
        </p:nvCxnSpPr>
        <p:spPr>
          <a:xfrm rot="16200000" flipH="1">
            <a:off x="3946917" y="5125652"/>
            <a:ext cx="857256" cy="3571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棱台 52"/>
          <p:cNvSpPr/>
          <p:nvPr/>
        </p:nvSpPr>
        <p:spPr>
          <a:xfrm>
            <a:off x="3892844" y="1714488"/>
            <a:ext cx="928694" cy="7143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endCxn id="53" idx="2"/>
          </p:cNvCxnSpPr>
          <p:nvPr/>
        </p:nvCxnSpPr>
        <p:spPr>
          <a:xfrm rot="16200000" flipV="1">
            <a:off x="4035722" y="2750337"/>
            <a:ext cx="642942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41" idx="0"/>
          </p:cNvCxnSpPr>
          <p:nvPr/>
        </p:nvCxnSpPr>
        <p:spPr>
          <a:xfrm rot="5400000">
            <a:off x="4108447" y="3321843"/>
            <a:ext cx="49927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笑脸 89"/>
          <p:cNvSpPr/>
          <p:nvPr/>
        </p:nvSpPr>
        <p:spPr>
          <a:xfrm>
            <a:off x="1214414" y="3286124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笑脸 91"/>
          <p:cNvSpPr/>
          <p:nvPr/>
        </p:nvSpPr>
        <p:spPr>
          <a:xfrm>
            <a:off x="1214414" y="4429132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笑脸 92"/>
          <p:cNvSpPr/>
          <p:nvPr/>
        </p:nvSpPr>
        <p:spPr>
          <a:xfrm>
            <a:off x="1214414" y="3857628"/>
            <a:ext cx="500066" cy="428628"/>
          </a:xfrm>
          <a:prstGeom prst="smileyFac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5720" y="3357562"/>
            <a:ext cx="85725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管理员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3929066"/>
            <a:ext cx="114297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设备维护员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282" y="4500570"/>
            <a:ext cx="92869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操作员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>
            <a:stCxn id="90" idx="6"/>
            <a:endCxn id="41" idx="1"/>
          </p:cNvCxnSpPr>
          <p:nvPr/>
        </p:nvCxnSpPr>
        <p:spPr>
          <a:xfrm>
            <a:off x="1714480" y="3500438"/>
            <a:ext cx="1214446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3" idx="6"/>
            <a:endCxn id="41" idx="1"/>
          </p:cNvCxnSpPr>
          <p:nvPr/>
        </p:nvCxnSpPr>
        <p:spPr>
          <a:xfrm>
            <a:off x="1714480" y="4071942"/>
            <a:ext cx="121444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2" idx="6"/>
            <a:endCxn id="41" idx="1"/>
          </p:cNvCxnSpPr>
          <p:nvPr/>
        </p:nvCxnSpPr>
        <p:spPr>
          <a:xfrm flipV="1">
            <a:off x="1714480" y="4143380"/>
            <a:ext cx="1214446" cy="500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1714488"/>
            <a:ext cx="2357454" cy="2357454"/>
          </a:xfrm>
          <a:prstGeom prst="rect">
            <a:avLst/>
          </a:prstGeom>
          <a:solidFill>
            <a:srgbClr val="92D050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监控集成</a:t>
            </a:r>
          </a:p>
        </p:txBody>
      </p:sp>
      <p:sp>
        <p:nvSpPr>
          <p:cNvPr id="7" name="矩形 6"/>
          <p:cNvSpPr/>
          <p:nvPr/>
        </p:nvSpPr>
        <p:spPr>
          <a:xfrm>
            <a:off x="785786" y="2143116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86" y="3566814"/>
            <a:ext cx="1785950" cy="428628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历史数据导出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786" y="2846704"/>
            <a:ext cx="1785950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压装曲线监控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压力位移曲线采集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产品压制时，每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毫秒采集一次压力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位移曲线数值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采集的压力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位移曲线数值存入数据库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压制过程中实时显示压力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位移曲线折线图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记录产品最大压入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压出力、压装日期和时间、压力合格与否信息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每日压装数量统计、历史累计压装数量统计数据记录入数据库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压装数据自动保存入库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压装数据支持手工导出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根据程序号查看历史压装数据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735" y="701040"/>
            <a:ext cx="5830570" cy="372745"/>
          </a:xfrm>
        </p:spPr>
        <p:txBody>
          <a:bodyPr>
            <a:normAutofit fontScale="90000"/>
          </a:bodyPr>
          <a:lstStyle/>
          <a:p>
            <a:r>
              <a:rPr lang="zh-CN" altLang="en-US" sz="31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芜湖戎征达伺服驱动技术有限公司</a:t>
            </a:r>
          </a:p>
        </p:txBody>
      </p:sp>
      <p:graphicFrame>
        <p:nvGraphicFramePr>
          <p:cNvPr id="32" name="图表 31"/>
          <p:cNvGraphicFramePr/>
          <p:nvPr/>
        </p:nvGraphicFramePr>
        <p:xfrm>
          <a:off x="3442335" y="2224405"/>
          <a:ext cx="4297680" cy="286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3123575" y="522317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3773" y="522317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356870" y="2225040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当前零件号：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290" y="2534617"/>
            <a:ext cx="114300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56870" y="3107055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追溯码：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640" y="3503930"/>
            <a:ext cx="1228090" cy="300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12VS123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89305" y="522317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89503" y="522317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093095" y="57235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轴起始值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3293" y="57235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830580" y="5723558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轴终止值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30778" y="5723558"/>
            <a:ext cx="114300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1991995" y="2534920"/>
            <a:ext cx="1357630" cy="214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压装结果：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87575" y="3034665"/>
            <a:ext cx="935990" cy="36004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OK</a:t>
            </a:r>
          </a:p>
        </p:txBody>
      </p:sp>
      <p:sp>
        <p:nvSpPr>
          <p:cNvPr id="17" name="矩形 16"/>
          <p:cNvSpPr/>
          <p:nvPr/>
        </p:nvSpPr>
        <p:spPr>
          <a:xfrm>
            <a:off x="427965" y="4060522"/>
            <a:ext cx="1000132" cy="21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8290" y="4452317"/>
            <a:ext cx="1143008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3.124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98793" y="5061917"/>
            <a:ext cx="1000132" cy="21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058" y="5607382"/>
            <a:ext cx="114300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5642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037087" y="3652217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57095" y="3579495"/>
            <a:ext cx="935990" cy="36004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NOK</a:t>
            </a:r>
          </a:p>
        </p:txBody>
      </p:sp>
      <p:sp>
        <p:nvSpPr>
          <p:cNvPr id="20" name="矩形 19"/>
          <p:cNvSpPr/>
          <p:nvPr/>
        </p:nvSpPr>
        <p:spPr>
          <a:xfrm>
            <a:off x="6250940" y="1073785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系统连接：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740015" y="1053465"/>
            <a:ext cx="305435" cy="3060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50940" y="1525270"/>
            <a:ext cx="1357630" cy="214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数据记录中：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740015" y="1504950"/>
            <a:ext cx="305435" cy="30607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87325" y="596900"/>
            <a:ext cx="641350" cy="76263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071370" y="4275455"/>
            <a:ext cx="1052195" cy="392430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压装历史数据导出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20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开始月份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42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2020-01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2922" y="4603739"/>
            <a:ext cx="1714512" cy="500066"/>
          </a:xfrm>
          <a:prstGeom prst="rect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868" y="1928802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结束日期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190" y="1928802"/>
            <a:ext cx="171451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2020-12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235" y="2945765"/>
            <a:ext cx="1356995" cy="428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保存路径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1230" y="2945765"/>
            <a:ext cx="42011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D:\csv\</a:t>
            </a:r>
            <a:endParaRPr lang="zh-CN" altLang="en-US" sz="16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6840" y="5475284"/>
            <a:ext cx="8229600" cy="965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输入查询数据后，点导出，弹出下面文件保存对话框， 选择路径后点击保存，导出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文件名称：</a:t>
            </a:r>
            <a:r>
              <a:rPr lang="zh-CN" altLang="en-US" sz="2000">
                <a:sym typeface="+mn-ea"/>
              </a:rPr>
              <a:t>程序号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压装时间</a:t>
            </a:r>
            <a:endParaRPr lang="zh-CN" altLang="en-US" sz="2000"/>
          </a:p>
          <a:p>
            <a:pPr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2625" y="3810000"/>
            <a:ext cx="7720330" cy="269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/>
              <a:t>PC--&gt;PLC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2625" y="930275"/>
            <a:ext cx="7720330" cy="269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/>
              <a:t>PLC--&gt;PC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2495" y="1687195"/>
          <a:ext cx="3848100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  <a:gridCol w="723900"/>
              </a:tblGrid>
              <a:tr h="2108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当前位置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当前压力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当前速度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21703" y="2426970"/>
          <a:ext cx="3838575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</a:tblGrid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零件号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22020" y="2737485"/>
          <a:ext cx="649605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  <a:gridCol w="2657475"/>
              </a:tblGrid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追溯码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Array[0..103] of Byte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1e@#DFD%^&amp;GHG&amp;*FBdfvd232dfd@#$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912495" y="4361815"/>
          <a:ext cx="71818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  <a:gridCol w="723900"/>
                <a:gridCol w="3302000"/>
              </a:tblGrid>
              <a:tr h="2108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OK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NOK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322.1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12495" y="5319395"/>
          <a:ext cx="649605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2037715"/>
                <a:gridCol w="733425"/>
                <a:gridCol w="2657475"/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此项PC给PLC，检测系统是否运行正常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922020" y="3065145"/>
          <a:ext cx="649605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600200"/>
                <a:gridCol w="733425"/>
                <a:gridCol w="2657475"/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运行中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Bool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此项PLC给PC，检测PLC是否连接及运行正常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87344532"/>
  <p:tag name="KSO_WM_UNIT_PLACING_PICTURE_USER_VIEWPORT" val="{&quot;height&quot;:4185,&quot;width&quot;:41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42a5e6-caf0-49f3-93cc-d9d156facf7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569651-a2a5-4c70-a4bf-ea27b45f83ed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808</Words>
  <Application>WPS 演示</Application>
  <PresentationFormat>全屏显示(4:3)</PresentationFormat>
  <Paragraphs>127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压装机HMI监控系统</vt:lpstr>
      <vt:lpstr>系统目标</vt:lpstr>
      <vt:lpstr>系统运行环境</vt:lpstr>
      <vt:lpstr>系统架构</vt:lpstr>
      <vt:lpstr>功能列表</vt:lpstr>
      <vt:lpstr>压力位移曲线采集</vt:lpstr>
      <vt:lpstr>芜湖戎征达伺服驱动技术有限公司</vt:lpstr>
      <vt:lpstr>压装历史数据导出</vt:lpstr>
      <vt:lpstr>幻灯片 9</vt:lpstr>
      <vt:lpstr>     问题：1.程序号更新的时候，公差窗口也会同时改变，目前没有这个信号，所以何时更新是个问题。 文件命名规则需改变，文件名内未含程序号。用户要求根据程序号分文件夹存储。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Windows User</cp:lastModifiedBy>
  <cp:revision>383</cp:revision>
  <dcterms:created xsi:type="dcterms:W3CDTF">2020-01-31T07:45:00Z</dcterms:created>
  <dcterms:modified xsi:type="dcterms:W3CDTF">2020-06-08T14:46:00Z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