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62" r:id="rId7"/>
    <p:sldId id="259" r:id="rId8"/>
    <p:sldId id="269" r:id="rId9"/>
    <p:sldId id="264" r:id="rId10"/>
    <p:sldId id="272" r:id="rId11"/>
    <p:sldId id="273" r:id="rId12"/>
    <p:sldId id="276" r:id="rId13"/>
    <p:sldId id="324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F46F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38"/>
        <p:guide pos="2906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marker>
            <c:symbol val="none"/>
          </c:marker>
          <c:dLbls>
            <c:delete val="1"/>
          </c:dLbls>
          <c:cat>
            <c:numRef>
              <c:f>Sheet1!$A$2:$A$9</c:f>
              <c:numCache>
                <c:formatCode>General</c:formatCod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100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20</c:v>
                </c:pt>
                <c:pt idx="1">
                  <c:v>36</c:v>
                </c:pt>
                <c:pt idx="2">
                  <c:v>78</c:v>
                </c:pt>
                <c:pt idx="3">
                  <c:v>65</c:v>
                </c:pt>
                <c:pt idx="4">
                  <c:v>43</c:v>
                </c:pt>
                <c:pt idx="5">
                  <c:v>26</c:v>
                </c:pt>
                <c:pt idx="6">
                  <c:v>27</c:v>
                </c:pt>
                <c:pt idx="7">
                  <c:v>25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marker>
            <c:symbol val="none"/>
          </c:marker>
          <c:dLbls>
            <c:delete val="1"/>
          </c:dLbls>
          <c:cat>
            <c:numRef>
              <c:f>Sheet1!$A$2:$A$9</c:f>
              <c:numCache>
                <c:formatCode>General</c:formatCod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100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marker>
            <c:symbol val="none"/>
          </c:marker>
          <c:dLbls>
            <c:delete val="1"/>
          </c:dLbls>
          <c:cat>
            <c:numRef>
              <c:f>Sheet1!$A$2:$A$9</c:f>
              <c:numCache>
                <c:formatCode>General</c:formatCod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100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75761664"/>
        <c:axId val="176377856"/>
      </c:lineChart>
      <c:catAx>
        <c:axId val="175761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76377856"/>
        <c:crosses val="autoZero"/>
        <c:auto val="1"/>
        <c:lblAlgn val="ctr"/>
        <c:lblOffset val="100"/>
        <c:noMultiLvlLbl val="0"/>
      </c:catAx>
      <c:valAx>
        <c:axId val="176377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757616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81641604010025"/>
          <c:y val="0.120047449584816"/>
          <c:w val="0.608959899749373"/>
          <c:h val="0.6943772241992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marker>
            <c:symbol val="none"/>
          </c:marker>
          <c:dLbls>
            <c:delete val="1"/>
          </c:dLbls>
          <c:cat>
            <c:numRef>
              <c:f>Sheet1!$A$2:$A$9</c:f>
              <c:numCache>
                <c:formatCode>General</c:formatCod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100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20</c:v>
                </c:pt>
                <c:pt idx="1">
                  <c:v>36</c:v>
                </c:pt>
                <c:pt idx="2">
                  <c:v>78</c:v>
                </c:pt>
                <c:pt idx="3">
                  <c:v>65</c:v>
                </c:pt>
                <c:pt idx="4">
                  <c:v>43</c:v>
                </c:pt>
                <c:pt idx="5">
                  <c:v>26</c:v>
                </c:pt>
                <c:pt idx="6">
                  <c:v>27</c:v>
                </c:pt>
                <c:pt idx="7">
                  <c:v>25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marker>
            <c:symbol val="none"/>
          </c:marker>
          <c:dLbls>
            <c:delete val="1"/>
          </c:dLbls>
          <c:cat>
            <c:numRef>
              <c:f>Sheet1!$A$2:$A$9</c:f>
              <c:numCache>
                <c:formatCode>General</c:formatCod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100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marker>
            <c:symbol val="none"/>
          </c:marker>
          <c:dLbls>
            <c:delete val="1"/>
          </c:dLbls>
          <c:cat>
            <c:numRef>
              <c:f>Sheet1!$A$2:$A$9</c:f>
              <c:numCache>
                <c:formatCode>General</c:formatCod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100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75761664"/>
        <c:axId val="176377856"/>
      </c:lineChart>
      <c:catAx>
        <c:axId val="175761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76377856"/>
        <c:crosses val="autoZero"/>
        <c:auto val="1"/>
        <c:lblAlgn val="ctr"/>
        <c:lblOffset val="100"/>
        <c:noMultiLvlLbl val="0"/>
      </c:catAx>
      <c:valAx>
        <c:axId val="176377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757616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36587-32C8-49BF-A15C-979903894B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F512B-538F-4A96-8B12-5F3972D96C9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412956F-9087-4737-8A5F-E83AE7A56D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C262766-25A1-49DA-B848-2C904E5585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56F-9087-4737-8A5F-E83AE7A56D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2766-25A1-49DA-B848-2C904E5585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56F-9087-4737-8A5F-E83AE7A56D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2766-25A1-49DA-B848-2C904E5585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56F-9087-4737-8A5F-E83AE7A56D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2766-25A1-49DA-B848-2C904E5585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56F-9087-4737-8A5F-E83AE7A56D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2766-25A1-49DA-B848-2C904E5585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56F-9087-4737-8A5F-E83AE7A56D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2766-25A1-49DA-B848-2C904E5585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12956F-9087-4737-8A5F-E83AE7A56D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C262766-25A1-49DA-B848-2C904E5585C2}" type="slidenum">
              <a:rPr lang="zh-CN" altLang="en-US" smtClean="0"/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412956F-9087-4737-8A5F-E83AE7A56D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C262766-25A1-49DA-B848-2C904E5585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56F-9087-4737-8A5F-E83AE7A56D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2766-25A1-49DA-B848-2C904E5585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56F-9087-4737-8A5F-E83AE7A56D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2766-25A1-49DA-B848-2C904E5585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56F-9087-4737-8A5F-E83AE7A56D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2766-25A1-49DA-B848-2C904E5585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412956F-9087-4737-8A5F-E83AE7A56D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C262766-25A1-49DA-B848-2C904E5585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tags" Target="../tags/tag1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2428868"/>
            <a:ext cx="8458200" cy="1222375"/>
          </a:xfrm>
        </p:spPr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压装机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HMI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监控系统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V3.0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title"/>
          </p:nvPr>
        </p:nvSpPr>
        <p:spPr>
          <a:xfrm>
            <a:off x="457200" y="1143000"/>
            <a:ext cx="8229600" cy="4664710"/>
          </a:xfrm>
        </p:spPr>
        <p:txBody>
          <a:bodyPr>
            <a:normAutofit/>
          </a:bodyPr>
          <a:p>
            <a:br>
              <a:rPr lang="zh-CN" altLang="en-US" sz="1400"/>
            </a:br>
            <a:br>
              <a:rPr lang="zh-CN" altLang="en-US" sz="1400"/>
            </a:br>
            <a:br>
              <a:rPr lang="zh-CN" altLang="en-US" sz="1400"/>
            </a:br>
            <a:br>
              <a:rPr lang="zh-CN" altLang="en-US" sz="1400"/>
            </a:br>
            <a:br>
              <a:rPr lang="zh-CN" altLang="en-US" sz="1400"/>
            </a:br>
            <a:r>
              <a:rPr lang="zh-CN" altLang="en-US" sz="1400"/>
              <a:t>问题：</a:t>
            </a:r>
            <a:r>
              <a:rPr lang="en-US" altLang="zh-CN" sz="1400"/>
              <a:t>1.</a:t>
            </a:r>
            <a:r>
              <a:rPr lang="zh-CN" altLang="en-US" sz="1400"/>
              <a:t>程序号更新的时候，公差窗口也会同时改变，目前没有这个信号，所以何时更新是个问题。</a:t>
            </a:r>
            <a:br>
              <a:rPr lang="zh-CN" altLang="en-US" sz="1400"/>
            </a:br>
            <a:r>
              <a:rPr lang="en-US" altLang="zh-CN" sz="1400"/>
              <a:t>2.</a:t>
            </a:r>
            <a:r>
              <a:rPr lang="zh-CN" altLang="en-US" sz="1400"/>
              <a:t>文件命名规则需改变，文件名内未含程序号。用户要求根据程序号分文件夹存储。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8745"/>
            <a:ext cx="8229600" cy="5185410"/>
          </a:xfrm>
        </p:spPr>
        <p:txBody>
          <a:bodyPr>
            <a:normAutofit fontScale="40000"/>
          </a:bodyPr>
          <a:p>
            <a:r>
              <a:rPr lang="zh-CN" altLang="en-US"/>
              <a:t>2. PLC与工控数据交互机制标准</a:t>
            </a:r>
            <a:endParaRPr lang="zh-CN" altLang="en-US"/>
          </a:p>
          <a:p>
            <a:r>
              <a:rPr lang="zh-CN" altLang="en-US"/>
              <a:t>2.1 PLC-&gt;系统-&gt;PLC</a:t>
            </a:r>
            <a:endParaRPr lang="zh-CN" altLang="en-US"/>
          </a:p>
          <a:p>
            <a:r>
              <a:rPr lang="zh-CN" altLang="en-US"/>
              <a:t>用于处理PLC向系统传递关键型数据，保证数据不丢失。如果丢失，或者数据异常，将信息反馈给PLC做相应处理。</a:t>
            </a:r>
            <a:endParaRPr lang="zh-CN" altLang="en-US"/>
          </a:p>
          <a:p>
            <a:r>
              <a:rPr lang="zh-CN" altLang="en-US"/>
              <a:t>1) PLC把请求工业应用系统的数据按规则组装好后，写入数据到 PLCDataTag （写入前，需要判断PLCFlagTag 是否为0 ）；</a:t>
            </a:r>
            <a:endParaRPr lang="zh-CN" altLang="en-US"/>
          </a:p>
          <a:p>
            <a:r>
              <a:rPr lang="zh-CN" altLang="en-US"/>
              <a:t>2) PLC 请求数据写入完成，把PLCFlagTag 从0 修改成1；</a:t>
            </a:r>
            <a:endParaRPr lang="zh-CN" altLang="en-US"/>
          </a:p>
          <a:p>
            <a:r>
              <a:rPr lang="zh-CN" altLang="en-US"/>
              <a:t>3) 工业应用系统周期性读取PLCFlagTag 数据，当读到PLCFlagTag 数据为1 后，读取 PLCDataTag 数据；</a:t>
            </a:r>
            <a:endParaRPr lang="zh-CN" altLang="en-US"/>
          </a:p>
          <a:p>
            <a:r>
              <a:rPr lang="zh-CN" altLang="en-US"/>
              <a:t>4) 工业应用系统把PLCDataTag 的数据读取完成后，把PLCFlagTag 从1 修改成0（此时，PLC 方可写入下一条数据）；</a:t>
            </a:r>
            <a:endParaRPr lang="zh-CN" altLang="en-US"/>
          </a:p>
          <a:p>
            <a:r>
              <a:rPr lang="zh-CN" altLang="en-US"/>
              <a:t>5) 工业应用系统把回复 PLC的数据按规则组装好后，写入 SystemDataTag （写入前，需要判断 SystemFlagTag 是否为0 ）；</a:t>
            </a:r>
            <a:endParaRPr lang="zh-CN" altLang="en-US"/>
          </a:p>
          <a:p>
            <a:r>
              <a:rPr lang="zh-CN" altLang="en-US"/>
              <a:t>6) 工业应用系统回复数据写入完成，把SystemFlagTag 从0 修改成1；</a:t>
            </a:r>
            <a:endParaRPr lang="zh-CN" altLang="en-US"/>
          </a:p>
          <a:p>
            <a:r>
              <a:rPr lang="zh-CN" altLang="en-US"/>
              <a:t>7) PLC 周期性读取SystemFlagTag 数据，当读到SystemFlagTag 数据为1 后，读取SystemDataTag 数据；</a:t>
            </a:r>
            <a:endParaRPr lang="zh-CN" altLang="en-US"/>
          </a:p>
          <a:p>
            <a:r>
              <a:rPr lang="zh-CN" altLang="en-US"/>
              <a:t>8) PLC 把SystemDataTag 的数据读取完成后，把SystemFlagTag 从1 修改成0 （此时，工业应用系统 方可写入下一条数据）。</a:t>
            </a:r>
            <a:endParaRPr lang="zh-CN" altLang="en-US"/>
          </a:p>
          <a:p>
            <a:r>
              <a:rPr lang="zh-CN" altLang="en-US"/>
              <a:t>2.2 PLC-&gt;系统</a:t>
            </a:r>
            <a:endParaRPr lang="zh-CN" altLang="en-US"/>
          </a:p>
          <a:p>
            <a:r>
              <a:rPr lang="zh-CN" altLang="en-US"/>
              <a:t>用于处理PLC向线边ANDON报警数据采集，扬声器控制等，确保系统能读取数据。</a:t>
            </a:r>
            <a:endParaRPr lang="zh-CN" altLang="en-US"/>
          </a:p>
          <a:p>
            <a:r>
              <a:rPr lang="zh-CN" altLang="en-US"/>
              <a:t>1) PLC 把需要发送工业应用系统的数据按规则组装好后，写入数据到PLCDataTag （写入前，需要判断PLCFlagTag 是否为0 ）；</a:t>
            </a:r>
            <a:endParaRPr lang="zh-CN" altLang="en-US"/>
          </a:p>
          <a:p>
            <a:r>
              <a:rPr lang="zh-CN" altLang="en-US"/>
              <a:t>2) PLC 的发送数据写入完成，把PLCFlagTag 从0 修改成1；</a:t>
            </a:r>
            <a:endParaRPr lang="zh-CN" altLang="en-US"/>
          </a:p>
          <a:p>
            <a:r>
              <a:rPr lang="zh-CN" altLang="en-US"/>
              <a:t>3) 工业应用系统周期性读取PLCFlagTag 数据，当读到PLCFlagTag 数据为1 后，读取 PLCDataTag 数据；</a:t>
            </a:r>
            <a:endParaRPr lang="zh-CN" altLang="en-US"/>
          </a:p>
          <a:p>
            <a:r>
              <a:rPr lang="zh-CN" altLang="en-US"/>
              <a:t>4) 工业应用系统把PLCDataTag 的数据读取完成后，把PLCFlagTag 从1 修改成0 （此时，PLC 方可写入下一条数据）。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系统目标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系统实现对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后上横向导杆总成衬套压机产品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HMI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主要实现功能包括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下位机的状态展示及监控报警。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压装数据的采集与图形化展示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历史压装数据存储、历史数据检索功能历史数据导出功能。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系统参数设置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压装程序编程。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系统运行环境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WIN10 64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mysql-8.0.19-winx64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tomcat-9.0.30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开发语言：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机硬件要求内存不少于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，硬盘容量不低于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60G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2928926" y="3571876"/>
            <a:ext cx="2857520" cy="11430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监控系统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PC 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流程图: 磁盘 42"/>
          <p:cNvSpPr/>
          <p:nvPr/>
        </p:nvSpPr>
        <p:spPr>
          <a:xfrm>
            <a:off x="3500430" y="5572140"/>
            <a:ext cx="1785950" cy="857256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41" idx="2"/>
            <a:endCxn id="43" idx="1"/>
          </p:cNvCxnSpPr>
          <p:nvPr/>
        </p:nvCxnSpPr>
        <p:spPr>
          <a:xfrm rot="16200000" flipH="1">
            <a:off x="3946917" y="5125652"/>
            <a:ext cx="857256" cy="35719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棱台 52"/>
          <p:cNvSpPr/>
          <p:nvPr/>
        </p:nvSpPr>
        <p:spPr>
          <a:xfrm>
            <a:off x="3892844" y="1714488"/>
            <a:ext cx="928694" cy="71438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PLC1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/>
          <p:cNvCxnSpPr>
            <a:endCxn id="53" idx="2"/>
          </p:cNvCxnSpPr>
          <p:nvPr/>
        </p:nvCxnSpPr>
        <p:spPr>
          <a:xfrm rot="16200000" flipV="1">
            <a:off x="4035722" y="2750337"/>
            <a:ext cx="642942" cy="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endCxn id="41" idx="0"/>
          </p:cNvCxnSpPr>
          <p:nvPr/>
        </p:nvCxnSpPr>
        <p:spPr>
          <a:xfrm rot="5400000">
            <a:off x="4108447" y="3321843"/>
            <a:ext cx="499272" cy="7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笑脸 89"/>
          <p:cNvSpPr/>
          <p:nvPr/>
        </p:nvSpPr>
        <p:spPr>
          <a:xfrm>
            <a:off x="1214414" y="3286124"/>
            <a:ext cx="500066" cy="428628"/>
          </a:xfrm>
          <a:prstGeom prst="smileyFac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笑脸 91"/>
          <p:cNvSpPr/>
          <p:nvPr/>
        </p:nvSpPr>
        <p:spPr>
          <a:xfrm>
            <a:off x="1214414" y="4429132"/>
            <a:ext cx="500066" cy="428628"/>
          </a:xfrm>
          <a:prstGeom prst="smileyFac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笑脸 92"/>
          <p:cNvSpPr/>
          <p:nvPr/>
        </p:nvSpPr>
        <p:spPr>
          <a:xfrm>
            <a:off x="1214414" y="3857628"/>
            <a:ext cx="500066" cy="428628"/>
          </a:xfrm>
          <a:prstGeom prst="smileyFac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285720" y="3357562"/>
            <a:ext cx="857256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管理员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0" y="3929066"/>
            <a:ext cx="1142976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设备维护员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14282" y="4500570"/>
            <a:ext cx="928694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操作员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直接箭头连接符 97"/>
          <p:cNvCxnSpPr>
            <a:stCxn id="90" idx="6"/>
            <a:endCxn id="41" idx="1"/>
          </p:cNvCxnSpPr>
          <p:nvPr/>
        </p:nvCxnSpPr>
        <p:spPr>
          <a:xfrm>
            <a:off x="1714480" y="3500438"/>
            <a:ext cx="1214446" cy="64294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93" idx="6"/>
            <a:endCxn id="41" idx="1"/>
          </p:cNvCxnSpPr>
          <p:nvPr/>
        </p:nvCxnSpPr>
        <p:spPr>
          <a:xfrm>
            <a:off x="1714480" y="4071942"/>
            <a:ext cx="1214446" cy="7143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92" idx="6"/>
            <a:endCxn id="41" idx="1"/>
          </p:cNvCxnSpPr>
          <p:nvPr/>
        </p:nvCxnSpPr>
        <p:spPr>
          <a:xfrm flipV="1">
            <a:off x="1714480" y="4143380"/>
            <a:ext cx="1214446" cy="5000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功能列表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0034" y="1714488"/>
            <a:ext cx="2357454" cy="2357454"/>
          </a:xfrm>
          <a:prstGeom prst="rect">
            <a:avLst/>
          </a:prstGeom>
          <a:solidFill>
            <a:srgbClr val="92D050"/>
          </a:solidFill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监控集成</a:t>
            </a:r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5786" y="2143116"/>
            <a:ext cx="1785950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设备状态监控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85786" y="3566814"/>
            <a:ext cx="1785950" cy="428628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历史数据导出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5786" y="2846704"/>
            <a:ext cx="1785950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压装曲线监控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压力位移曲线采集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产品压制时，每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毫秒采集一次压力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位移曲线数值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采集的压力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位移曲线数值存入数据库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压制过程中实时显示压力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位移曲线折线图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记录产品最大压入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压出力、压装日期和时间、压力合格与否信息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每日压装数量统计、历史累计压装数量统计数据记录入数据库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压装数据自动保存入库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压装数据支持手工导出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根据程序号查看历史压装数据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735" y="701040"/>
            <a:ext cx="5830570" cy="372745"/>
          </a:xfrm>
        </p:spPr>
        <p:txBody>
          <a:bodyPr>
            <a:normAutofit fontScale="90000"/>
          </a:bodyPr>
          <a:lstStyle/>
          <a:p>
            <a:r>
              <a:rPr lang="zh-CN" altLang="en-US" sz="311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芜湖戎征达伺服驱动技术有限公司</a:t>
            </a:r>
            <a:endParaRPr lang="zh-CN" altLang="en-US" sz="311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2" name="图表 31"/>
          <p:cNvGraphicFramePr/>
          <p:nvPr/>
        </p:nvGraphicFramePr>
        <p:xfrm>
          <a:off x="3093085" y="2225040"/>
          <a:ext cx="2610485" cy="2658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2" name="矩形 11"/>
          <p:cNvSpPr/>
          <p:nvPr/>
        </p:nvSpPr>
        <p:spPr>
          <a:xfrm flipH="1">
            <a:off x="2310130" y="5222875"/>
            <a:ext cx="1132205" cy="470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轴起始值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 flipH="1">
            <a:off x="3481070" y="5222875"/>
            <a:ext cx="491490" cy="38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356870" y="2225040"/>
            <a:ext cx="1357630" cy="214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当前零件号：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28290" y="2534617"/>
            <a:ext cx="1143008" cy="285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56870" y="3107055"/>
            <a:ext cx="1357630" cy="214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追溯码：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1640" y="3503930"/>
            <a:ext cx="1228090" cy="300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12VS123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 flipH="1">
            <a:off x="4104005" y="5222875"/>
            <a:ext cx="1021715" cy="470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轴终止值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 flipH="1">
            <a:off x="5125720" y="5222875"/>
            <a:ext cx="903605" cy="470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4000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 flipH="1">
            <a:off x="2218690" y="5723255"/>
            <a:ext cx="1193165" cy="470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轴起始值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3450590" y="5723255"/>
            <a:ext cx="521970" cy="470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 flipH="1">
            <a:off x="4104005" y="5723255"/>
            <a:ext cx="1021715" cy="470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轴终止值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 flipH="1">
            <a:off x="5125720" y="5723255"/>
            <a:ext cx="903605" cy="470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50000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1991995" y="2534920"/>
            <a:ext cx="1357630" cy="214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压装结果：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187575" y="3034665"/>
            <a:ext cx="935990" cy="36004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OK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2157095" y="3579495"/>
            <a:ext cx="935990" cy="36004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NOK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320675" y="4667885"/>
            <a:ext cx="1357630" cy="214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系统连接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809750" y="4647565"/>
            <a:ext cx="305435" cy="30607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20675" y="5119370"/>
            <a:ext cx="1357630" cy="214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数据记录中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809750" y="5099050"/>
            <a:ext cx="305435" cy="30607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1" name="图片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7325" y="596900"/>
            <a:ext cx="641350" cy="762635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2071370" y="4275455"/>
            <a:ext cx="1052195" cy="392430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4" name="图表 33"/>
          <p:cNvGraphicFramePr/>
          <p:nvPr/>
        </p:nvGraphicFramePr>
        <p:xfrm>
          <a:off x="6029325" y="2225040"/>
          <a:ext cx="2576830" cy="2656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矩形 43"/>
          <p:cNvSpPr/>
          <p:nvPr/>
        </p:nvSpPr>
        <p:spPr>
          <a:xfrm flipH="1">
            <a:off x="5358130" y="5276850"/>
            <a:ext cx="1132205" cy="470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轴起始值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 flipH="1">
            <a:off x="6529070" y="5276850"/>
            <a:ext cx="491490" cy="38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/>
          </a:p>
        </p:txBody>
      </p:sp>
      <p:sp>
        <p:nvSpPr>
          <p:cNvPr id="46" name="矩形 45"/>
          <p:cNvSpPr/>
          <p:nvPr/>
        </p:nvSpPr>
        <p:spPr>
          <a:xfrm flipH="1">
            <a:off x="7152005" y="5276850"/>
            <a:ext cx="1021715" cy="470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轴终止值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 flipH="1">
            <a:off x="8173720" y="5276850"/>
            <a:ext cx="903605" cy="470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4000</a:t>
            </a:r>
            <a:endParaRPr lang="zh-CN" altLang="en-US" sz="1600" dirty="0"/>
          </a:p>
        </p:txBody>
      </p:sp>
      <p:sp>
        <p:nvSpPr>
          <p:cNvPr id="48" name="矩形 47"/>
          <p:cNvSpPr/>
          <p:nvPr/>
        </p:nvSpPr>
        <p:spPr>
          <a:xfrm flipH="1">
            <a:off x="5266690" y="5777230"/>
            <a:ext cx="1193165" cy="470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轴起始值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 flipH="1">
            <a:off x="6498590" y="5777230"/>
            <a:ext cx="521970" cy="470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/>
          </a:p>
        </p:txBody>
      </p:sp>
      <p:sp>
        <p:nvSpPr>
          <p:cNvPr id="50" name="矩形 49"/>
          <p:cNvSpPr/>
          <p:nvPr/>
        </p:nvSpPr>
        <p:spPr>
          <a:xfrm flipH="1">
            <a:off x="7152005" y="5777230"/>
            <a:ext cx="1021715" cy="470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轴终止值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 flipH="1">
            <a:off x="8173720" y="5777230"/>
            <a:ext cx="903605" cy="470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50000</a:t>
            </a:r>
            <a:endParaRPr lang="zh-CN" altLang="en-US" sz="1600" dirty="0"/>
          </a:p>
        </p:txBody>
      </p:sp>
      <p:sp>
        <p:nvSpPr>
          <p:cNvPr id="52" name="矩形 51"/>
          <p:cNvSpPr/>
          <p:nvPr/>
        </p:nvSpPr>
        <p:spPr>
          <a:xfrm>
            <a:off x="6302985" y="1298272"/>
            <a:ext cx="1000132" cy="214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当前位置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608870" y="1298272"/>
            <a:ext cx="1143008" cy="285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3.124</a:t>
            </a:r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54" name="矩形 53"/>
          <p:cNvSpPr/>
          <p:nvPr/>
        </p:nvSpPr>
        <p:spPr>
          <a:xfrm>
            <a:off x="6302693" y="1657682"/>
            <a:ext cx="1000132" cy="214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当前压力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608570" y="1657985"/>
            <a:ext cx="1142365" cy="213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5642</a:t>
            </a:r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56" name="矩形 55"/>
          <p:cNvSpPr/>
          <p:nvPr/>
        </p:nvSpPr>
        <p:spPr>
          <a:xfrm>
            <a:off x="3254985" y="1298907"/>
            <a:ext cx="1000132" cy="214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当前位置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560870" y="1298907"/>
            <a:ext cx="1143008" cy="285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3.124</a:t>
            </a:r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58" name="矩形 57"/>
          <p:cNvSpPr/>
          <p:nvPr/>
        </p:nvSpPr>
        <p:spPr>
          <a:xfrm>
            <a:off x="3254693" y="1658317"/>
            <a:ext cx="1000132" cy="214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当前压力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60570" y="1658620"/>
            <a:ext cx="1142365" cy="213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5642</a:t>
            </a:r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压装历史数据导出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5720" y="1928802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开始月份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43042" y="1928802"/>
            <a:ext cx="1714512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2020-01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22922" y="4603739"/>
            <a:ext cx="1714512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71868" y="1928802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结束日期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29190" y="1928802"/>
            <a:ext cx="1714512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2020-12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64235" y="2945765"/>
            <a:ext cx="1356995" cy="4286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保存路径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21230" y="2945765"/>
            <a:ext cx="42011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D:\csv\</a:t>
            </a:r>
            <a:endParaRPr lang="zh-CN" altLang="en-US" sz="1600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6840" y="5475284"/>
            <a:ext cx="8229600" cy="9652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输入查询数据后，点导出，弹出下面文件保存对话框， 选择路径后点击保存，导出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文件名称：</a:t>
            </a:r>
            <a:r>
              <a:rPr lang="zh-CN" altLang="en-US" sz="2000">
                <a:sym typeface="+mn-ea"/>
              </a:rPr>
              <a:t>程序号</a:t>
            </a:r>
            <a:r>
              <a:rPr lang="en-US" altLang="zh-CN" sz="2000">
                <a:sym typeface="+mn-ea"/>
              </a:rPr>
              <a:t>+</a:t>
            </a:r>
            <a:r>
              <a:rPr lang="zh-CN" altLang="en-US" sz="2000">
                <a:sym typeface="+mn-ea"/>
              </a:rPr>
              <a:t>压装时间</a:t>
            </a:r>
            <a:endParaRPr lang="zh-CN" altLang="en-US" sz="2000"/>
          </a:p>
          <a:p>
            <a:pPr>
              <a:buNone/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82625" y="3810000"/>
            <a:ext cx="7720330" cy="26962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p>
            <a:r>
              <a:rPr lang="en-US" altLang="zh-CN"/>
              <a:t>PC--&gt;PLC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682625" y="930275"/>
            <a:ext cx="7720330" cy="26962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p>
            <a:r>
              <a:rPr lang="en-US" altLang="zh-CN"/>
              <a:t>PLC--&gt;PC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912495" y="1687195"/>
          <a:ext cx="3848100" cy="63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2057400"/>
                <a:gridCol w="723900"/>
              </a:tblGrid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当前位置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Real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298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当前压力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Real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当前速度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Real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921703" y="2426970"/>
          <a:ext cx="3838575" cy="17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50"/>
                <a:gridCol w="1600200"/>
                <a:gridCol w="733425"/>
              </a:tblGrid>
              <a:tr h="2260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零件号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922020" y="2737485"/>
          <a:ext cx="6496050" cy="17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50"/>
                <a:gridCol w="1600200"/>
                <a:gridCol w="733425"/>
                <a:gridCol w="2657475"/>
              </a:tblGrid>
              <a:tr h="2260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追溯码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Array[0..103] of Byte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1e@#DFD%^&amp;GHG&amp;*FBdfvd232dfd@#$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912495" y="4361815"/>
          <a:ext cx="718185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2057400"/>
                <a:gridCol w="723900"/>
                <a:gridCol w="3302000"/>
              </a:tblGrid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OK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Bool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322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NOK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Bool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322.1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912495" y="5319395"/>
          <a:ext cx="6496050" cy="17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435"/>
                <a:gridCol w="2037715"/>
                <a:gridCol w="733425"/>
                <a:gridCol w="2657475"/>
              </a:tblGrid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在线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Bool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此项PC给PLC，检测系统是否运行正常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922020" y="3065145"/>
          <a:ext cx="6496050" cy="17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50"/>
                <a:gridCol w="1600200"/>
                <a:gridCol w="733425"/>
                <a:gridCol w="2657475"/>
              </a:tblGrid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运行中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Bool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18.1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此项PLC给PC，检测PLC是否连接及运行正常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/>
        </p:nvGraphicFramePr>
        <p:xfrm>
          <a:off x="921703" y="4946015"/>
          <a:ext cx="3876675" cy="15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325"/>
                <a:gridCol w="2066925"/>
                <a:gridCol w="733425"/>
              </a:tblGrid>
              <a:tr h="152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曲线记录中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Bool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322.3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EFSHAPE" val="287344532"/>
  <p:tag name="KSO_WM_UNIT_PLACING_PICTURE_USER_VIEWPORT" val="{&quot;height&quot;:4185,&quot;width&quot;:4185}"/>
</p:tagLst>
</file>

<file path=ppt/tags/tag2.xml><?xml version="1.0" encoding="utf-8"?>
<p:tagLst xmlns:p="http://schemas.openxmlformats.org/presentationml/2006/main">
  <p:tag name="KSO_WM_UNIT_TABLE_BEAUTIFY" val="smartTable{3442a5e6-caf0-49f3-93cc-d9d156facf7f}"/>
</p:tagLst>
</file>

<file path=ppt/tags/tag3.xml><?xml version="1.0" encoding="utf-8"?>
<p:tagLst xmlns:p="http://schemas.openxmlformats.org/presentationml/2006/main">
  <p:tag name="KSO_WM_UNIT_TABLE_BEAUTIFY" val="smartTable{cb569651-a2a5-4c70-a4bf-ea27b45f83ed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1922</Words>
  <Application>WPS 演示</Application>
  <PresentationFormat>全屏显示(4:3)</PresentationFormat>
  <Paragraphs>239</Paragraphs>
  <Slides>11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Georgia</vt:lpstr>
      <vt:lpstr>Wingdings 2</vt:lpstr>
      <vt:lpstr>Wingdings</vt:lpstr>
      <vt:lpstr>微软雅黑</vt:lpstr>
      <vt:lpstr>Arial Unicode MS</vt:lpstr>
      <vt:lpstr>Trebuchet MS</vt:lpstr>
      <vt:lpstr>方正姚体</vt:lpstr>
      <vt:lpstr>Segoe Print</vt:lpstr>
      <vt:lpstr>Calibri</vt:lpstr>
      <vt:lpstr>Georgia</vt:lpstr>
      <vt:lpstr>都市</vt:lpstr>
      <vt:lpstr>压装机HMI监控系统</vt:lpstr>
      <vt:lpstr>系统目标</vt:lpstr>
      <vt:lpstr>系统运行环境</vt:lpstr>
      <vt:lpstr>系统架构</vt:lpstr>
      <vt:lpstr>功能列表</vt:lpstr>
      <vt:lpstr>压力位移曲线采集</vt:lpstr>
      <vt:lpstr>监控-压装曲线监控</vt:lpstr>
      <vt:lpstr>压装历史数据导出</vt:lpstr>
      <vt:lpstr>报警窗口</vt:lpstr>
      <vt:lpstr>条件查看-设备原位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Microsoft</dc:creator>
  <cp:lastModifiedBy>elchen</cp:lastModifiedBy>
  <cp:revision>386</cp:revision>
  <dcterms:created xsi:type="dcterms:W3CDTF">2020-01-31T07:45:00Z</dcterms:created>
  <dcterms:modified xsi:type="dcterms:W3CDTF">2020-05-26T09:19:26Z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