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88" d="100"/>
          <a:sy n="88" d="100"/>
        </p:scale>
        <p:origin x="105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511F4FA-C90C-49AE-B535-010DA52E1089}" type="datetimeFigureOut">
              <a:rPr lang="fr-FR" smtClean="0"/>
              <a:t>07/03/2023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76136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11F4FA-C90C-49AE-B535-010DA52E1089}" type="datetimeFigureOut">
              <a:rPr lang="fr-FR" smtClean="0"/>
              <a:t>07/03/2023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266361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11F4FA-C90C-49AE-B535-010DA52E1089}" type="datetimeFigureOut">
              <a:rPr lang="fr-FR" smtClean="0"/>
              <a:t>07/03/2023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79756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11F4FA-C90C-49AE-B535-010DA52E1089}" type="datetimeFigureOut">
              <a:rPr lang="fr-FR" smtClean="0"/>
              <a:t>07/03/2023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7910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511F4FA-C90C-49AE-B535-010DA52E1089}" type="datetimeFigureOut">
              <a:rPr lang="fr-FR" smtClean="0"/>
              <a:t>07/03/2023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28172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511F4FA-C90C-49AE-B535-010DA52E1089}" type="datetimeFigureOut">
              <a:rPr lang="fr-FR" smtClean="0"/>
              <a:t>07/03/2023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297903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511F4FA-C90C-49AE-B535-010DA52E1089}" type="datetimeFigureOut">
              <a:rPr lang="fr-FR" smtClean="0"/>
              <a:t>07/03/2023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6693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511F4FA-C90C-49AE-B535-010DA52E1089}" type="datetimeFigureOut">
              <a:rPr lang="fr-FR" smtClean="0"/>
              <a:t>07/03/2023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62294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1F4FA-C90C-49AE-B535-010DA52E1089}" type="datetimeFigureOut">
              <a:rPr lang="fr-FR" smtClean="0"/>
              <a:t>07/03/2023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20073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511F4FA-C90C-49AE-B535-010DA52E1089}" type="datetimeFigureOut">
              <a:rPr lang="fr-FR" smtClean="0"/>
              <a:t>07/03/2023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166901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511F4FA-C90C-49AE-B535-010DA52E1089}" type="datetimeFigureOut">
              <a:rPr lang="fr-FR" smtClean="0"/>
              <a:t>07/03/2023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FAB9390-8406-4582-B17E-A2E082BB451F}" type="slidenum">
              <a:rPr lang="fr-FR" smtClean="0"/>
              <a:t>‹N°›</a:t>
            </a:fld>
            <a:endParaRPr lang="fr-FR"/>
          </a:p>
        </p:txBody>
      </p:sp>
    </p:spTree>
    <p:extLst>
      <p:ext uri="{BB962C8B-B14F-4D97-AF65-F5344CB8AC3E}">
        <p14:creationId xmlns:p14="http://schemas.microsoft.com/office/powerpoint/2010/main" val="905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1F4FA-C90C-49AE-B535-010DA52E1089}" type="datetimeFigureOut">
              <a:rPr lang="fr-FR" smtClean="0"/>
              <a:t>07/03/2023</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B9390-8406-4582-B17E-A2E082BB451F}" type="slidenum">
              <a:rPr lang="fr-FR" smtClean="0"/>
              <a:t>‹N°›</a:t>
            </a:fld>
            <a:endParaRPr lang="fr-FR"/>
          </a:p>
        </p:txBody>
      </p:sp>
    </p:spTree>
    <p:extLst>
      <p:ext uri="{BB962C8B-B14F-4D97-AF65-F5344CB8AC3E}">
        <p14:creationId xmlns:p14="http://schemas.microsoft.com/office/powerpoint/2010/main" val="1430399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AE082-85AD-4306-BFCA-9898DEDF8005}"/>
              </a:ext>
            </a:extLst>
          </p:cNvPr>
          <p:cNvSpPr/>
          <p:nvPr/>
        </p:nvSpPr>
        <p:spPr>
          <a:xfrm>
            <a:off x="273150" y="1011644"/>
            <a:ext cx="4236139" cy="252827"/>
          </a:xfrm>
          <a:prstGeom prst="rect">
            <a:avLst/>
          </a:prstGeom>
          <a:solidFill>
            <a:sysClr val="window" lastClr="FFFFFF">
              <a:lumMod val="95000"/>
            </a:sysClr>
          </a:solidFill>
          <a:ln>
            <a:noFill/>
          </a:ln>
        </p:spPr>
        <p:txBody>
          <a:bodyPr rtlCol="0" anchor="ctr"/>
          <a:lstStyle/>
          <a:p>
            <a:pPr marL="5572" marR="0" lvl="0" indent="0" defTabSz="815737" eaLnBrk="1" fontAlgn="auto" latinLnBrk="0" hangingPunct="1">
              <a:lnSpc>
                <a:spcPct val="100000"/>
              </a:lnSpc>
              <a:spcBef>
                <a:spcPts val="234"/>
              </a:spcBef>
              <a:spcAft>
                <a:spcPts val="0"/>
              </a:spcAft>
              <a:buClr>
                <a:srgbClr val="027180"/>
              </a:buClr>
              <a:buSzPct val="85000"/>
              <a:buFontTx/>
              <a:buNone/>
              <a:tabLst/>
              <a:defRPr/>
            </a:pPr>
            <a:r>
              <a:rPr kumimoji="0" lang="en-US" sz="1171" b="1" i="0" u="none" strike="noStrike" kern="0" cap="none" spc="0" normalizeH="0" baseline="0" noProof="0">
                <a:ln>
                  <a:noFill/>
                </a:ln>
                <a:solidFill>
                  <a:srgbClr val="00008F"/>
                </a:solidFill>
                <a:effectLst/>
                <a:uLnTx/>
                <a:uFillTx/>
                <a:latin typeface="Source Sans Pro"/>
              </a:rPr>
              <a:t>Goals &amp; Objectives</a:t>
            </a:r>
          </a:p>
        </p:txBody>
      </p:sp>
      <p:sp>
        <p:nvSpPr>
          <p:cNvPr id="3" name="Titre 1">
            <a:extLst>
              <a:ext uri="{FF2B5EF4-FFF2-40B4-BE49-F238E27FC236}">
                <a16:creationId xmlns:a16="http://schemas.microsoft.com/office/drawing/2014/main" id="{75AB64F6-7D48-4160-BDCD-BBF5C24DD690}"/>
              </a:ext>
            </a:extLst>
          </p:cNvPr>
          <p:cNvSpPr txBox="1">
            <a:spLocks/>
          </p:cNvSpPr>
          <p:nvPr/>
        </p:nvSpPr>
        <p:spPr>
          <a:xfrm>
            <a:off x="273896" y="170445"/>
            <a:ext cx="8596209" cy="337232"/>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sz="2223" kern="1200" cap="all" baseline="0">
                <a:solidFill>
                  <a:srgbClr val="00008F"/>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23" b="1" i="0" u="none" strike="noStrike" kern="1200" cap="all" spc="0" normalizeH="0" baseline="0" noProof="0">
                <a:ln>
                  <a:noFill/>
                </a:ln>
                <a:solidFill>
                  <a:srgbClr val="00008F"/>
                </a:solidFill>
                <a:effectLst/>
                <a:uLnTx/>
                <a:uFillTx/>
                <a:latin typeface="Tw Cen MT" panose="020B0602020104020603"/>
                <a:ea typeface="+mj-ea"/>
                <a:cs typeface="+mj-cs"/>
              </a:rPr>
              <a:t>One Pager PI² – Project overview</a:t>
            </a:r>
            <a:endParaRPr kumimoji="0" lang="en-US" sz="2223" b="1" i="0" u="none" strike="noStrike" kern="1200" cap="all" spc="0" normalizeH="0" baseline="0" noProof="0" dirty="0">
              <a:ln>
                <a:noFill/>
              </a:ln>
              <a:solidFill>
                <a:srgbClr val="00008F"/>
              </a:solidFill>
              <a:effectLst/>
              <a:uLnTx/>
              <a:uFillTx/>
              <a:latin typeface="Tw Cen MT" panose="020B0602020104020603"/>
              <a:ea typeface="+mj-ea"/>
              <a:cs typeface="+mj-cs"/>
            </a:endParaRPr>
          </a:p>
        </p:txBody>
      </p:sp>
      <p:sp>
        <p:nvSpPr>
          <p:cNvPr id="8" name="Rectangle 7">
            <a:extLst>
              <a:ext uri="{FF2B5EF4-FFF2-40B4-BE49-F238E27FC236}">
                <a16:creationId xmlns:a16="http://schemas.microsoft.com/office/drawing/2014/main" id="{F3BCC4D7-9E80-4ECD-ABEE-F52A101741F4}"/>
              </a:ext>
            </a:extLst>
          </p:cNvPr>
          <p:cNvSpPr/>
          <p:nvPr/>
        </p:nvSpPr>
        <p:spPr>
          <a:xfrm>
            <a:off x="273150" y="1264471"/>
            <a:ext cx="4245097" cy="4401205"/>
          </a:xfrm>
          <a:prstGeom prst="rect">
            <a:avLst/>
          </a:prstGeom>
        </p:spPr>
        <p:txBody>
          <a:bodyPr wrap="square">
            <a:spAutoFit/>
          </a:bodyPr>
          <a:lstStyle/>
          <a:p>
            <a:pPr algn="l"/>
            <a:r>
              <a:rPr lang="en-US" sz="1400" b="1" i="0" dirty="0">
                <a:effectLst/>
              </a:rPr>
              <a:t>Issues:</a:t>
            </a:r>
          </a:p>
          <a:p>
            <a:pPr>
              <a:buFont typeface="Arial" panose="020B0604020202020204" pitchFamily="34" charset="0"/>
              <a:buChar char="•"/>
            </a:pPr>
            <a:r>
              <a:rPr lang="en-US" sz="1200" b="0" i="0" dirty="0">
                <a:effectLst/>
              </a:rPr>
              <a:t>Data fusion can be a time-consuming and error-prone process if done manually.</a:t>
            </a:r>
          </a:p>
          <a:p>
            <a:pPr>
              <a:buFont typeface="Arial" panose="020B0604020202020204" pitchFamily="34" charset="0"/>
              <a:buChar char="•"/>
            </a:pPr>
            <a:r>
              <a:rPr lang="en-US" sz="1200" b="0" i="0" dirty="0">
                <a:effectLst/>
              </a:rPr>
              <a:t>Large datasets can be challenging to work with using traditional data processing tools and may require distributed computing frameworks like Spark.</a:t>
            </a:r>
          </a:p>
          <a:p>
            <a:endParaRPr lang="en-US" sz="1200" b="0" i="0" dirty="0">
              <a:effectLst/>
            </a:endParaRPr>
          </a:p>
          <a:p>
            <a:pPr algn="l"/>
            <a:r>
              <a:rPr lang="en-US" sz="1400" b="1" i="0" dirty="0">
                <a:effectLst/>
              </a:rPr>
              <a:t>Pain Points:</a:t>
            </a:r>
          </a:p>
          <a:p>
            <a:pPr algn="l">
              <a:buFont typeface="Arial" panose="020B0604020202020204" pitchFamily="34" charset="0"/>
              <a:buChar char="•"/>
            </a:pPr>
            <a:r>
              <a:rPr lang="en-US" sz="1200" b="0" i="0" dirty="0">
                <a:effectLst/>
              </a:rPr>
              <a:t>Data inconsistency and errors can arise when fusing datasets manually, leading to inaccurate insights and decisions.</a:t>
            </a:r>
          </a:p>
          <a:p>
            <a:pPr algn="l">
              <a:buFont typeface="Arial" panose="020B0604020202020204" pitchFamily="34" charset="0"/>
              <a:buChar char="•"/>
            </a:pPr>
            <a:r>
              <a:rPr lang="en-US" sz="1200" b="0" i="0" dirty="0">
                <a:effectLst/>
              </a:rPr>
              <a:t>It can be challenging to ensure that the fusion process is applied consistently and efficiently across all relevant datasets.</a:t>
            </a:r>
          </a:p>
          <a:p>
            <a:pPr algn="l"/>
            <a:endParaRPr lang="en-US" sz="1200" b="0" i="0" dirty="0">
              <a:effectLst/>
            </a:endParaRPr>
          </a:p>
          <a:p>
            <a:pPr algn="l"/>
            <a:r>
              <a:rPr lang="en-US" sz="1400" b="1" i="0" dirty="0">
                <a:effectLst/>
              </a:rPr>
              <a:t>Opportunities:</a:t>
            </a:r>
          </a:p>
          <a:p>
            <a:pPr algn="l">
              <a:buFont typeface="Arial" panose="020B0604020202020204" pitchFamily="34" charset="0"/>
              <a:buChar char="•"/>
            </a:pPr>
            <a:r>
              <a:rPr lang="en-US" sz="1200" b="0" i="0" dirty="0">
                <a:effectLst/>
              </a:rPr>
              <a:t>Automating the data fusion process can reduce the time and effort required to clean and merge datasets, improving overall efficiency.</a:t>
            </a:r>
          </a:p>
          <a:p>
            <a:pPr algn="l">
              <a:buFont typeface="Arial" panose="020B0604020202020204" pitchFamily="34" charset="0"/>
              <a:buChar char="•"/>
            </a:pPr>
            <a:r>
              <a:rPr lang="en-US" sz="1200" b="0" i="0" dirty="0">
                <a:effectLst/>
              </a:rPr>
              <a:t>Using Spark and Python for data fusion enables the processing of large datasets that might otherwise be too time-consuming to work with using other tools.</a:t>
            </a:r>
          </a:p>
          <a:p>
            <a:pPr algn="l">
              <a:buFont typeface="Arial" panose="020B0604020202020204" pitchFamily="34" charset="0"/>
              <a:buChar char="•"/>
            </a:pPr>
            <a:r>
              <a:rPr lang="en-US" sz="1200" b="0" i="0" dirty="0">
                <a:effectLst/>
              </a:rPr>
              <a:t>By automating data fusion, organizations can improve the quality and accuracy of their data insights, leading to better decision-making and more informed business strategies.</a:t>
            </a:r>
          </a:p>
        </p:txBody>
      </p:sp>
      <p:sp>
        <p:nvSpPr>
          <p:cNvPr id="16" name="Rectangle 15">
            <a:extLst>
              <a:ext uri="{FF2B5EF4-FFF2-40B4-BE49-F238E27FC236}">
                <a16:creationId xmlns:a16="http://schemas.microsoft.com/office/drawing/2014/main" id="{C123AF41-1410-414D-9BFC-F60B568111C2}"/>
              </a:ext>
            </a:extLst>
          </p:cNvPr>
          <p:cNvSpPr/>
          <p:nvPr/>
        </p:nvSpPr>
        <p:spPr>
          <a:xfrm>
            <a:off x="4641774" y="1017249"/>
            <a:ext cx="4236139" cy="252827"/>
          </a:xfrm>
          <a:prstGeom prst="rect">
            <a:avLst/>
          </a:prstGeom>
          <a:solidFill>
            <a:sysClr val="window" lastClr="FFFFFF">
              <a:lumMod val="95000"/>
            </a:sysClr>
          </a:solidFill>
          <a:ln>
            <a:noFill/>
          </a:ln>
        </p:spPr>
        <p:txBody>
          <a:bodyPr rtlCol="0" anchor="ctr"/>
          <a:lstStyle/>
          <a:p>
            <a:pPr marL="5572" marR="0" lvl="0" indent="0" defTabSz="815737" eaLnBrk="1" fontAlgn="auto" latinLnBrk="0" hangingPunct="1">
              <a:lnSpc>
                <a:spcPct val="100000"/>
              </a:lnSpc>
              <a:spcBef>
                <a:spcPts val="234"/>
              </a:spcBef>
              <a:spcAft>
                <a:spcPts val="0"/>
              </a:spcAft>
              <a:buClr>
                <a:srgbClr val="027180"/>
              </a:buClr>
              <a:buSzPct val="85000"/>
              <a:buFontTx/>
              <a:buNone/>
              <a:tabLst/>
              <a:defRPr/>
            </a:pPr>
            <a:r>
              <a:rPr kumimoji="0" lang="en-US" sz="1171" b="1" i="0" u="none" strike="noStrike" kern="0" cap="none" spc="0" normalizeH="0" baseline="0" noProof="0" dirty="0">
                <a:ln>
                  <a:noFill/>
                </a:ln>
                <a:solidFill>
                  <a:srgbClr val="00008F"/>
                </a:solidFill>
                <a:effectLst/>
                <a:uLnTx/>
                <a:uFillTx/>
                <a:latin typeface="Source Sans Pro"/>
              </a:rPr>
              <a:t>Deliverables &amp; KPIs</a:t>
            </a:r>
          </a:p>
        </p:txBody>
      </p:sp>
      <p:pic>
        <p:nvPicPr>
          <p:cNvPr id="19" name="Picture 3">
            <a:extLst>
              <a:ext uri="{FF2B5EF4-FFF2-40B4-BE49-F238E27FC236}">
                <a16:creationId xmlns:a16="http://schemas.microsoft.com/office/drawing/2014/main" id="{C4FECF3E-8BF3-4AE0-946B-0AC0E496A172}"/>
              </a:ext>
            </a:extLst>
          </p:cNvPr>
          <p:cNvPicPr>
            <a:picLocks noChangeAspect="1"/>
          </p:cNvPicPr>
          <p:nvPr/>
        </p:nvPicPr>
        <p:blipFill>
          <a:blip r:embed="rId2"/>
          <a:stretch>
            <a:fillRect/>
          </a:stretch>
        </p:blipFill>
        <p:spPr>
          <a:xfrm>
            <a:off x="8249898" y="120542"/>
            <a:ext cx="672309" cy="452688"/>
          </a:xfrm>
          <a:prstGeom prst="rect">
            <a:avLst/>
          </a:prstGeom>
        </p:spPr>
      </p:pic>
      <p:sp>
        <p:nvSpPr>
          <p:cNvPr id="20" name="Rectangle: Folded Corner 12">
            <a:extLst>
              <a:ext uri="{FF2B5EF4-FFF2-40B4-BE49-F238E27FC236}">
                <a16:creationId xmlns:a16="http://schemas.microsoft.com/office/drawing/2014/main" id="{8ADDB702-7932-4480-A368-B1F541738F3D}"/>
              </a:ext>
            </a:extLst>
          </p:cNvPr>
          <p:cNvSpPr/>
          <p:nvPr/>
        </p:nvSpPr>
        <p:spPr>
          <a:xfrm>
            <a:off x="6599876" y="124054"/>
            <a:ext cx="890383" cy="575012"/>
          </a:xfrm>
          <a:prstGeom prst="foldedCorner">
            <a:avLst/>
          </a:prstGeom>
          <a:solidFill>
            <a:sysClr val="window" lastClr="FFFFFF"/>
          </a:solidFill>
          <a:ln w="15875" cap="flat" cmpd="sng" algn="ctr">
            <a:solidFill>
              <a:srgbClr val="2FA3EE">
                <a:shade val="50000"/>
              </a:srgbClr>
            </a:solidFill>
            <a:prstDash val="solid"/>
          </a:ln>
          <a:effectLst/>
          <a:scene3d>
            <a:camera prst="perspectiveFront"/>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2FA3EE"/>
                </a:solidFill>
                <a:effectLst>
                  <a:outerShdw blurRad="38100" dist="25400" dir="5400000" algn="ctr" rotWithShape="0">
                    <a:srgbClr val="6E747A">
                      <a:alpha val="43000"/>
                    </a:srgbClr>
                  </a:outerShdw>
                </a:effectLst>
                <a:uLnTx/>
                <a:uFillTx/>
                <a:latin typeface="Tw Cen MT" panose="020B0602020104020603"/>
                <a:ea typeface="+mn-ea"/>
                <a:cs typeface="+mn-cs"/>
              </a:rPr>
              <a:t>Team #147</a:t>
            </a:r>
          </a:p>
        </p:txBody>
      </p:sp>
      <p:sp>
        <p:nvSpPr>
          <p:cNvPr id="40" name="Rectangle 39">
            <a:extLst>
              <a:ext uri="{FF2B5EF4-FFF2-40B4-BE49-F238E27FC236}">
                <a16:creationId xmlns:a16="http://schemas.microsoft.com/office/drawing/2014/main" id="{88C5FD7D-A346-445D-88D7-2868859D95D9}"/>
              </a:ext>
            </a:extLst>
          </p:cNvPr>
          <p:cNvSpPr/>
          <p:nvPr/>
        </p:nvSpPr>
        <p:spPr>
          <a:xfrm>
            <a:off x="4651541" y="1276199"/>
            <a:ext cx="4510076" cy="2975173"/>
          </a:xfrm>
          <a:prstGeom prst="rect">
            <a:avLst/>
          </a:prstGeom>
        </p:spPr>
        <p:txBody>
          <a:bodyPr wrap="square">
            <a:spAutoFit/>
          </a:bodyPr>
          <a:lstStyle/>
          <a:p>
            <a:pPr marL="206254" indent="-200682" defTabSz="815737">
              <a:buFont typeface="Arial" panose="020B0604020202020204" pitchFamily="34" charset="0"/>
              <a:buChar char="•"/>
              <a:defRPr/>
            </a:pPr>
            <a:r>
              <a:rPr lang="en-US" sz="1171" b="1" i="1" dirty="0">
                <a:solidFill>
                  <a:prstClr val="black"/>
                </a:solidFill>
              </a:rPr>
              <a:t>What will be the main deliverables of the projects ?</a:t>
            </a:r>
          </a:p>
          <a:p>
            <a:pPr marL="177022" indent="-171450" defTabSz="815737">
              <a:buFont typeface="Wingdings" panose="05000000000000000000" pitchFamily="2" charset="2"/>
              <a:buChar char="Ø"/>
              <a:defRPr/>
            </a:pPr>
            <a:r>
              <a:rPr lang="en-US" sz="1171" dirty="0">
                <a:solidFill>
                  <a:prstClr val="black"/>
                </a:solidFill>
              </a:rPr>
              <a:t>A </a:t>
            </a:r>
            <a:r>
              <a:rPr lang="en-US" sz="1171" dirty="0" err="1">
                <a:solidFill>
                  <a:prstClr val="black"/>
                </a:solidFill>
              </a:rPr>
              <a:t>Jupyter</a:t>
            </a:r>
            <a:r>
              <a:rPr lang="en-US" sz="1171" dirty="0">
                <a:solidFill>
                  <a:prstClr val="black"/>
                </a:solidFill>
              </a:rPr>
              <a:t> Notebook containing the algorithm: This notebook contains the Python and Spark-based program that automates the data fusion process, including data cleaning, merging, traceability and </a:t>
            </a:r>
            <a:r>
              <a:rPr lang="en-US" sz="1171" dirty="0" err="1">
                <a:solidFill>
                  <a:prstClr val="black"/>
                </a:solidFill>
              </a:rPr>
              <a:t>SparkSQL</a:t>
            </a:r>
            <a:r>
              <a:rPr lang="en-US" sz="1171" dirty="0">
                <a:solidFill>
                  <a:prstClr val="black"/>
                </a:solidFill>
              </a:rPr>
              <a:t> Queries Interface.</a:t>
            </a:r>
          </a:p>
          <a:p>
            <a:pPr marL="177022" indent="-171450" defTabSz="815737">
              <a:buFont typeface="Wingdings" panose="05000000000000000000" pitchFamily="2" charset="2"/>
              <a:buChar char="Ø"/>
              <a:defRPr/>
            </a:pPr>
            <a:r>
              <a:rPr lang="en-US" sz="1171" dirty="0">
                <a:solidFill>
                  <a:prstClr val="black"/>
                </a:solidFill>
              </a:rPr>
              <a:t>A demo video that shows how to use the algorithm to automate the data fusion process: The demo video demonstrate how to input datasets, specify fusion requirements, and run the program.</a:t>
            </a:r>
          </a:p>
          <a:p>
            <a:pPr marL="177022" indent="-171450" defTabSz="815737">
              <a:buFont typeface="Wingdings" panose="05000000000000000000" pitchFamily="2" charset="2"/>
              <a:buChar char="Ø"/>
              <a:defRPr/>
            </a:pPr>
            <a:r>
              <a:rPr lang="en-US" sz="1171" dirty="0">
                <a:solidFill>
                  <a:prstClr val="black"/>
                </a:solidFill>
              </a:rPr>
              <a:t>A report that provides an overview of the project.</a:t>
            </a:r>
          </a:p>
          <a:p>
            <a:pPr marL="5572" defTabSz="815737">
              <a:defRPr/>
            </a:pPr>
            <a:endParaRPr lang="en-US" sz="1171" dirty="0">
              <a:solidFill>
                <a:prstClr val="black"/>
              </a:solidFill>
            </a:endParaRPr>
          </a:p>
          <a:p>
            <a:pPr marL="177022" indent="-171450" defTabSz="815737">
              <a:buFont typeface="Arial" panose="020B0604020202020204" pitchFamily="34" charset="0"/>
              <a:buChar char="•"/>
              <a:defRPr/>
            </a:pPr>
            <a:r>
              <a:rPr lang="en-US" sz="1171" b="1" i="1" dirty="0">
                <a:solidFill>
                  <a:prstClr val="black"/>
                </a:solidFill>
              </a:rPr>
              <a:t>Which KPIs will be followed ?</a:t>
            </a:r>
          </a:p>
          <a:p>
            <a:pPr marL="177022" indent="-171450" defTabSz="815737">
              <a:buFont typeface="Wingdings" panose="05000000000000000000" pitchFamily="2" charset="2"/>
              <a:buChar char="Ø"/>
              <a:defRPr/>
            </a:pPr>
            <a:r>
              <a:rPr lang="en-US" sz="1171" dirty="0">
                <a:solidFill>
                  <a:prstClr val="black"/>
                </a:solidFill>
              </a:rPr>
              <a:t>Time saved</a:t>
            </a:r>
          </a:p>
          <a:p>
            <a:pPr marL="177022" indent="-171450" defTabSz="815737">
              <a:buFont typeface="Wingdings" panose="05000000000000000000" pitchFamily="2" charset="2"/>
              <a:buChar char="Ø"/>
              <a:defRPr/>
            </a:pPr>
            <a:r>
              <a:rPr lang="en-US" sz="1171" dirty="0">
                <a:solidFill>
                  <a:prstClr val="black"/>
                </a:solidFill>
              </a:rPr>
              <a:t>Accuracy and consistency</a:t>
            </a:r>
          </a:p>
          <a:p>
            <a:pPr marL="177022" indent="-171450" defTabSz="815737">
              <a:buFont typeface="Wingdings" panose="05000000000000000000" pitchFamily="2" charset="2"/>
              <a:buChar char="Ø"/>
              <a:defRPr/>
            </a:pPr>
            <a:r>
              <a:rPr lang="en-US" sz="1171" dirty="0">
                <a:solidFill>
                  <a:prstClr val="black"/>
                </a:solidFill>
              </a:rPr>
              <a:t>Data quality</a:t>
            </a:r>
          </a:p>
          <a:p>
            <a:pPr marL="177022" indent="-171450" defTabSz="815737">
              <a:buFont typeface="Wingdings" panose="05000000000000000000" pitchFamily="2" charset="2"/>
              <a:buChar char="Ø"/>
              <a:defRPr/>
            </a:pPr>
            <a:r>
              <a:rPr lang="en-US" sz="1171" dirty="0">
                <a:solidFill>
                  <a:prstClr val="black"/>
                </a:solidFill>
              </a:rPr>
              <a:t>User satisfaction</a:t>
            </a:r>
          </a:p>
          <a:p>
            <a:pPr marL="177022" indent="-171450" defTabSz="815737">
              <a:buFont typeface="Wingdings" panose="05000000000000000000" pitchFamily="2" charset="2"/>
              <a:buChar char="Ø"/>
              <a:defRPr/>
            </a:pPr>
            <a:r>
              <a:rPr lang="en-US" sz="1171" dirty="0">
                <a:solidFill>
                  <a:prstClr val="black"/>
                </a:solidFill>
              </a:rPr>
              <a:t>Scalability</a:t>
            </a:r>
          </a:p>
        </p:txBody>
      </p:sp>
      <p:sp>
        <p:nvSpPr>
          <p:cNvPr id="5" name="Espace réservé du texte 2">
            <a:extLst>
              <a:ext uri="{FF2B5EF4-FFF2-40B4-BE49-F238E27FC236}">
                <a16:creationId xmlns:a16="http://schemas.microsoft.com/office/drawing/2014/main" id="{EE745D7A-2554-3053-1D60-9D663A1A7245}"/>
              </a:ext>
            </a:extLst>
          </p:cNvPr>
          <p:cNvSpPr txBox="1">
            <a:spLocks/>
          </p:cNvSpPr>
          <p:nvPr/>
        </p:nvSpPr>
        <p:spPr>
          <a:xfrm>
            <a:off x="273149" y="546125"/>
            <a:ext cx="8596106" cy="367310"/>
          </a:xfrm>
          <a:prstGeom prst="rect">
            <a:avLst/>
          </a:prstGeom>
        </p:spPr>
        <p:txBody>
          <a:bodyPr vert="horz" lIns="0" tIns="0" rIns="0" bIns="0" rtlCol="0" anchor="t">
            <a:noAutofit/>
          </a:bodyPr>
          <a:lstStyle>
            <a:lvl1pPr marL="0" indent="0" algn="l" defTabSz="685800" rtl="0" eaLnBrk="1" latinLnBrk="0" hangingPunct="1">
              <a:lnSpc>
                <a:spcPct val="120000"/>
              </a:lnSpc>
              <a:spcBef>
                <a:spcPts val="750"/>
              </a:spcBef>
              <a:buClr>
                <a:schemeClr val="tx1"/>
              </a:buClr>
              <a:buFont typeface="Arial" panose="020B0604020202020204" pitchFamily="34" charset="0"/>
              <a:buNone/>
              <a:defRPr sz="1755" kern="1200" cap="all" baseline="0">
                <a:solidFill>
                  <a:srgbClr val="027180"/>
                </a:solidFill>
                <a:effectLst/>
                <a:latin typeface="+mj-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0" marR="0" lvl="0" indent="0" algn="l" defTabSz="685800" rtl="0" eaLnBrk="1" fontAlgn="auto" latinLnBrk="0" hangingPunct="1">
              <a:lnSpc>
                <a:spcPct val="120000"/>
              </a:lnSpc>
              <a:spcBef>
                <a:spcPts val="750"/>
              </a:spcBef>
              <a:spcAft>
                <a:spcPts val="0"/>
              </a:spcAft>
              <a:buClr>
                <a:sysClr val="windowText" lastClr="000000"/>
              </a:buClr>
              <a:buSzTx/>
              <a:buFont typeface="Arial" panose="020B0604020202020204" pitchFamily="34" charset="0"/>
              <a:buNone/>
              <a:tabLst/>
              <a:defRPr/>
            </a:pPr>
            <a:r>
              <a:rPr kumimoji="0" lang="en-US" sz="1800" b="0" i="0" u="none" strike="noStrike" kern="1200" cap="all" spc="0" normalizeH="0" baseline="0" noProof="0" dirty="0">
                <a:ln>
                  <a:noFill/>
                </a:ln>
                <a:solidFill>
                  <a:srgbClr val="027180"/>
                </a:solidFill>
                <a:effectLst/>
                <a:uLnTx/>
                <a:uFillTx/>
                <a:latin typeface="Tw Cen MT" panose="020B0602020104020603"/>
                <a:ea typeface="+mn-ea"/>
                <a:cs typeface="+mn-cs"/>
              </a:rPr>
              <a:t>Data blender squad - </a:t>
            </a:r>
            <a:r>
              <a:rPr kumimoji="0" lang="en-US" sz="1800" b="0" i="0" u="none" strike="noStrike" kern="1200" cap="all" spc="0" normalizeH="0" baseline="0" noProof="0" dirty="0" err="1">
                <a:ln>
                  <a:noFill/>
                </a:ln>
                <a:solidFill>
                  <a:srgbClr val="027180"/>
                </a:solidFill>
                <a:effectLst/>
                <a:uLnTx/>
                <a:uFillTx/>
                <a:latin typeface="Tw Cen MT" panose="020B0602020104020603"/>
                <a:ea typeface="+mn-ea"/>
                <a:cs typeface="+mn-cs"/>
              </a:rPr>
              <a:t>Dataprep</a:t>
            </a:r>
            <a:r>
              <a:rPr kumimoji="0" lang="en-US" sz="1800" b="0" i="0" u="none" strike="noStrike" kern="1200" cap="all" spc="0" normalizeH="0" baseline="0" noProof="0" dirty="0">
                <a:ln>
                  <a:noFill/>
                </a:ln>
                <a:solidFill>
                  <a:srgbClr val="027180"/>
                </a:solidFill>
                <a:effectLst/>
                <a:uLnTx/>
                <a:uFillTx/>
                <a:latin typeface="Tw Cen MT" panose="020B0602020104020603"/>
                <a:ea typeface="+mn-ea"/>
                <a:cs typeface="+mn-cs"/>
              </a:rPr>
              <a:t> – 06/03/2023</a:t>
            </a:r>
          </a:p>
        </p:txBody>
      </p:sp>
    </p:spTree>
    <p:extLst>
      <p:ext uri="{BB962C8B-B14F-4D97-AF65-F5344CB8AC3E}">
        <p14:creationId xmlns:p14="http://schemas.microsoft.com/office/powerpoint/2010/main" val="286850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5AB64F6-7D48-4160-BDCD-BBF5C24DD690}"/>
              </a:ext>
            </a:extLst>
          </p:cNvPr>
          <p:cNvSpPr txBox="1">
            <a:spLocks/>
          </p:cNvSpPr>
          <p:nvPr/>
        </p:nvSpPr>
        <p:spPr>
          <a:xfrm>
            <a:off x="273896" y="170445"/>
            <a:ext cx="8596209" cy="337232"/>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sz="2223" kern="1200" cap="all" baseline="0">
                <a:solidFill>
                  <a:srgbClr val="00008F"/>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23" b="1" i="0" u="none" strike="noStrike" kern="1200" cap="all" spc="0" normalizeH="0" baseline="0" noProof="0">
                <a:ln>
                  <a:noFill/>
                </a:ln>
                <a:solidFill>
                  <a:srgbClr val="00008F"/>
                </a:solidFill>
                <a:effectLst/>
                <a:uLnTx/>
                <a:uFillTx/>
                <a:latin typeface="Tw Cen MT" panose="020B0602020104020603"/>
                <a:ea typeface="+mj-ea"/>
                <a:cs typeface="+mj-cs"/>
              </a:rPr>
              <a:t>One Pager PI² – Project overview</a:t>
            </a:r>
            <a:endParaRPr kumimoji="0" lang="en-US" sz="2223" b="1" i="0" u="none" strike="noStrike" kern="1200" cap="all" spc="0" normalizeH="0" baseline="0" noProof="0" dirty="0">
              <a:ln>
                <a:noFill/>
              </a:ln>
              <a:solidFill>
                <a:srgbClr val="00008F"/>
              </a:solidFill>
              <a:effectLst/>
              <a:uLnTx/>
              <a:uFillTx/>
              <a:latin typeface="Tw Cen MT" panose="020B0602020104020603"/>
              <a:ea typeface="+mj-ea"/>
              <a:cs typeface="+mj-cs"/>
            </a:endParaRPr>
          </a:p>
        </p:txBody>
      </p:sp>
      <p:sp>
        <p:nvSpPr>
          <p:cNvPr id="6" name="Rectangle 5">
            <a:extLst>
              <a:ext uri="{FF2B5EF4-FFF2-40B4-BE49-F238E27FC236}">
                <a16:creationId xmlns:a16="http://schemas.microsoft.com/office/drawing/2014/main" id="{5AF67CEA-8080-4CE3-86C7-F40B73C0E84B}"/>
              </a:ext>
            </a:extLst>
          </p:cNvPr>
          <p:cNvSpPr/>
          <p:nvPr/>
        </p:nvSpPr>
        <p:spPr>
          <a:xfrm>
            <a:off x="4607437" y="990857"/>
            <a:ext cx="4236139" cy="252827"/>
          </a:xfrm>
          <a:prstGeom prst="rect">
            <a:avLst/>
          </a:prstGeom>
          <a:solidFill>
            <a:sysClr val="window" lastClr="FFFFFF">
              <a:lumMod val="95000"/>
            </a:sysClr>
          </a:solidFill>
          <a:ln>
            <a:noFill/>
          </a:ln>
        </p:spPr>
        <p:txBody>
          <a:bodyPr rtlCol="0" anchor="ctr"/>
          <a:lstStyle/>
          <a:p>
            <a:pPr marL="0" marR="0" lvl="0" indent="0" algn="ctr" defTabSz="815737" eaLnBrk="1" fontAlgn="auto" latinLnBrk="0" hangingPunct="1">
              <a:lnSpc>
                <a:spcPct val="100000"/>
              </a:lnSpc>
              <a:spcBef>
                <a:spcPts val="0"/>
              </a:spcBef>
              <a:spcAft>
                <a:spcPts val="0"/>
              </a:spcAft>
              <a:buClrTx/>
              <a:buSzTx/>
              <a:buFontTx/>
              <a:buNone/>
              <a:tabLst/>
              <a:defRPr/>
            </a:pPr>
            <a:endParaRPr kumimoji="0" lang="en-US" sz="1873" b="0" i="0" u="none" strike="noStrike" kern="0" cap="none" spc="0" normalizeH="0" baseline="0" noProof="0">
              <a:ln>
                <a:noFill/>
              </a:ln>
              <a:solidFill>
                <a:srgbClr val="027180"/>
              </a:solidFill>
              <a:effectLst/>
              <a:uLnTx/>
              <a:uFillTx/>
              <a:latin typeface="Source Sans Pro"/>
            </a:endParaRPr>
          </a:p>
        </p:txBody>
      </p:sp>
      <p:sp>
        <p:nvSpPr>
          <p:cNvPr id="7" name="Espace réservé du contenu 15">
            <a:extLst>
              <a:ext uri="{FF2B5EF4-FFF2-40B4-BE49-F238E27FC236}">
                <a16:creationId xmlns:a16="http://schemas.microsoft.com/office/drawing/2014/main" id="{0C752964-B478-44B2-B185-A30DF55F8924}"/>
              </a:ext>
            </a:extLst>
          </p:cNvPr>
          <p:cNvSpPr txBox="1">
            <a:spLocks/>
          </p:cNvSpPr>
          <p:nvPr/>
        </p:nvSpPr>
        <p:spPr>
          <a:xfrm>
            <a:off x="4598476" y="951883"/>
            <a:ext cx="4236140" cy="318978"/>
          </a:xfrm>
          <a:prstGeom prst="rect">
            <a:avLst/>
          </a:prstGeom>
          <a:ln>
            <a:noFill/>
          </a:ln>
        </p:spPr>
        <p:txBody>
          <a:bodyPr/>
          <a:lstStyle>
            <a:lvl1pPr marL="4760" indent="0" algn="l" defTabSz="696913" rtl="0" eaLnBrk="0" fontAlgn="base" hangingPunct="0">
              <a:lnSpc>
                <a:spcPct val="100000"/>
              </a:lnSpc>
              <a:spcBef>
                <a:spcPts val="200"/>
              </a:spcBef>
              <a:spcAft>
                <a:spcPct val="0"/>
              </a:spcAft>
              <a:buClr>
                <a:srgbClr val="027180"/>
              </a:buClr>
              <a:buSzPct val="85000"/>
              <a:buFont typeface="Source Sans Pro" panose="020B0503030403020204" pitchFamily="34" charset="0"/>
              <a:buNone/>
              <a:defRPr sz="900" kern="1200">
                <a:solidFill>
                  <a:schemeClr val="tx1"/>
                </a:solidFill>
                <a:latin typeface="+mj-lt"/>
                <a:ea typeface="+mn-ea"/>
                <a:cs typeface="+mn-cs"/>
              </a:defRPr>
            </a:lvl1pPr>
            <a:lvl2pPr marL="180908" indent="-174560" algn="l" defTabSz="696913" rtl="0" eaLnBrk="0" fontAlgn="base" hangingPunct="0">
              <a:lnSpc>
                <a:spcPct val="100000"/>
              </a:lnSpc>
              <a:spcBef>
                <a:spcPts val="200"/>
              </a:spcBef>
              <a:spcAft>
                <a:spcPct val="0"/>
              </a:spcAft>
              <a:buClr>
                <a:srgbClr val="027180"/>
              </a:buClr>
              <a:buSzPct val="85000"/>
              <a:buFont typeface="Wingdings" panose="05000000000000000000" pitchFamily="2" charset="2"/>
              <a:buChar char="§"/>
              <a:defRPr sz="900" kern="1200">
                <a:solidFill>
                  <a:schemeClr val="tx1"/>
                </a:solidFill>
                <a:latin typeface="+mj-lt"/>
                <a:ea typeface="+mn-ea"/>
                <a:cs typeface="+mn-cs"/>
              </a:defRPr>
            </a:lvl2pPr>
            <a:lvl3pPr marL="265015" indent="-88867" algn="l" defTabSz="696913" rtl="0" eaLnBrk="0" fontAlgn="base" hangingPunct="0">
              <a:lnSpc>
                <a:spcPct val="100000"/>
              </a:lnSpc>
              <a:spcBef>
                <a:spcPts val="200"/>
              </a:spcBef>
              <a:spcAft>
                <a:spcPct val="0"/>
              </a:spcAft>
              <a:buClr>
                <a:srgbClr val="027180"/>
              </a:buClr>
              <a:buFont typeface="Source Sans Pro" panose="020B0503030403020204" pitchFamily="34" charset="0"/>
              <a:buChar char="&gt;"/>
              <a:defRPr sz="900" kern="1200">
                <a:solidFill>
                  <a:schemeClr val="tx1"/>
                </a:solidFill>
                <a:latin typeface="+mj-lt"/>
                <a:ea typeface="+mn-ea"/>
                <a:cs typeface="+mn-cs"/>
              </a:defRPr>
            </a:lvl3pPr>
            <a:lvl4pPr marL="355468" indent="-88867" algn="l" defTabSz="696913" rtl="0" eaLnBrk="0" fontAlgn="base" hangingPunct="0">
              <a:lnSpc>
                <a:spcPct val="100000"/>
              </a:lnSpc>
              <a:spcBef>
                <a:spcPts val="200"/>
              </a:spcBef>
              <a:spcAft>
                <a:spcPct val="0"/>
              </a:spcAft>
              <a:buClr>
                <a:srgbClr val="027180"/>
              </a:buClr>
              <a:buFont typeface="Calibri" panose="020F0502020204030204" pitchFamily="34" charset="0"/>
              <a:buChar char="-"/>
              <a:defRPr sz="900" kern="1200">
                <a:solidFill>
                  <a:schemeClr val="tx1"/>
                </a:solidFill>
                <a:latin typeface="+mj-lt"/>
                <a:ea typeface="+mn-ea"/>
                <a:cs typeface="+mn-cs"/>
              </a:defRPr>
            </a:lvl4pPr>
            <a:lvl5pPr marL="445923" indent="-88867" algn="l" defTabSz="696913" rtl="0" eaLnBrk="0" fontAlgn="base" hangingPunct="0">
              <a:lnSpc>
                <a:spcPct val="100000"/>
              </a:lnSpc>
              <a:spcBef>
                <a:spcPts val="200"/>
              </a:spcBef>
              <a:spcAft>
                <a:spcPct val="0"/>
              </a:spcAft>
              <a:buClr>
                <a:srgbClr val="027180"/>
              </a:buClr>
              <a:buFont typeface="Arial" panose="020B0604020202020204" pitchFamily="34" charset="0"/>
              <a:buChar char="•"/>
              <a:defRPr sz="900" kern="1200">
                <a:solidFill>
                  <a:schemeClr val="tx1"/>
                </a:solidFill>
                <a:latin typeface="+mj-lt"/>
                <a:ea typeface="+mn-ea"/>
                <a:cs typeface="+mn-cs"/>
              </a:defRPr>
            </a:lvl5pPr>
            <a:lvl6pPr marL="537963" indent="-90455" algn="l" defTabSz="697321" rtl="0" eaLnBrk="1" latinLnBrk="0" hangingPunct="1">
              <a:spcBef>
                <a:spcPct val="20000"/>
              </a:spcBef>
              <a:buClr>
                <a:srgbClr val="027180"/>
              </a:buClr>
              <a:buFont typeface="Courier New" panose="02070309020205020404" pitchFamily="49" charset="0"/>
              <a:buChar char="o"/>
              <a:defRPr sz="900" kern="1200">
                <a:solidFill>
                  <a:schemeClr val="tx1"/>
                </a:solidFill>
                <a:latin typeface="+mn-lt"/>
                <a:ea typeface="+mn-ea"/>
                <a:cs typeface="+mn-cs"/>
              </a:defRPr>
            </a:lvl6pPr>
            <a:lvl7pPr marL="718871" indent="-172973" algn="l" defTabSz="697321" rtl="0" eaLnBrk="1" latinLnBrk="0" hangingPunct="1">
              <a:spcBef>
                <a:spcPct val="20000"/>
              </a:spcBef>
              <a:buFont typeface="Wingdings" panose="05000000000000000000" pitchFamily="2" charset="2"/>
              <a:buChar char="ü"/>
              <a:defRPr sz="9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572" defTabSz="815737">
              <a:spcBef>
                <a:spcPts val="234"/>
              </a:spcBef>
              <a:defRPr/>
            </a:pPr>
            <a:r>
              <a:rPr lang="en-US" sz="1171" b="1" dirty="0">
                <a:solidFill>
                  <a:srgbClr val="00008F"/>
                </a:solidFill>
                <a:latin typeface="Source Sans Pro"/>
              </a:rPr>
              <a:t>Organization and Governance</a:t>
            </a:r>
          </a:p>
        </p:txBody>
      </p:sp>
      <p:sp>
        <p:nvSpPr>
          <p:cNvPr id="9" name="Rectangle 8">
            <a:extLst>
              <a:ext uri="{FF2B5EF4-FFF2-40B4-BE49-F238E27FC236}">
                <a16:creationId xmlns:a16="http://schemas.microsoft.com/office/drawing/2014/main" id="{849CB734-1855-4487-9434-6513CD73E482}"/>
              </a:ext>
            </a:extLst>
          </p:cNvPr>
          <p:cNvSpPr/>
          <p:nvPr/>
        </p:nvSpPr>
        <p:spPr>
          <a:xfrm>
            <a:off x="4598473" y="1243684"/>
            <a:ext cx="4176241" cy="3695884"/>
          </a:xfrm>
          <a:prstGeom prst="rect">
            <a:avLst/>
          </a:prstGeom>
        </p:spPr>
        <p:txBody>
          <a:bodyPr wrap="square">
            <a:spAutoFit/>
          </a:bodyPr>
          <a:lstStyle/>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Who is the Sponsor of the project (role not name) ?</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Our Sponsor is “Sopra Steria”.</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Sopra Steria has a strong focus on innovation and digital transformation, leveraging emerging technologies such as AI, machine learning, blockchain, and the Internet of Things (IoT) to help clients optimize their operations and improve customer experiences.</a:t>
            </a:r>
          </a:p>
          <a:p>
            <a:pPr marL="5572" defTabSz="815737">
              <a:defRPr/>
            </a:pPr>
            <a:endParaRPr lang="en-US" sz="1171" dirty="0">
              <a:solidFill>
                <a:prstClr val="black"/>
              </a:solidFill>
              <a:latin typeface="Tw Cen MT" panose="020B0602020104020603"/>
            </a:endParaRPr>
          </a:p>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Other stakeholders identified ?</a:t>
            </a:r>
          </a:p>
          <a:p>
            <a:pPr marL="234172" indent="-228600" defTabSz="815737">
              <a:buFont typeface="+mj-lt"/>
              <a:buAutoNum type="arabicPeriod"/>
              <a:defRPr/>
            </a:pPr>
            <a:r>
              <a:rPr lang="en-US" sz="1171" dirty="0">
                <a:solidFill>
                  <a:prstClr val="black"/>
                </a:solidFill>
                <a:latin typeface="Tw Cen MT" panose="020B0602020104020603"/>
              </a:rPr>
              <a:t>Data owners</a:t>
            </a:r>
          </a:p>
          <a:p>
            <a:pPr marL="234172" indent="-228600" defTabSz="815737">
              <a:buFont typeface="+mj-lt"/>
              <a:buAutoNum type="arabicPeriod"/>
              <a:defRPr/>
            </a:pPr>
            <a:r>
              <a:rPr lang="en-US" sz="1171" dirty="0">
                <a:solidFill>
                  <a:prstClr val="black"/>
                </a:solidFill>
                <a:latin typeface="Tw Cen MT" panose="020B0602020104020603"/>
              </a:rPr>
              <a:t>IT department</a:t>
            </a:r>
          </a:p>
          <a:p>
            <a:pPr marL="234172" indent="-228600" defTabSz="815737">
              <a:buFont typeface="+mj-lt"/>
              <a:buAutoNum type="arabicPeriod"/>
              <a:defRPr/>
            </a:pPr>
            <a:r>
              <a:rPr lang="en-US" sz="1171" dirty="0">
                <a:solidFill>
                  <a:prstClr val="black"/>
                </a:solidFill>
                <a:latin typeface="Tw Cen MT" panose="020B0602020104020603"/>
              </a:rPr>
              <a:t>Business users</a:t>
            </a:r>
          </a:p>
          <a:p>
            <a:pPr marL="234172" indent="-228600" defTabSz="815737">
              <a:buFont typeface="+mj-lt"/>
              <a:buAutoNum type="arabicPeriod"/>
              <a:defRPr/>
            </a:pPr>
            <a:r>
              <a:rPr lang="en-US" sz="1171" dirty="0">
                <a:solidFill>
                  <a:prstClr val="black"/>
                </a:solidFill>
                <a:latin typeface="Tw Cen MT" panose="020B0602020104020603"/>
              </a:rPr>
              <a:t>Compliance and regulatory bodies</a:t>
            </a:r>
          </a:p>
          <a:p>
            <a:pPr marL="234172" indent="-228600" defTabSz="815737">
              <a:buFont typeface="+mj-lt"/>
              <a:buAutoNum type="arabicPeriod"/>
              <a:defRPr/>
            </a:pPr>
            <a:r>
              <a:rPr lang="en-US" sz="1171" dirty="0">
                <a:solidFill>
                  <a:prstClr val="black"/>
                </a:solidFill>
                <a:latin typeface="Tw Cen MT" panose="020B0602020104020603"/>
              </a:rPr>
              <a:t>Project sponsors</a:t>
            </a:r>
          </a:p>
          <a:p>
            <a:pPr marL="5572" defTabSz="815737">
              <a:defRPr/>
            </a:pPr>
            <a:endParaRPr lang="en-US" sz="1171" dirty="0">
              <a:solidFill>
                <a:prstClr val="black"/>
              </a:solidFill>
              <a:latin typeface="Tw Cen MT" panose="020B0602020104020603"/>
            </a:endParaRPr>
          </a:p>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Project team :</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Emine BOUCHIBA : Software Developer</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Yassine CHENIK : Data Analyst</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Nicolas BERLIOZ : Quality Assurance Analyst</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Loick CUER : Technical Writer</a:t>
            </a:r>
          </a:p>
        </p:txBody>
      </p:sp>
      <p:sp>
        <p:nvSpPr>
          <p:cNvPr id="10" name="Rectangle 9">
            <a:extLst>
              <a:ext uri="{FF2B5EF4-FFF2-40B4-BE49-F238E27FC236}">
                <a16:creationId xmlns:a16="http://schemas.microsoft.com/office/drawing/2014/main" id="{5755BB44-F832-471E-BC12-046204C68091}"/>
              </a:ext>
            </a:extLst>
          </p:cNvPr>
          <p:cNvSpPr/>
          <p:nvPr/>
        </p:nvSpPr>
        <p:spPr>
          <a:xfrm>
            <a:off x="273149" y="992985"/>
            <a:ext cx="4236139" cy="252827"/>
          </a:xfrm>
          <a:prstGeom prst="rect">
            <a:avLst/>
          </a:prstGeom>
          <a:solidFill>
            <a:sysClr val="window" lastClr="FFFFFF">
              <a:lumMod val="95000"/>
            </a:sysClr>
          </a:solidFill>
          <a:ln>
            <a:noFill/>
          </a:ln>
        </p:spPr>
        <p:txBody>
          <a:bodyPr rtlCol="0" anchor="ctr"/>
          <a:lstStyle/>
          <a:p>
            <a:pPr marL="5572" marR="0" lvl="0" indent="0" defTabSz="815737" eaLnBrk="1" fontAlgn="auto" latinLnBrk="0" hangingPunct="1">
              <a:lnSpc>
                <a:spcPct val="100000"/>
              </a:lnSpc>
              <a:spcBef>
                <a:spcPts val="234"/>
              </a:spcBef>
              <a:spcAft>
                <a:spcPts val="0"/>
              </a:spcAft>
              <a:buClr>
                <a:srgbClr val="027180"/>
              </a:buClr>
              <a:buSzPct val="85000"/>
              <a:buFontTx/>
              <a:buNone/>
              <a:tabLst/>
              <a:defRPr/>
            </a:pPr>
            <a:endParaRPr kumimoji="0" lang="en-US" sz="1171" b="1" i="0" u="none" strike="noStrike" kern="0" cap="none" spc="0" normalizeH="0" baseline="0" noProof="0">
              <a:ln>
                <a:noFill/>
              </a:ln>
              <a:solidFill>
                <a:srgbClr val="00008F"/>
              </a:solidFill>
              <a:effectLst/>
              <a:uLnTx/>
              <a:uFillTx/>
              <a:latin typeface="Source Sans Pro"/>
            </a:endParaRPr>
          </a:p>
        </p:txBody>
      </p:sp>
      <p:sp>
        <p:nvSpPr>
          <p:cNvPr id="11" name="Espace réservé du contenu 15">
            <a:extLst>
              <a:ext uri="{FF2B5EF4-FFF2-40B4-BE49-F238E27FC236}">
                <a16:creationId xmlns:a16="http://schemas.microsoft.com/office/drawing/2014/main" id="{2767F846-DD50-4049-AB09-E2BA0C5D4902}"/>
              </a:ext>
            </a:extLst>
          </p:cNvPr>
          <p:cNvSpPr txBox="1">
            <a:spLocks/>
          </p:cNvSpPr>
          <p:nvPr/>
        </p:nvSpPr>
        <p:spPr>
          <a:xfrm>
            <a:off x="246168" y="992985"/>
            <a:ext cx="4236140" cy="268467"/>
          </a:xfrm>
          <a:prstGeom prst="rect">
            <a:avLst/>
          </a:prstGeom>
          <a:ln>
            <a:noFill/>
          </a:ln>
        </p:spPr>
        <p:txBody>
          <a:bodyPr/>
          <a:lstStyle>
            <a:lvl1pPr marL="4760" indent="0" algn="l" defTabSz="696913" rtl="0" eaLnBrk="0" fontAlgn="base" hangingPunct="0">
              <a:lnSpc>
                <a:spcPct val="100000"/>
              </a:lnSpc>
              <a:spcBef>
                <a:spcPts val="200"/>
              </a:spcBef>
              <a:spcAft>
                <a:spcPct val="0"/>
              </a:spcAft>
              <a:buClr>
                <a:srgbClr val="027180"/>
              </a:buClr>
              <a:buSzPct val="85000"/>
              <a:buFont typeface="Source Sans Pro" panose="020B0503030403020204" pitchFamily="34" charset="0"/>
              <a:buNone/>
              <a:defRPr sz="900" kern="1200">
                <a:solidFill>
                  <a:schemeClr val="tx1"/>
                </a:solidFill>
                <a:latin typeface="+mj-lt"/>
                <a:ea typeface="+mn-ea"/>
                <a:cs typeface="+mn-cs"/>
              </a:defRPr>
            </a:lvl1pPr>
            <a:lvl2pPr marL="180908" indent="-174560" algn="l" defTabSz="696913" rtl="0" eaLnBrk="0" fontAlgn="base" hangingPunct="0">
              <a:lnSpc>
                <a:spcPct val="100000"/>
              </a:lnSpc>
              <a:spcBef>
                <a:spcPts val="200"/>
              </a:spcBef>
              <a:spcAft>
                <a:spcPct val="0"/>
              </a:spcAft>
              <a:buClr>
                <a:srgbClr val="027180"/>
              </a:buClr>
              <a:buSzPct val="85000"/>
              <a:buFont typeface="Wingdings" panose="05000000000000000000" pitchFamily="2" charset="2"/>
              <a:buChar char="§"/>
              <a:defRPr sz="900" kern="1200">
                <a:solidFill>
                  <a:schemeClr val="tx1"/>
                </a:solidFill>
                <a:latin typeface="+mj-lt"/>
                <a:ea typeface="+mn-ea"/>
                <a:cs typeface="+mn-cs"/>
              </a:defRPr>
            </a:lvl2pPr>
            <a:lvl3pPr marL="265015" indent="-88867" algn="l" defTabSz="696913" rtl="0" eaLnBrk="0" fontAlgn="base" hangingPunct="0">
              <a:lnSpc>
                <a:spcPct val="100000"/>
              </a:lnSpc>
              <a:spcBef>
                <a:spcPts val="200"/>
              </a:spcBef>
              <a:spcAft>
                <a:spcPct val="0"/>
              </a:spcAft>
              <a:buClr>
                <a:srgbClr val="027180"/>
              </a:buClr>
              <a:buFont typeface="Source Sans Pro" panose="020B0503030403020204" pitchFamily="34" charset="0"/>
              <a:buChar char="&gt;"/>
              <a:defRPr sz="900" kern="1200">
                <a:solidFill>
                  <a:schemeClr val="tx1"/>
                </a:solidFill>
                <a:latin typeface="+mj-lt"/>
                <a:ea typeface="+mn-ea"/>
                <a:cs typeface="+mn-cs"/>
              </a:defRPr>
            </a:lvl3pPr>
            <a:lvl4pPr marL="355468" indent="-88867" algn="l" defTabSz="696913" rtl="0" eaLnBrk="0" fontAlgn="base" hangingPunct="0">
              <a:lnSpc>
                <a:spcPct val="100000"/>
              </a:lnSpc>
              <a:spcBef>
                <a:spcPts val="200"/>
              </a:spcBef>
              <a:spcAft>
                <a:spcPct val="0"/>
              </a:spcAft>
              <a:buClr>
                <a:srgbClr val="027180"/>
              </a:buClr>
              <a:buFont typeface="Calibri" panose="020F0502020204030204" pitchFamily="34" charset="0"/>
              <a:buChar char="-"/>
              <a:defRPr sz="900" kern="1200">
                <a:solidFill>
                  <a:schemeClr val="tx1"/>
                </a:solidFill>
                <a:latin typeface="+mj-lt"/>
                <a:ea typeface="+mn-ea"/>
                <a:cs typeface="+mn-cs"/>
              </a:defRPr>
            </a:lvl4pPr>
            <a:lvl5pPr marL="445923" indent="-88867" algn="l" defTabSz="696913" rtl="0" eaLnBrk="0" fontAlgn="base" hangingPunct="0">
              <a:lnSpc>
                <a:spcPct val="100000"/>
              </a:lnSpc>
              <a:spcBef>
                <a:spcPts val="200"/>
              </a:spcBef>
              <a:spcAft>
                <a:spcPct val="0"/>
              </a:spcAft>
              <a:buClr>
                <a:srgbClr val="027180"/>
              </a:buClr>
              <a:buFont typeface="Arial" panose="020B0604020202020204" pitchFamily="34" charset="0"/>
              <a:buChar char="•"/>
              <a:defRPr sz="900" kern="1200">
                <a:solidFill>
                  <a:schemeClr val="tx1"/>
                </a:solidFill>
                <a:latin typeface="+mj-lt"/>
                <a:ea typeface="+mn-ea"/>
                <a:cs typeface="+mn-cs"/>
              </a:defRPr>
            </a:lvl5pPr>
            <a:lvl6pPr marL="537963" indent="-90455" algn="l" defTabSz="697321" rtl="0" eaLnBrk="1" latinLnBrk="0" hangingPunct="1">
              <a:spcBef>
                <a:spcPct val="20000"/>
              </a:spcBef>
              <a:buClr>
                <a:srgbClr val="027180"/>
              </a:buClr>
              <a:buFont typeface="Courier New" panose="02070309020205020404" pitchFamily="49" charset="0"/>
              <a:buChar char="o"/>
              <a:defRPr sz="900" kern="1200">
                <a:solidFill>
                  <a:schemeClr val="tx1"/>
                </a:solidFill>
                <a:latin typeface="+mn-lt"/>
                <a:ea typeface="+mn-ea"/>
                <a:cs typeface="+mn-cs"/>
              </a:defRPr>
            </a:lvl6pPr>
            <a:lvl7pPr marL="718871" indent="-172973" algn="l" defTabSz="697321" rtl="0" eaLnBrk="1" latinLnBrk="0" hangingPunct="1">
              <a:spcBef>
                <a:spcPct val="20000"/>
              </a:spcBef>
              <a:buFont typeface="Wingdings" panose="05000000000000000000" pitchFamily="2" charset="2"/>
              <a:buChar char="ü"/>
              <a:defRPr sz="9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572" defTabSz="815737">
              <a:spcBef>
                <a:spcPts val="234"/>
              </a:spcBef>
              <a:defRPr/>
            </a:pPr>
            <a:r>
              <a:rPr lang="en-US" sz="1171" b="1" dirty="0">
                <a:solidFill>
                  <a:srgbClr val="00008F"/>
                </a:solidFill>
                <a:latin typeface="Source Sans Pro"/>
                <a:cs typeface="Arial" charset="0"/>
              </a:rPr>
              <a:t>Budget (md or € if available)</a:t>
            </a:r>
          </a:p>
        </p:txBody>
      </p:sp>
      <p:sp>
        <p:nvSpPr>
          <p:cNvPr id="13" name="Rectangle 12">
            <a:extLst>
              <a:ext uri="{FF2B5EF4-FFF2-40B4-BE49-F238E27FC236}">
                <a16:creationId xmlns:a16="http://schemas.microsoft.com/office/drawing/2014/main" id="{1B358BB2-8405-4E71-A2B4-0BFEE3CC184E}"/>
              </a:ext>
            </a:extLst>
          </p:cNvPr>
          <p:cNvSpPr/>
          <p:nvPr/>
        </p:nvSpPr>
        <p:spPr>
          <a:xfrm>
            <a:off x="219397" y="1243684"/>
            <a:ext cx="4245097" cy="4056239"/>
          </a:xfrm>
          <a:prstGeom prst="rect">
            <a:avLst/>
          </a:prstGeom>
        </p:spPr>
        <p:txBody>
          <a:bodyPr wrap="square">
            <a:spAutoFit/>
          </a:bodyPr>
          <a:lstStyle/>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What is the overall budget of the project ?</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To develop our algorithm, we decided to use Google </a:t>
            </a:r>
            <a:r>
              <a:rPr lang="en-US" sz="1171" dirty="0" err="1">
                <a:solidFill>
                  <a:prstClr val="black"/>
                </a:solidFill>
                <a:latin typeface="Tw Cen MT" panose="020B0602020104020603"/>
              </a:rPr>
              <a:t>Colab</a:t>
            </a:r>
            <a:r>
              <a:rPr lang="en-US" sz="1171" dirty="0">
                <a:solidFill>
                  <a:prstClr val="black"/>
                </a:solidFill>
                <a:latin typeface="Tw Cen MT" panose="020B0602020104020603"/>
              </a:rPr>
              <a:t> to generate our Python Notebook. This was a </a:t>
            </a:r>
            <a:r>
              <a:rPr lang="en-US" sz="1171" b="1" i="1" dirty="0">
                <a:solidFill>
                  <a:prstClr val="black"/>
                </a:solidFill>
                <a:latin typeface="Tw Cen MT" panose="020B0602020104020603"/>
              </a:rPr>
              <a:t>free</a:t>
            </a:r>
            <a:r>
              <a:rPr lang="en-US" sz="1171" dirty="0">
                <a:solidFill>
                  <a:prstClr val="black"/>
                </a:solidFill>
                <a:latin typeface="Tw Cen MT" panose="020B0602020104020603"/>
              </a:rPr>
              <a:t> and powerful solution that allowed us to manage teamwork efficiently, with multiple workers contributing to the algorithm.</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For merging large datasets, we needed powerful and optimized tools like Spark. However, </a:t>
            </a:r>
            <a:r>
              <a:rPr lang="en-US" sz="1171" b="1" i="1" dirty="0">
                <a:solidFill>
                  <a:prstClr val="black"/>
                </a:solidFill>
                <a:latin typeface="Tw Cen MT" panose="020B0602020104020603"/>
              </a:rPr>
              <a:t>Spark</a:t>
            </a:r>
            <a:r>
              <a:rPr lang="en-US" sz="1171" dirty="0">
                <a:solidFill>
                  <a:prstClr val="black"/>
                </a:solidFill>
                <a:latin typeface="Tw Cen MT" panose="020B0602020104020603"/>
              </a:rPr>
              <a:t> is a </a:t>
            </a:r>
            <a:r>
              <a:rPr lang="en-US" sz="1171" b="1" i="1" dirty="0">
                <a:solidFill>
                  <a:prstClr val="black"/>
                </a:solidFill>
                <a:latin typeface="Tw Cen MT" panose="020B0602020104020603"/>
              </a:rPr>
              <a:t>non-free solution</a:t>
            </a:r>
            <a:r>
              <a:rPr lang="en-US" sz="1171" dirty="0">
                <a:solidFill>
                  <a:prstClr val="black"/>
                </a:solidFill>
                <a:latin typeface="Tw Cen MT" panose="020B0602020104020603"/>
              </a:rPr>
              <a:t>, which meant that we needed to find an alternative approach. Thankfully, our company referent for this project (Mr. Patron) showed us how to install a former version of Spark that is still usable and that we could use during this project.</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Once we had access to Spark, we realized that we needed computers with a minimum of </a:t>
            </a:r>
            <a:r>
              <a:rPr lang="en-US" sz="1171" b="1" dirty="0">
                <a:solidFill>
                  <a:prstClr val="black"/>
                </a:solidFill>
                <a:latin typeface="Tw Cen MT" panose="020B0602020104020603"/>
              </a:rPr>
              <a:t>16 GB of RAM </a:t>
            </a:r>
            <a:r>
              <a:rPr lang="en-US" sz="1171" dirty="0">
                <a:solidFill>
                  <a:prstClr val="black"/>
                </a:solidFill>
                <a:latin typeface="Tw Cen MT" panose="020B0602020104020603"/>
              </a:rPr>
              <a:t>to process large datasets effectively. Unfortunately, we did not have such computers available to us. However, Mr. Patron was able to provide us with a computer with </a:t>
            </a:r>
            <a:r>
              <a:rPr lang="en-US" sz="1171" b="1" i="1" dirty="0">
                <a:solidFill>
                  <a:prstClr val="black"/>
                </a:solidFill>
                <a:latin typeface="Tw Cen MT" panose="020B0602020104020603"/>
              </a:rPr>
              <a:t>32 GB of RAM</a:t>
            </a:r>
            <a:r>
              <a:rPr lang="en-US" sz="1171" dirty="0">
                <a:solidFill>
                  <a:prstClr val="black"/>
                </a:solidFill>
                <a:latin typeface="Tw Cen MT" panose="020B0602020104020603"/>
              </a:rPr>
              <a:t>, which we used for the Spark part of the project. This was a </a:t>
            </a:r>
            <a:r>
              <a:rPr lang="en-US" sz="1171" b="1" i="1" dirty="0">
                <a:solidFill>
                  <a:prstClr val="black"/>
                </a:solidFill>
                <a:latin typeface="Tw Cen MT" panose="020B0602020104020603"/>
              </a:rPr>
              <a:t>free solution </a:t>
            </a:r>
            <a:r>
              <a:rPr lang="en-US" sz="1171" dirty="0">
                <a:solidFill>
                  <a:prstClr val="black"/>
                </a:solidFill>
                <a:latin typeface="Tw Cen MT" panose="020B0602020104020603"/>
              </a:rPr>
              <a:t>that saved us the expense of purchasing a virtual computer or new hardware.</a:t>
            </a:r>
          </a:p>
          <a:p>
            <a:pPr marL="177022" indent="-171450" defTabSz="815737">
              <a:buFont typeface="Wingdings" panose="05000000000000000000" pitchFamily="2" charset="2"/>
              <a:buChar char="ü"/>
              <a:defRPr/>
            </a:pPr>
            <a:r>
              <a:rPr lang="en-US" sz="1171" i="1" dirty="0">
                <a:solidFill>
                  <a:prstClr val="black"/>
                </a:solidFill>
                <a:latin typeface="Tw Cen MT" panose="020B0602020104020603"/>
              </a:rPr>
              <a:t>Therefore, based on the previous paragraph, we were able to complete the project </a:t>
            </a:r>
            <a:r>
              <a:rPr lang="en-US" sz="1171" b="1" i="1" dirty="0">
                <a:solidFill>
                  <a:prstClr val="black"/>
                </a:solidFill>
                <a:latin typeface="Tw Cen MT" panose="020B0602020104020603"/>
              </a:rPr>
              <a:t>without having to spend any additional money </a:t>
            </a:r>
            <a:r>
              <a:rPr lang="en-US" sz="1171" i="1" dirty="0">
                <a:solidFill>
                  <a:prstClr val="black"/>
                </a:solidFill>
                <a:latin typeface="Tw Cen MT" panose="020B0602020104020603"/>
              </a:rPr>
              <a:t>on hardware or software solutions.</a:t>
            </a:r>
          </a:p>
        </p:txBody>
      </p:sp>
      <p:pic>
        <p:nvPicPr>
          <p:cNvPr id="19" name="Picture 3">
            <a:extLst>
              <a:ext uri="{FF2B5EF4-FFF2-40B4-BE49-F238E27FC236}">
                <a16:creationId xmlns:a16="http://schemas.microsoft.com/office/drawing/2014/main" id="{C4FECF3E-8BF3-4AE0-946B-0AC0E496A172}"/>
              </a:ext>
            </a:extLst>
          </p:cNvPr>
          <p:cNvPicPr>
            <a:picLocks noChangeAspect="1"/>
          </p:cNvPicPr>
          <p:nvPr/>
        </p:nvPicPr>
        <p:blipFill>
          <a:blip r:embed="rId2"/>
          <a:stretch>
            <a:fillRect/>
          </a:stretch>
        </p:blipFill>
        <p:spPr>
          <a:xfrm>
            <a:off x="8249898" y="120542"/>
            <a:ext cx="672309" cy="452688"/>
          </a:xfrm>
          <a:prstGeom prst="rect">
            <a:avLst/>
          </a:prstGeom>
        </p:spPr>
      </p:pic>
      <p:sp>
        <p:nvSpPr>
          <p:cNvPr id="20" name="Rectangle: Folded Corner 12">
            <a:extLst>
              <a:ext uri="{FF2B5EF4-FFF2-40B4-BE49-F238E27FC236}">
                <a16:creationId xmlns:a16="http://schemas.microsoft.com/office/drawing/2014/main" id="{8ADDB702-7932-4480-A368-B1F541738F3D}"/>
              </a:ext>
            </a:extLst>
          </p:cNvPr>
          <p:cNvSpPr/>
          <p:nvPr/>
        </p:nvSpPr>
        <p:spPr>
          <a:xfrm>
            <a:off x="6599876" y="124054"/>
            <a:ext cx="890383" cy="575012"/>
          </a:xfrm>
          <a:prstGeom prst="foldedCorner">
            <a:avLst/>
          </a:prstGeom>
          <a:solidFill>
            <a:sysClr val="window" lastClr="FFFFFF"/>
          </a:solidFill>
          <a:ln w="15875" cap="flat" cmpd="sng" algn="ctr">
            <a:solidFill>
              <a:srgbClr val="2FA3EE">
                <a:shade val="50000"/>
              </a:srgbClr>
            </a:solidFill>
            <a:prstDash val="solid"/>
          </a:ln>
          <a:effectLst/>
          <a:scene3d>
            <a:camera prst="perspectiveFront"/>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2FA3EE"/>
                </a:solidFill>
                <a:effectLst>
                  <a:outerShdw blurRad="38100" dist="25400" dir="5400000" algn="ctr" rotWithShape="0">
                    <a:srgbClr val="6E747A">
                      <a:alpha val="43000"/>
                    </a:srgbClr>
                  </a:outerShdw>
                </a:effectLst>
                <a:uLnTx/>
                <a:uFillTx/>
                <a:latin typeface="Tw Cen MT" panose="020B0602020104020603"/>
                <a:ea typeface="+mn-ea"/>
                <a:cs typeface="+mn-cs"/>
              </a:rPr>
              <a:t>Team #</a:t>
            </a:r>
          </a:p>
        </p:txBody>
      </p:sp>
      <p:sp>
        <p:nvSpPr>
          <p:cNvPr id="8" name="Espace réservé du texte 2">
            <a:extLst>
              <a:ext uri="{FF2B5EF4-FFF2-40B4-BE49-F238E27FC236}">
                <a16:creationId xmlns:a16="http://schemas.microsoft.com/office/drawing/2014/main" id="{F4D6D60A-B1E9-6B6A-A2F0-C8E55F883A4D}"/>
              </a:ext>
            </a:extLst>
          </p:cNvPr>
          <p:cNvSpPr txBox="1">
            <a:spLocks/>
          </p:cNvSpPr>
          <p:nvPr/>
        </p:nvSpPr>
        <p:spPr>
          <a:xfrm>
            <a:off x="273149" y="546125"/>
            <a:ext cx="8596106" cy="367310"/>
          </a:xfrm>
          <a:prstGeom prst="rect">
            <a:avLst/>
          </a:prstGeom>
        </p:spPr>
        <p:txBody>
          <a:bodyPr vert="horz" lIns="0" tIns="0" rIns="0" bIns="0" rtlCol="0" anchor="t">
            <a:noAutofit/>
          </a:bodyPr>
          <a:lstStyle>
            <a:lvl1pPr marL="0" indent="0" algn="l" defTabSz="685800" rtl="0" eaLnBrk="1" latinLnBrk="0" hangingPunct="1">
              <a:lnSpc>
                <a:spcPct val="120000"/>
              </a:lnSpc>
              <a:spcBef>
                <a:spcPts val="750"/>
              </a:spcBef>
              <a:buClr>
                <a:schemeClr val="tx1"/>
              </a:buClr>
              <a:buFont typeface="Arial" panose="020B0604020202020204" pitchFamily="34" charset="0"/>
              <a:buNone/>
              <a:defRPr sz="1755" kern="1200" cap="all" baseline="0">
                <a:solidFill>
                  <a:srgbClr val="027180"/>
                </a:solidFill>
                <a:effectLst/>
                <a:latin typeface="+mj-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0" marR="0" lvl="0" indent="0" algn="l" defTabSz="685800" rtl="0" eaLnBrk="1" fontAlgn="auto" latinLnBrk="0" hangingPunct="1">
              <a:lnSpc>
                <a:spcPct val="120000"/>
              </a:lnSpc>
              <a:spcBef>
                <a:spcPts val="750"/>
              </a:spcBef>
              <a:spcAft>
                <a:spcPts val="0"/>
              </a:spcAft>
              <a:buClr>
                <a:sysClr val="windowText" lastClr="000000"/>
              </a:buClr>
              <a:buSzTx/>
              <a:buFont typeface="Arial" panose="020B0604020202020204" pitchFamily="34" charset="0"/>
              <a:buNone/>
              <a:tabLst/>
              <a:defRPr/>
            </a:pPr>
            <a:r>
              <a:rPr kumimoji="0" lang="en-US" sz="1800" b="0" i="0" u="none" strike="noStrike" kern="1200" cap="all" spc="0" normalizeH="0" baseline="0" noProof="0" dirty="0">
                <a:ln>
                  <a:noFill/>
                </a:ln>
                <a:solidFill>
                  <a:srgbClr val="027180"/>
                </a:solidFill>
                <a:effectLst/>
                <a:uLnTx/>
                <a:uFillTx/>
                <a:latin typeface="Tw Cen MT" panose="020B0602020104020603"/>
                <a:ea typeface="+mn-ea"/>
                <a:cs typeface="+mn-cs"/>
              </a:rPr>
              <a:t>Data blender squad - </a:t>
            </a:r>
            <a:r>
              <a:rPr kumimoji="0" lang="en-US" sz="1800" b="0" i="0" u="none" strike="noStrike" kern="1200" cap="all" spc="0" normalizeH="0" baseline="0" noProof="0" dirty="0" err="1">
                <a:ln>
                  <a:noFill/>
                </a:ln>
                <a:solidFill>
                  <a:srgbClr val="027180"/>
                </a:solidFill>
                <a:effectLst/>
                <a:uLnTx/>
                <a:uFillTx/>
                <a:latin typeface="Tw Cen MT" panose="020B0602020104020603"/>
                <a:ea typeface="+mn-ea"/>
                <a:cs typeface="+mn-cs"/>
              </a:rPr>
              <a:t>Dataprep</a:t>
            </a:r>
            <a:r>
              <a:rPr kumimoji="0" lang="en-US" sz="1800" b="0" i="0" u="none" strike="noStrike" kern="1200" cap="all" spc="0" normalizeH="0" baseline="0" noProof="0" dirty="0">
                <a:ln>
                  <a:noFill/>
                </a:ln>
                <a:solidFill>
                  <a:srgbClr val="027180"/>
                </a:solidFill>
                <a:effectLst/>
                <a:uLnTx/>
                <a:uFillTx/>
                <a:latin typeface="Tw Cen MT" panose="020B0602020104020603"/>
                <a:ea typeface="+mn-ea"/>
                <a:cs typeface="+mn-cs"/>
              </a:rPr>
              <a:t> – 06/03/2023</a:t>
            </a:r>
          </a:p>
        </p:txBody>
      </p:sp>
    </p:spTree>
    <p:extLst>
      <p:ext uri="{BB962C8B-B14F-4D97-AF65-F5344CB8AC3E}">
        <p14:creationId xmlns:p14="http://schemas.microsoft.com/office/powerpoint/2010/main" val="198740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5AB64F6-7D48-4160-BDCD-BBF5C24DD690}"/>
              </a:ext>
            </a:extLst>
          </p:cNvPr>
          <p:cNvSpPr txBox="1">
            <a:spLocks/>
          </p:cNvSpPr>
          <p:nvPr/>
        </p:nvSpPr>
        <p:spPr>
          <a:xfrm>
            <a:off x="273896" y="170445"/>
            <a:ext cx="8596209" cy="337232"/>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sz="2223" kern="1200" cap="all" baseline="0">
                <a:solidFill>
                  <a:srgbClr val="00008F"/>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23" b="1" i="0" u="none" strike="noStrike" kern="1200" cap="all" spc="0" normalizeH="0" baseline="0" noProof="0">
                <a:ln>
                  <a:noFill/>
                </a:ln>
                <a:solidFill>
                  <a:srgbClr val="00008F"/>
                </a:solidFill>
                <a:effectLst/>
                <a:uLnTx/>
                <a:uFillTx/>
                <a:latin typeface="Tw Cen MT" panose="020B0602020104020603"/>
                <a:ea typeface="+mj-ea"/>
                <a:cs typeface="+mj-cs"/>
              </a:rPr>
              <a:t>One Pager PI² – Project overview</a:t>
            </a:r>
            <a:endParaRPr kumimoji="0" lang="en-US" sz="2223" b="1" i="0" u="none" strike="noStrike" kern="1200" cap="all" spc="0" normalizeH="0" baseline="0" noProof="0" dirty="0">
              <a:ln>
                <a:noFill/>
              </a:ln>
              <a:solidFill>
                <a:srgbClr val="00008F"/>
              </a:solidFill>
              <a:effectLst/>
              <a:uLnTx/>
              <a:uFillTx/>
              <a:latin typeface="Tw Cen MT" panose="020B0602020104020603"/>
              <a:ea typeface="+mj-ea"/>
              <a:cs typeface="+mj-cs"/>
            </a:endParaRPr>
          </a:p>
        </p:txBody>
      </p:sp>
      <p:sp>
        <p:nvSpPr>
          <p:cNvPr id="14" name="Rectangle 13">
            <a:extLst>
              <a:ext uri="{FF2B5EF4-FFF2-40B4-BE49-F238E27FC236}">
                <a16:creationId xmlns:a16="http://schemas.microsoft.com/office/drawing/2014/main" id="{A258B37F-304B-4411-8265-DF1E012236C0}"/>
              </a:ext>
            </a:extLst>
          </p:cNvPr>
          <p:cNvSpPr/>
          <p:nvPr/>
        </p:nvSpPr>
        <p:spPr>
          <a:xfrm>
            <a:off x="274553" y="1016395"/>
            <a:ext cx="4225681" cy="252827"/>
          </a:xfrm>
          <a:prstGeom prst="rect">
            <a:avLst/>
          </a:prstGeom>
          <a:solidFill>
            <a:sysClr val="window" lastClr="FFFFFF">
              <a:lumMod val="95000"/>
            </a:sysClr>
          </a:solidFill>
          <a:ln>
            <a:noFill/>
          </a:ln>
        </p:spPr>
        <p:txBody>
          <a:bodyPr rtlCol="0" anchor="ctr"/>
          <a:lstStyle/>
          <a:p>
            <a:pPr marL="5572" marR="0" lvl="0" indent="0" defTabSz="815737" eaLnBrk="1" fontAlgn="auto" latinLnBrk="0" hangingPunct="1">
              <a:lnSpc>
                <a:spcPct val="100000"/>
              </a:lnSpc>
              <a:spcBef>
                <a:spcPts val="234"/>
              </a:spcBef>
              <a:spcAft>
                <a:spcPts val="0"/>
              </a:spcAft>
              <a:buClr>
                <a:srgbClr val="027180"/>
              </a:buClr>
              <a:buSzPct val="85000"/>
              <a:buFontTx/>
              <a:buNone/>
              <a:tabLst/>
              <a:defRPr/>
            </a:pPr>
            <a:r>
              <a:rPr kumimoji="0" lang="en-US" sz="1171" b="1" i="0" u="none" strike="noStrike" kern="0" cap="none" spc="0" normalizeH="0" baseline="0" noProof="0" dirty="0">
                <a:ln>
                  <a:noFill/>
                </a:ln>
                <a:solidFill>
                  <a:srgbClr val="00008F"/>
                </a:solidFill>
                <a:effectLst/>
                <a:uLnTx/>
                <a:uFillTx/>
                <a:latin typeface="Source Sans Pro"/>
              </a:rPr>
              <a:t>Approach</a:t>
            </a:r>
          </a:p>
        </p:txBody>
      </p:sp>
      <p:sp>
        <p:nvSpPr>
          <p:cNvPr id="15" name="Rectangle 14">
            <a:extLst>
              <a:ext uri="{FF2B5EF4-FFF2-40B4-BE49-F238E27FC236}">
                <a16:creationId xmlns:a16="http://schemas.microsoft.com/office/drawing/2014/main" id="{CED87A1F-97F3-402D-88A7-4B29DB4C98C2}"/>
              </a:ext>
            </a:extLst>
          </p:cNvPr>
          <p:cNvSpPr/>
          <p:nvPr/>
        </p:nvSpPr>
        <p:spPr>
          <a:xfrm>
            <a:off x="273861" y="1275468"/>
            <a:ext cx="4237737" cy="4056239"/>
          </a:xfrm>
          <a:prstGeom prst="rect">
            <a:avLst/>
          </a:prstGeom>
        </p:spPr>
        <p:txBody>
          <a:bodyPr wrap="square">
            <a:spAutoFit/>
          </a:bodyPr>
          <a:lstStyle/>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Approach that will be followed by the project :</a:t>
            </a:r>
          </a:p>
          <a:p>
            <a:pPr marL="234172" indent="-228600" defTabSz="815737">
              <a:buFont typeface="+mj-lt"/>
              <a:buAutoNum type="arabicPeriod"/>
              <a:defRPr/>
            </a:pPr>
            <a:r>
              <a:rPr lang="en-US" sz="1171" dirty="0">
                <a:solidFill>
                  <a:prstClr val="black"/>
                </a:solidFill>
                <a:latin typeface="Tw Cen MT" panose="020B0602020104020603"/>
              </a:rPr>
              <a:t>Planning phase</a:t>
            </a:r>
          </a:p>
          <a:p>
            <a:pPr marL="234172" indent="-228600" defTabSz="815737">
              <a:buFont typeface="+mj-lt"/>
              <a:buAutoNum type="arabicPeriod"/>
              <a:defRPr/>
            </a:pPr>
            <a:r>
              <a:rPr lang="en-US" sz="1171" dirty="0">
                <a:solidFill>
                  <a:prstClr val="black"/>
                </a:solidFill>
                <a:latin typeface="Tw Cen MT" panose="020B0602020104020603"/>
              </a:rPr>
              <a:t>Requirements gathering phase</a:t>
            </a:r>
          </a:p>
          <a:p>
            <a:pPr marL="234172" indent="-228600" defTabSz="815737">
              <a:buFont typeface="+mj-lt"/>
              <a:buAutoNum type="arabicPeriod"/>
              <a:defRPr/>
            </a:pPr>
            <a:r>
              <a:rPr lang="en-US" sz="1171" dirty="0">
                <a:solidFill>
                  <a:prstClr val="black"/>
                </a:solidFill>
                <a:latin typeface="Tw Cen MT" panose="020B0602020104020603"/>
              </a:rPr>
              <a:t>Design phase</a:t>
            </a:r>
          </a:p>
          <a:p>
            <a:pPr marL="234172" indent="-228600" defTabSz="815737">
              <a:buFont typeface="+mj-lt"/>
              <a:buAutoNum type="arabicPeriod"/>
              <a:defRPr/>
            </a:pPr>
            <a:r>
              <a:rPr lang="en-US" sz="1171" dirty="0">
                <a:solidFill>
                  <a:prstClr val="black"/>
                </a:solidFill>
                <a:latin typeface="Tw Cen MT" panose="020B0602020104020603"/>
              </a:rPr>
              <a:t>Development phase</a:t>
            </a:r>
          </a:p>
          <a:p>
            <a:pPr marL="234172" indent="-228600" defTabSz="815737">
              <a:buFont typeface="+mj-lt"/>
              <a:buAutoNum type="arabicPeriod"/>
              <a:defRPr/>
            </a:pPr>
            <a:r>
              <a:rPr lang="en-US" sz="1171" dirty="0">
                <a:solidFill>
                  <a:prstClr val="black"/>
                </a:solidFill>
                <a:latin typeface="Tw Cen MT" panose="020B0602020104020603"/>
              </a:rPr>
              <a:t>Testing phase</a:t>
            </a:r>
          </a:p>
          <a:p>
            <a:pPr marL="5572" defTabSz="815737">
              <a:defRPr/>
            </a:pPr>
            <a:endParaRPr lang="en-US" sz="1171" dirty="0">
              <a:solidFill>
                <a:prstClr val="black"/>
              </a:solidFill>
              <a:latin typeface="Tw Cen MT" panose="020B0602020104020603"/>
            </a:endParaRPr>
          </a:p>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Describe different phases :</a:t>
            </a:r>
          </a:p>
          <a:p>
            <a:pPr marL="234172" indent="-228600" defTabSz="815737">
              <a:buFont typeface="+mj-lt"/>
              <a:buAutoNum type="arabicPeriod"/>
              <a:defRPr/>
            </a:pPr>
            <a:r>
              <a:rPr lang="en-US" sz="1171" dirty="0">
                <a:solidFill>
                  <a:prstClr val="black"/>
                </a:solidFill>
                <a:latin typeface="Tw Cen MT" panose="020B0602020104020603"/>
              </a:rPr>
              <a:t>In this phase, we defined the scope and objectives of the project, identifies stakeholders, determines the budget and resources needed, and develops a project plan.</a:t>
            </a:r>
          </a:p>
          <a:p>
            <a:pPr marL="234172" indent="-228600" defTabSz="815737">
              <a:buFont typeface="+mj-lt"/>
              <a:buAutoNum type="arabicPeriod"/>
              <a:defRPr/>
            </a:pPr>
            <a:r>
              <a:rPr lang="en-US" sz="1171" dirty="0">
                <a:solidFill>
                  <a:prstClr val="black"/>
                </a:solidFill>
                <a:latin typeface="Tw Cen MT" panose="020B0602020104020603"/>
              </a:rPr>
              <a:t>In this phase, we worked with stakeholders to identify the requirements and specifications for the Python and Spark program.</a:t>
            </a:r>
          </a:p>
          <a:p>
            <a:pPr marL="234172" indent="-228600" defTabSz="815737">
              <a:buFont typeface="+mj-lt"/>
              <a:buAutoNum type="arabicPeriod"/>
              <a:defRPr/>
            </a:pPr>
            <a:r>
              <a:rPr lang="en-US" sz="1171" dirty="0">
                <a:solidFill>
                  <a:prstClr val="black"/>
                </a:solidFill>
                <a:latin typeface="Tw Cen MT" panose="020B0602020104020603"/>
              </a:rPr>
              <a:t>In this phase, we developed a detailed design for the Python and Spark program, including the overall architecture, algorithms, and data structures.</a:t>
            </a:r>
          </a:p>
          <a:p>
            <a:pPr marL="234172" indent="-228600" defTabSz="815737">
              <a:buFont typeface="+mj-lt"/>
              <a:buAutoNum type="arabicPeriod"/>
              <a:defRPr/>
            </a:pPr>
            <a:r>
              <a:rPr lang="en-US" sz="1171" dirty="0">
                <a:solidFill>
                  <a:prstClr val="black"/>
                </a:solidFill>
                <a:latin typeface="Tw Cen MT" panose="020B0602020104020603"/>
              </a:rPr>
              <a:t>In this phase, we implemented the Python and Spark program according to the design specifications.</a:t>
            </a:r>
          </a:p>
          <a:p>
            <a:pPr marL="234172" indent="-228600" defTabSz="815737">
              <a:buFont typeface="+mj-lt"/>
              <a:buAutoNum type="arabicPeriod"/>
              <a:defRPr/>
            </a:pPr>
            <a:r>
              <a:rPr lang="en-US" sz="1171" dirty="0">
                <a:solidFill>
                  <a:prstClr val="black"/>
                </a:solidFill>
                <a:latin typeface="Tw Cen MT" panose="020B0602020104020603"/>
              </a:rPr>
              <a:t>In this phase, we tested the Python and Spark program to ensure that it meets the specified requirements and that it is free of defects.</a:t>
            </a:r>
          </a:p>
        </p:txBody>
      </p:sp>
      <p:sp>
        <p:nvSpPr>
          <p:cNvPr id="17" name="Rectangle 16">
            <a:extLst>
              <a:ext uri="{FF2B5EF4-FFF2-40B4-BE49-F238E27FC236}">
                <a16:creationId xmlns:a16="http://schemas.microsoft.com/office/drawing/2014/main" id="{8FEF8E57-6745-4CDC-A5D3-837671FDD7F2}"/>
              </a:ext>
            </a:extLst>
          </p:cNvPr>
          <p:cNvSpPr/>
          <p:nvPr/>
        </p:nvSpPr>
        <p:spPr>
          <a:xfrm>
            <a:off x="4643574" y="1016395"/>
            <a:ext cx="4225681" cy="252827"/>
          </a:xfrm>
          <a:prstGeom prst="rect">
            <a:avLst/>
          </a:prstGeom>
          <a:solidFill>
            <a:sysClr val="window" lastClr="FFFFFF">
              <a:lumMod val="95000"/>
            </a:sysClr>
          </a:solidFill>
          <a:ln>
            <a:noFill/>
          </a:ln>
        </p:spPr>
        <p:txBody>
          <a:bodyPr rtlCol="0" anchor="ctr"/>
          <a:lstStyle/>
          <a:p>
            <a:pPr marL="5572" marR="0" lvl="0" indent="0" defTabSz="815737" eaLnBrk="1" fontAlgn="auto" latinLnBrk="0" hangingPunct="1">
              <a:lnSpc>
                <a:spcPct val="100000"/>
              </a:lnSpc>
              <a:spcBef>
                <a:spcPts val="234"/>
              </a:spcBef>
              <a:spcAft>
                <a:spcPts val="0"/>
              </a:spcAft>
              <a:buClr>
                <a:srgbClr val="027180"/>
              </a:buClr>
              <a:buSzPct val="85000"/>
              <a:buFontTx/>
              <a:buNone/>
              <a:tabLst/>
              <a:defRPr/>
            </a:pPr>
            <a:r>
              <a:rPr kumimoji="0" lang="en-US" sz="1171" b="1" i="0" u="none" strike="noStrike" kern="0" cap="none" spc="0" normalizeH="0" baseline="0" noProof="0" dirty="0">
                <a:ln>
                  <a:noFill/>
                </a:ln>
                <a:solidFill>
                  <a:srgbClr val="00008F"/>
                </a:solidFill>
                <a:effectLst/>
                <a:uLnTx/>
                <a:uFillTx/>
                <a:latin typeface="Source Sans Pro"/>
              </a:rPr>
              <a:t>Planning</a:t>
            </a:r>
          </a:p>
        </p:txBody>
      </p:sp>
      <p:sp>
        <p:nvSpPr>
          <p:cNvPr id="18" name="Rectangle 17">
            <a:extLst>
              <a:ext uri="{FF2B5EF4-FFF2-40B4-BE49-F238E27FC236}">
                <a16:creationId xmlns:a16="http://schemas.microsoft.com/office/drawing/2014/main" id="{CF21553F-687A-4989-A423-77CF2DF2AB61}"/>
              </a:ext>
            </a:extLst>
          </p:cNvPr>
          <p:cNvSpPr/>
          <p:nvPr/>
        </p:nvSpPr>
        <p:spPr>
          <a:xfrm>
            <a:off x="4642882" y="1269222"/>
            <a:ext cx="4237737" cy="3515706"/>
          </a:xfrm>
          <a:prstGeom prst="rect">
            <a:avLst/>
          </a:prstGeom>
        </p:spPr>
        <p:txBody>
          <a:bodyPr wrap="square">
            <a:spAutoFit/>
          </a:bodyPr>
          <a:lstStyle/>
          <a:p>
            <a:pPr marL="206254" indent="-200682" defTabSz="815737">
              <a:buFont typeface="Arial" panose="020B0604020202020204" pitchFamily="34" charset="0"/>
              <a:buChar char="•"/>
              <a:defRPr/>
            </a:pPr>
            <a:r>
              <a:rPr lang="en-US" sz="1171" b="1" i="1" dirty="0">
                <a:solidFill>
                  <a:prstClr val="black"/>
                </a:solidFill>
                <a:latin typeface="Tw Cen MT" panose="020B0602020104020603"/>
              </a:rPr>
              <a:t>Start date, end date and key milestones :</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Start Date : October 2022</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End Date : March 2023</a:t>
            </a:r>
          </a:p>
          <a:p>
            <a:pPr marL="206254" indent="-200682" defTabSz="815737">
              <a:buFont typeface="Wingdings" panose="05000000000000000000" pitchFamily="2" charset="2"/>
              <a:buChar char="Ø"/>
              <a:defRPr/>
            </a:pPr>
            <a:r>
              <a:rPr lang="en-US" sz="1171" dirty="0">
                <a:solidFill>
                  <a:prstClr val="black"/>
                </a:solidFill>
                <a:latin typeface="Tw Cen MT" panose="020B0602020104020603"/>
              </a:rPr>
              <a:t>Key Milestones :</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a:t>
            </a:r>
            <a:r>
              <a:rPr lang="en-US" sz="1171" b="1" i="1" dirty="0">
                <a:solidFill>
                  <a:prstClr val="black"/>
                </a:solidFill>
                <a:latin typeface="Tw Cen MT" panose="020B0602020104020603"/>
              </a:rPr>
              <a:t>GitHub/GitLab repositories</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Finding a </a:t>
            </a:r>
            <a:r>
              <a:rPr lang="en-US" sz="1171" b="1" i="1" dirty="0">
                <a:solidFill>
                  <a:prstClr val="black"/>
                </a:solidFill>
                <a:latin typeface="Tw Cen MT" panose="020B0602020104020603"/>
              </a:rPr>
              <a:t>testing dataset </a:t>
            </a:r>
            <a:r>
              <a:rPr lang="en-US" sz="1171" dirty="0">
                <a:solidFill>
                  <a:prstClr val="black"/>
                </a:solidFill>
                <a:latin typeface="Tw Cen MT" panose="020B0602020104020603"/>
              </a:rPr>
              <a:t>(&gt;3M rows)</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Generating a </a:t>
            </a:r>
            <a:r>
              <a:rPr lang="en-US" sz="1171" b="1" i="1" dirty="0">
                <a:solidFill>
                  <a:prstClr val="black"/>
                </a:solidFill>
                <a:latin typeface="Tw Cen MT" panose="020B0602020104020603"/>
              </a:rPr>
              <a:t>training dataset</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Downloading </a:t>
            </a:r>
            <a:r>
              <a:rPr lang="en-US" sz="1171" b="1" i="1" dirty="0">
                <a:solidFill>
                  <a:prstClr val="black"/>
                </a:solidFill>
                <a:latin typeface="Tw Cen MT" panose="020B0602020104020603"/>
              </a:rPr>
              <a:t>Docker</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Downloading </a:t>
            </a:r>
            <a:r>
              <a:rPr lang="en-US" sz="1171" b="1" i="1" dirty="0">
                <a:solidFill>
                  <a:prstClr val="black"/>
                </a:solidFill>
                <a:latin typeface="Tw Cen MT" panose="020B0602020104020603"/>
              </a:rPr>
              <a:t>Spark</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code on </a:t>
            </a:r>
            <a:r>
              <a:rPr lang="en-US" sz="1171" dirty="0" err="1">
                <a:solidFill>
                  <a:prstClr val="black"/>
                </a:solidFill>
                <a:latin typeface="Tw Cen MT" panose="020B0602020104020603"/>
              </a:rPr>
              <a:t>Colab</a:t>
            </a:r>
            <a:r>
              <a:rPr lang="en-US" sz="1171" dirty="0">
                <a:solidFill>
                  <a:prstClr val="black"/>
                </a:solidFill>
                <a:latin typeface="Tw Cen MT" panose="020B0602020104020603"/>
              </a:rPr>
              <a:t> for </a:t>
            </a:r>
            <a:r>
              <a:rPr lang="en-US" sz="1171" b="1" i="1" dirty="0">
                <a:solidFill>
                  <a:prstClr val="black"/>
                </a:solidFill>
                <a:latin typeface="Tw Cen MT" panose="020B0602020104020603"/>
              </a:rPr>
              <a:t>Importing the data</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code to </a:t>
            </a:r>
            <a:r>
              <a:rPr lang="en-US" sz="1171" b="1" i="1" dirty="0">
                <a:solidFill>
                  <a:prstClr val="black"/>
                </a:solidFill>
                <a:latin typeface="Tw Cen MT" panose="020B0602020104020603"/>
              </a:rPr>
              <a:t>evaluate the cleaning method </a:t>
            </a:r>
            <a:r>
              <a:rPr lang="en-US" sz="1171" dirty="0">
                <a:solidFill>
                  <a:prstClr val="black"/>
                </a:solidFill>
                <a:latin typeface="Tw Cen MT" panose="020B0602020104020603"/>
              </a:rPr>
              <a:t>to use for each column of our dataset</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code to </a:t>
            </a:r>
            <a:r>
              <a:rPr lang="en-US" sz="1171" b="1" i="1" dirty="0">
                <a:solidFill>
                  <a:prstClr val="black"/>
                </a:solidFill>
                <a:latin typeface="Tw Cen MT" panose="020B0602020104020603"/>
              </a:rPr>
              <a:t>Clean the dataset</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code to make the </a:t>
            </a:r>
            <a:r>
              <a:rPr lang="en-US" sz="1171" b="1" i="1" dirty="0">
                <a:solidFill>
                  <a:prstClr val="black"/>
                </a:solidFill>
                <a:latin typeface="Tw Cen MT" panose="020B0602020104020603"/>
              </a:rPr>
              <a:t>Data Fusion</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code to have the </a:t>
            </a:r>
            <a:r>
              <a:rPr lang="en-US" sz="1171" b="1" i="1" dirty="0">
                <a:solidFill>
                  <a:prstClr val="black"/>
                </a:solidFill>
                <a:latin typeface="Tw Cen MT" panose="020B0602020104020603"/>
              </a:rPr>
              <a:t>Traceability</a:t>
            </a:r>
            <a:r>
              <a:rPr lang="en-US" sz="1171" dirty="0">
                <a:solidFill>
                  <a:prstClr val="black"/>
                </a:solidFill>
                <a:latin typeface="Tw Cen MT" panose="020B0602020104020603"/>
              </a:rPr>
              <a:t> of the modified data by adding a Back End Dataset</a:t>
            </a:r>
          </a:p>
          <a:p>
            <a:pPr marL="663454" lvl="1" indent="-200682" defTabSz="815737">
              <a:buFont typeface="Wingdings" panose="05000000000000000000" pitchFamily="2" charset="2"/>
              <a:buChar char="ü"/>
              <a:defRPr/>
            </a:pPr>
            <a:r>
              <a:rPr lang="en-US" sz="1171" dirty="0">
                <a:solidFill>
                  <a:prstClr val="black"/>
                </a:solidFill>
                <a:latin typeface="Tw Cen MT" panose="020B0602020104020603"/>
              </a:rPr>
              <a:t>Creating a </a:t>
            </a:r>
            <a:r>
              <a:rPr lang="en-US" sz="1171" b="1" i="1" dirty="0" err="1">
                <a:solidFill>
                  <a:prstClr val="black"/>
                </a:solidFill>
                <a:latin typeface="Tw Cen MT" panose="020B0602020104020603"/>
              </a:rPr>
              <a:t>SparkSQL</a:t>
            </a:r>
            <a:r>
              <a:rPr lang="en-US" sz="1171" dirty="0">
                <a:solidFill>
                  <a:prstClr val="black"/>
                </a:solidFill>
                <a:latin typeface="Tw Cen MT" panose="020B0602020104020603"/>
              </a:rPr>
              <a:t> Interface to make queries on the Back End Dataset</a:t>
            </a:r>
          </a:p>
          <a:p>
            <a:pPr marL="663454" lvl="1" indent="-200682" defTabSz="815737">
              <a:buFont typeface="Wingdings" panose="05000000000000000000" pitchFamily="2" charset="2"/>
              <a:buChar char="ü"/>
              <a:defRPr/>
            </a:pPr>
            <a:endParaRPr lang="en-US" sz="1171" dirty="0">
              <a:solidFill>
                <a:prstClr val="black"/>
              </a:solidFill>
              <a:latin typeface="Tw Cen MT" panose="020B0602020104020603"/>
            </a:endParaRPr>
          </a:p>
        </p:txBody>
      </p:sp>
      <p:pic>
        <p:nvPicPr>
          <p:cNvPr id="19" name="Picture 3">
            <a:extLst>
              <a:ext uri="{FF2B5EF4-FFF2-40B4-BE49-F238E27FC236}">
                <a16:creationId xmlns:a16="http://schemas.microsoft.com/office/drawing/2014/main" id="{C4FECF3E-8BF3-4AE0-946B-0AC0E496A172}"/>
              </a:ext>
            </a:extLst>
          </p:cNvPr>
          <p:cNvPicPr>
            <a:picLocks noChangeAspect="1"/>
          </p:cNvPicPr>
          <p:nvPr/>
        </p:nvPicPr>
        <p:blipFill>
          <a:blip r:embed="rId2"/>
          <a:stretch>
            <a:fillRect/>
          </a:stretch>
        </p:blipFill>
        <p:spPr>
          <a:xfrm>
            <a:off x="8249898" y="120542"/>
            <a:ext cx="672309" cy="452688"/>
          </a:xfrm>
          <a:prstGeom prst="rect">
            <a:avLst/>
          </a:prstGeom>
        </p:spPr>
      </p:pic>
      <p:sp>
        <p:nvSpPr>
          <p:cNvPr id="20" name="Rectangle: Folded Corner 12">
            <a:extLst>
              <a:ext uri="{FF2B5EF4-FFF2-40B4-BE49-F238E27FC236}">
                <a16:creationId xmlns:a16="http://schemas.microsoft.com/office/drawing/2014/main" id="{8ADDB702-7932-4480-A368-B1F541738F3D}"/>
              </a:ext>
            </a:extLst>
          </p:cNvPr>
          <p:cNvSpPr/>
          <p:nvPr/>
        </p:nvSpPr>
        <p:spPr>
          <a:xfrm>
            <a:off x="6599876" y="124054"/>
            <a:ext cx="890383" cy="575012"/>
          </a:xfrm>
          <a:prstGeom prst="foldedCorner">
            <a:avLst/>
          </a:prstGeom>
          <a:solidFill>
            <a:sysClr val="window" lastClr="FFFFFF"/>
          </a:solidFill>
          <a:ln w="15875" cap="flat" cmpd="sng" algn="ctr">
            <a:solidFill>
              <a:srgbClr val="2FA3EE">
                <a:shade val="50000"/>
              </a:srgbClr>
            </a:solidFill>
            <a:prstDash val="solid"/>
          </a:ln>
          <a:effectLst/>
          <a:scene3d>
            <a:camera prst="perspectiveFront"/>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2FA3EE"/>
                </a:solidFill>
                <a:effectLst>
                  <a:outerShdw blurRad="38100" dist="25400" dir="5400000" algn="ctr" rotWithShape="0">
                    <a:srgbClr val="6E747A">
                      <a:alpha val="43000"/>
                    </a:srgbClr>
                  </a:outerShdw>
                </a:effectLst>
                <a:uLnTx/>
                <a:uFillTx/>
                <a:latin typeface="Tw Cen MT" panose="020B0602020104020603"/>
                <a:ea typeface="+mn-ea"/>
                <a:cs typeface="+mn-cs"/>
              </a:rPr>
              <a:t>Team #</a:t>
            </a:r>
          </a:p>
        </p:txBody>
      </p:sp>
      <p:sp>
        <p:nvSpPr>
          <p:cNvPr id="5" name="Espace réservé du texte 2">
            <a:extLst>
              <a:ext uri="{FF2B5EF4-FFF2-40B4-BE49-F238E27FC236}">
                <a16:creationId xmlns:a16="http://schemas.microsoft.com/office/drawing/2014/main" id="{10865699-2E22-A61E-300D-DECA28AA74B6}"/>
              </a:ext>
            </a:extLst>
          </p:cNvPr>
          <p:cNvSpPr txBox="1">
            <a:spLocks/>
          </p:cNvSpPr>
          <p:nvPr/>
        </p:nvSpPr>
        <p:spPr>
          <a:xfrm>
            <a:off x="273149" y="546125"/>
            <a:ext cx="8596106" cy="367310"/>
          </a:xfrm>
          <a:prstGeom prst="rect">
            <a:avLst/>
          </a:prstGeom>
        </p:spPr>
        <p:txBody>
          <a:bodyPr vert="horz" lIns="0" tIns="0" rIns="0" bIns="0" rtlCol="0" anchor="t">
            <a:noAutofit/>
          </a:bodyPr>
          <a:lstStyle>
            <a:lvl1pPr marL="0" indent="0" algn="l" defTabSz="685800" rtl="0" eaLnBrk="1" latinLnBrk="0" hangingPunct="1">
              <a:lnSpc>
                <a:spcPct val="120000"/>
              </a:lnSpc>
              <a:spcBef>
                <a:spcPts val="750"/>
              </a:spcBef>
              <a:buClr>
                <a:schemeClr val="tx1"/>
              </a:buClr>
              <a:buFont typeface="Arial" panose="020B0604020202020204" pitchFamily="34" charset="0"/>
              <a:buNone/>
              <a:defRPr sz="1755" kern="1200" cap="all" baseline="0">
                <a:solidFill>
                  <a:srgbClr val="027180"/>
                </a:solidFill>
                <a:effectLst/>
                <a:latin typeface="+mj-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0" marR="0" lvl="0" indent="0" algn="l" defTabSz="685800" rtl="0" eaLnBrk="1" fontAlgn="auto" latinLnBrk="0" hangingPunct="1">
              <a:lnSpc>
                <a:spcPct val="120000"/>
              </a:lnSpc>
              <a:spcBef>
                <a:spcPts val="750"/>
              </a:spcBef>
              <a:spcAft>
                <a:spcPts val="0"/>
              </a:spcAft>
              <a:buClr>
                <a:sysClr val="windowText" lastClr="000000"/>
              </a:buClr>
              <a:buSzTx/>
              <a:buFont typeface="Arial" panose="020B0604020202020204" pitchFamily="34" charset="0"/>
              <a:buNone/>
              <a:tabLst/>
              <a:defRPr/>
            </a:pPr>
            <a:r>
              <a:rPr kumimoji="0" lang="en-US" sz="1800" b="0" i="0" u="none" strike="noStrike" kern="1200" cap="all" spc="0" normalizeH="0" baseline="0" noProof="0" dirty="0">
                <a:ln>
                  <a:noFill/>
                </a:ln>
                <a:solidFill>
                  <a:srgbClr val="027180"/>
                </a:solidFill>
                <a:effectLst/>
                <a:uLnTx/>
                <a:uFillTx/>
                <a:latin typeface="Tw Cen MT" panose="020B0602020104020603"/>
                <a:ea typeface="+mn-ea"/>
                <a:cs typeface="+mn-cs"/>
              </a:rPr>
              <a:t>Data blender squad - </a:t>
            </a:r>
            <a:r>
              <a:rPr kumimoji="0" lang="en-US" sz="1800" b="0" i="0" u="none" strike="noStrike" kern="1200" cap="all" spc="0" normalizeH="0" baseline="0" noProof="0" dirty="0" err="1">
                <a:ln>
                  <a:noFill/>
                </a:ln>
                <a:solidFill>
                  <a:srgbClr val="027180"/>
                </a:solidFill>
                <a:effectLst/>
                <a:uLnTx/>
                <a:uFillTx/>
                <a:latin typeface="Tw Cen MT" panose="020B0602020104020603"/>
                <a:ea typeface="+mn-ea"/>
                <a:cs typeface="+mn-cs"/>
              </a:rPr>
              <a:t>Dataprep</a:t>
            </a:r>
            <a:r>
              <a:rPr kumimoji="0" lang="en-US" sz="1800" b="0" i="0" u="none" strike="noStrike" kern="1200" cap="all" spc="0" normalizeH="0" baseline="0" noProof="0" dirty="0">
                <a:ln>
                  <a:noFill/>
                </a:ln>
                <a:solidFill>
                  <a:srgbClr val="027180"/>
                </a:solidFill>
                <a:effectLst/>
                <a:uLnTx/>
                <a:uFillTx/>
                <a:latin typeface="Tw Cen MT" panose="020B0602020104020603"/>
                <a:ea typeface="+mn-ea"/>
                <a:cs typeface="+mn-cs"/>
              </a:rPr>
              <a:t> – 06/03/2023</a:t>
            </a:r>
          </a:p>
        </p:txBody>
      </p:sp>
    </p:spTree>
    <p:extLst>
      <p:ext uri="{BB962C8B-B14F-4D97-AF65-F5344CB8AC3E}">
        <p14:creationId xmlns:p14="http://schemas.microsoft.com/office/powerpoint/2010/main" val="376489936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TotalTime>
  <Words>921</Words>
  <Application>Microsoft Office PowerPoint</Application>
  <PresentationFormat>Affichage à l'écran (4:3)</PresentationFormat>
  <Paragraphs>87</Paragraphs>
  <Slides>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Calibri</vt:lpstr>
      <vt:lpstr>Calibri Light</vt:lpstr>
      <vt:lpstr>Source Sans Pro</vt:lpstr>
      <vt:lpstr>Tw Cen MT</vt:lpstr>
      <vt:lpstr>Wingdings</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BRANCHET Bérengère</dc:creator>
  <cp:lastModifiedBy>BOUCHIBA Emine</cp:lastModifiedBy>
  <cp:revision>28</cp:revision>
  <dcterms:created xsi:type="dcterms:W3CDTF">2023-02-21T09:13:36Z</dcterms:created>
  <dcterms:modified xsi:type="dcterms:W3CDTF">2023-03-07T11:50:10Z</dcterms:modified>
</cp:coreProperties>
</file>