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7" r:id="rId5"/>
    <p:sldId id="263" r:id="rId6"/>
    <p:sldId id="260" r:id="rId7"/>
    <p:sldId id="270" r:id="rId8"/>
    <p:sldId id="272" r:id="rId9"/>
    <p:sldId id="257" r:id="rId10"/>
    <p:sldId id="265" r:id="rId11"/>
    <p:sldId id="274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6FBDFF-4037-4775-B4B8-13DEDE0D02C8}">
          <p14:sldIdLst>
            <p14:sldId id="256"/>
            <p14:sldId id="261"/>
            <p14:sldId id="262"/>
            <p14:sldId id="267"/>
            <p14:sldId id="263"/>
            <p14:sldId id="260"/>
            <p14:sldId id="270"/>
            <p14:sldId id="272"/>
            <p14:sldId id="257"/>
            <p14:sldId id="265"/>
            <p14:sldId id="274"/>
            <p14:sldId id="26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  <a:srgbClr val="B9B9B9"/>
    <a:srgbClr val="42D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7896-6128-431E-B81D-BC3E8A939DF8}" type="datetimeFigureOut">
              <a:rPr lang="tr-TR" smtClean="0"/>
              <a:t>8.03.2021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71C-6E9E-4EB3-9C09-01F046658CF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14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71C-6E9E-4EB3-9C09-01F046658CF2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4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138DB-F3BC-4CCD-8454-A35ADC27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51C8A-CFDC-4B8A-BFD2-E4D6C369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1EF815-D59C-4F97-B6C4-7FA59E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4304-6163-4612-B6CC-CF554652777C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6C78E-3967-418E-A889-4C4FF8E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30AFE4-46EC-46D6-A083-6352175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B32E9-90E6-41ED-BC05-B90142E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B44F2B-0C0E-409C-A7DD-170521E1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B802E-41A3-4341-B061-364063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6B6-D9D2-4867-B7C0-A8640A2186AF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4A040-6BFD-4F3A-A1C5-57F5274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C78B9-454D-4D65-8C40-AE6986D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1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291A6D-B8F2-42F0-BAEF-7117BEDD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16C290-8C08-45E3-A363-EF2E007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46FE8-1426-4807-951F-19F121B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9F82-7E47-4E9E-B49D-003C4E36A632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D19B6-903A-4B75-88FF-088BD429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ED25F-6271-475F-920A-79A8A5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3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24E6-B6F4-4437-A7F7-573E51E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71823-2B9F-49D4-8FAA-B85F68D4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6F320-4AFC-46FC-8724-AB91122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725-F917-45E6-9A33-770A3F590BE7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0F9FB-45F9-4884-A5B5-3646174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91556-28C7-4C47-9DE6-455C4F2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AB884-06E8-44F0-903B-0207080E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8BB478-ECE7-4104-99FE-9F4CEE62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D827A1-A949-4C2E-9930-5831F5B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A-DAD0-4152-ABE7-15F5D3DD21B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79B5B8-B00F-4F85-AC23-1168B9C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72CDC-D15C-4371-80C9-D49F690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BC170-4FE6-44B2-9C09-BA20369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3C547-203E-4FFC-B374-862B3D30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51290-EB30-4A00-B206-5900CE12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23330-7A18-4EB0-B0B0-533CAE6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77A-5F39-4786-B0C5-D32D690533B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DA7F9-C6E5-4386-B123-A4C163B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A49376-A9FB-42CB-AD03-55440A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9282F-8EC3-4A6C-BEAC-04AF997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7C061-089D-4F65-BFBE-5DAE0974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F127D6-0A46-4841-9EF3-80AD924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35BB20-1AA9-43C3-B8B3-A60B5CF9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AD68EF-1265-4DEA-9D94-90A3F493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D3A682-BB30-43AC-81CE-09B1930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34AD-DE2D-4170-92BE-8FFFC830162A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3C7583-BCE4-401E-9CA6-907506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EFD7E8-AE74-4D27-ADC5-E34DEFE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2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DF211-68D7-4B5A-B992-EA0DF329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EFA398-9311-4689-9921-3F237AA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6B0F-81F5-4D2C-9E10-7B30CA3ED86B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9646B8-F7D8-4064-9867-41CC7244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9E974E-D23D-4BBB-9346-B8C9FAC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D9BB31-C40D-4098-BA5F-24B8A01E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6B24-78D7-4D46-AFC1-1B9D14CA92C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1FCE90-925C-4AA4-B871-1904543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68B20-3C27-47CE-936F-6462B5E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6C844-2903-4F51-BCB9-A8878E8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1BBF4-5EB7-4EAA-BC2B-31C4073B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14FCA5-81B3-48BE-BC52-D66E15CF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A992ED-2DD8-4D8F-A496-611D93C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7EBC-1F1C-43C2-9E12-430A11728EC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3446DE-FEA3-40E6-BF38-261C00C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E346F0-3F3C-4877-A69F-A7658DF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3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F7A80-A356-4328-858D-8A06E75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4C49F9-3F25-4649-ABDB-D7AF01479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E370FF-1B96-47CC-AEAE-EA7B135F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2CA86-5F4B-409E-A885-786D8CFF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46AC-EF7A-4D03-B6E8-A1A70CC64AD3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0E956A-A7B5-49CA-90F2-7F57D62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6A689E-8C35-48B5-875D-A185745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48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A02F9A-0913-4C12-A7BF-06D5DA2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BBCF8-57D2-4DF4-954A-B2F6DAB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F6D049-38F3-492A-ABDA-D2BB34F1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54CE-1031-4CA2-988B-B2C8308F4A12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2F7CF0-B9AA-445E-A7B0-6AA3438C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A845F-1E6B-4508-814C-64CCFB6F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68EE2-8963-4E87-8693-FCB6B0F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br>
              <a:rPr lang="tr-TR" sz="4800" dirty="0"/>
            </a:br>
            <a:r>
              <a:rPr lang="tr-TR" sz="4800" dirty="0">
                <a:solidFill>
                  <a:srgbClr val="5C646F"/>
                </a:solidFill>
              </a:rPr>
              <a:t>UYUM İYİLİĞİ TESTİ</a:t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F6CBD0-FA7F-45F6-9071-8650B086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tr-TR" dirty="0">
                <a:solidFill>
                  <a:srgbClr val="5C646F"/>
                </a:solidFill>
              </a:rPr>
              <a:t>Kİ-KARE ve KOLMOGOROV-SİMİRNOV</a:t>
            </a:r>
          </a:p>
          <a:p>
            <a:pPr algn="l"/>
            <a:r>
              <a:rPr lang="tr-TR" dirty="0">
                <a:solidFill>
                  <a:srgbClr val="5C646F"/>
                </a:solidFill>
              </a:rPr>
              <a:t>TESTLERİ</a:t>
            </a:r>
          </a:p>
        </p:txBody>
      </p:sp>
      <p:pic>
        <p:nvPicPr>
          <p:cNvPr id="5" name="Grafik 4" descr="Çubuk grafik ana hat">
            <a:extLst>
              <a:ext uri="{FF2B5EF4-FFF2-40B4-BE49-F238E27FC236}">
                <a16:creationId xmlns:a16="http://schemas.microsoft.com/office/drawing/2014/main" id="{62261D46-BF6E-4065-8CC5-6FA582D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500" y="4018964"/>
            <a:ext cx="1873047" cy="1873047"/>
          </a:xfrm>
          <a:prstGeom prst="rect">
            <a:avLst/>
          </a:prstGeom>
        </p:spPr>
      </p:pic>
      <p:pic>
        <p:nvPicPr>
          <p:cNvPr id="8" name="Grafik 7" descr="Normal Dağıtım düz dolguyla">
            <a:extLst>
              <a:ext uri="{FF2B5EF4-FFF2-40B4-BE49-F238E27FC236}">
                <a16:creationId xmlns:a16="http://schemas.microsoft.com/office/drawing/2014/main" id="{176B846C-6455-455E-B22F-2AD18E0C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D122E7-A9B1-4D60-97BB-C6605E5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AC52A4-0717-44DB-A917-61FDDCD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352563-5C53-424E-A438-06A15D45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22485"/>
              </p:ext>
            </p:extLst>
          </p:nvPr>
        </p:nvGraphicFramePr>
        <p:xfrm>
          <a:off x="838200" y="2152265"/>
          <a:ext cx="8044543" cy="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543">
                  <a:extLst>
                    <a:ext uri="{9D8B030D-6E8A-4147-A177-3AD203B41FA5}">
                      <a16:colId xmlns:a16="http://schemas.microsoft.com/office/drawing/2014/main" val="1207750746"/>
                    </a:ext>
                  </a:extLst>
                </a:gridCol>
              </a:tblGrid>
              <a:tr h="381929">
                <a:tc>
                  <a:txBody>
                    <a:bodyPr/>
                    <a:lstStyle/>
                    <a:p>
                      <a:r>
                        <a:rPr lang="tr-TR" dirty="0"/>
                        <a:t>Sınıflar                                         1       2       3       …       j       …       c                 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Gözlemlenen Frekans              G1    G2     G3     …      Gj      …      Gc   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477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5F812BB5-F002-4460-A326-E18197885724}"/>
              </a:ext>
            </a:extLst>
          </p:cNvPr>
          <p:cNvSpPr txBox="1"/>
          <p:nvPr/>
        </p:nvSpPr>
        <p:spPr>
          <a:xfrm>
            <a:off x="953589" y="3603349"/>
            <a:ext cx="1040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    :  sınıf sayısı</a:t>
            </a:r>
          </a:p>
          <a:p>
            <a:endParaRPr lang="tr-TR" sz="2400" dirty="0"/>
          </a:p>
          <a:p>
            <a:r>
              <a:rPr lang="tr-TR" sz="2400" dirty="0"/>
              <a:t>Gj  :  j’inci sınıftaki örnek birimlerin sayısı (gözlenen frekans)</a:t>
            </a:r>
          </a:p>
          <a:p>
            <a:r>
              <a:rPr lang="tr-TR" sz="2400" dirty="0"/>
              <a:t>         j = 1,2,3,..,c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0964460-A264-4D9E-9458-E8C4FB0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09E079-8F91-4BBA-976C-8A73D3AB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69A0C6-7921-40C0-9BF7-29A90F37EBCE}" type="slidenum">
              <a:rPr lang="tr-TR" smtClean="0"/>
              <a:pPr>
                <a:spcAft>
                  <a:spcPts val="600"/>
                </a:spcAft>
              </a:pPr>
              <a:t>11</a:t>
            </a:fld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FB188065-B890-44AD-A845-4D1E751B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26" y="1518020"/>
            <a:ext cx="8342530" cy="483833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rastgele seçilen 90 ev hanımının çamaşırda tercih ettikleri deterjan markasına göre dağılımı aşağıdaki gibi olsun;</a:t>
            </a: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endParaRPr lang="tr-TR" sz="1500" b="0" i="0" u="none" strike="noStrike" baseline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Yukarıdaki G1= 10 değeri A marka deterjanı tercih eden ev hanımlarının sayısını ,..., G6= 7 değeri de  F marka deterjanı tercih eden ev hanımlarının sayısını ifade etmektedir</a:t>
            </a:r>
            <a:r>
              <a:rPr lang="tr-T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5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FFCEC9B2-ED68-4E60-83AF-2992E39176D2}"/>
              </a:ext>
            </a:extLst>
          </p:cNvPr>
          <p:cNvGraphicFramePr>
            <a:graphicFrameLocks noGrp="1"/>
          </p:cNvGraphicFramePr>
          <p:nvPr/>
        </p:nvGraphicFramePr>
        <p:xfrm>
          <a:off x="788821" y="3277611"/>
          <a:ext cx="8128000" cy="7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53472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dirty="0"/>
                        <a:t>Sınıflar (Deterjan Markası)            A       B       C       D       E       F               TOPLAM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351402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Gözlenen Frekanslar                      10     17     23     15     18      7                     90  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4209658101"/>
                  </a:ext>
                </a:extLst>
              </a:tr>
            </a:tbl>
          </a:graphicData>
        </a:graphic>
      </p:graphicFrame>
      <p:sp>
        <p:nvSpPr>
          <p:cNvPr id="18" name="Başlık 1">
            <a:extLst>
              <a:ext uri="{FF2B5EF4-FFF2-40B4-BE49-F238E27FC236}">
                <a16:creationId xmlns:a16="http://schemas.microsoft.com/office/drawing/2014/main" id="{2BD34178-C660-43AD-80EC-29667DBD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163680"/>
            <a:ext cx="10579398" cy="129941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39936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89A9B6-58DE-43DE-B463-1339B9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5F3049-F3D7-4F6F-961C-49A3FE26A039}"/>
              </a:ext>
            </a:extLst>
          </p:cNvPr>
          <p:cNvSpPr txBox="1"/>
          <p:nvPr/>
        </p:nvSpPr>
        <p:spPr>
          <a:xfrm>
            <a:off x="1179226" y="1436290"/>
            <a:ext cx="82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Belirli bir dağılıma sahip olan bir yığından rastgele seçilen herhangi bir birimin belirli bir sınıfta olma olasılığı bulunabilir. </a:t>
            </a:r>
          </a:p>
          <a:p>
            <a:endParaRPr lang="tr-TR" dirty="0"/>
          </a:p>
          <a:p>
            <a:r>
              <a:rPr lang="tr-TR" dirty="0"/>
              <a:t>Sınıflar için bu olasılıkları p1 , p2 , …, pj ,…,pc olarak gösterelim. </a:t>
            </a:r>
          </a:p>
          <a:p>
            <a:endParaRPr lang="tr-TR" dirty="0"/>
          </a:p>
          <a:p>
            <a:r>
              <a:rPr lang="tr-TR" dirty="0"/>
              <a:t>Yokluk hipotezi doğru iken j’inci sınıfa ilişkin beklenen frekansı, j’inci sınıfa ilişkin olasılık ile örnek hacmini çarparak elde edebiliriz.</a:t>
            </a:r>
          </a:p>
          <a:p>
            <a:endParaRPr lang="tr-TR" dirty="0"/>
          </a:p>
          <a:p>
            <a:r>
              <a:rPr lang="tr-TR" dirty="0"/>
              <a:t>Yani yokluk hipotezi doğru iken np1 ,np2 , …,npj , ...,npc çarpımları beklenen frekansları verir.</a:t>
            </a:r>
          </a:p>
          <a:p>
            <a:r>
              <a:rPr lang="tr-TR" dirty="0"/>
              <a:t>				Bj = npj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Bj : j’inci sınıf için beklenen frekans</a:t>
            </a:r>
          </a:p>
          <a:p>
            <a:r>
              <a:rPr lang="tr-TR" dirty="0"/>
              <a:t>	n : örnek hacmi </a:t>
            </a:r>
          </a:p>
          <a:p>
            <a:r>
              <a:rPr lang="tr-TR" dirty="0"/>
              <a:t>	Pj : yokluk hipotezi doğru iken, rastgele seçilen herhangi bir birimin j’inci sınıfta olma olasılığı</a:t>
            </a:r>
          </a:p>
          <a:p>
            <a:endParaRPr lang="tr-TR" sz="20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261606-F0DF-4205-B417-E354D7A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FDB34D-D2EC-48D8-986D-315687D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EC10EAD-6E47-4C56-8861-48FFBFF0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183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36674-AD2F-4DA5-B833-47190E4B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7D51A-D06D-4FD4-A100-49015E7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0311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Kİ kare uyum iyiliği testinde yokluk ve karşıt hipotezler genel olarak aşağıdaki gibidir.</a:t>
            </a:r>
          </a:p>
          <a:p>
            <a:pPr marL="0" indent="0">
              <a:buNone/>
            </a:pPr>
            <a:r>
              <a:rPr lang="tr-TR" sz="2000" dirty="0"/>
              <a:t>   		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H0 : Örnek belirli bir dağılıma sahip yığından seçilmiştir.</a:t>
            </a:r>
          </a:p>
          <a:p>
            <a:pPr marL="0" indent="0">
              <a:buNone/>
            </a:pPr>
            <a:r>
              <a:rPr lang="tr-TR" sz="2000" dirty="0"/>
              <a:t>H1 : Örnek yokluk hipotezinde belirtilen dağılımdan seçilmemiştir.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86A746-3CC4-43FE-824D-B75A31B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7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EA58-15CF-4671-9FBF-9713553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UYUM İYİLİĞİ TESTİ NEDİR?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12970-5775-45A0-9987-95A9AF19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Bazı araştırmalarda n hacimli örneğin belirli herhangi bir yığından geldiği kabul edilir.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Böyle durumlarda önce örnek seçilir ve sonra bu örneğin sözü edilen yığından gelip gelmediği konusunda bir test yapılır.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Bu testlerin amacı örnek verisinin öngörülen dağılıma uyup uymadığına karar vermektir.</a:t>
            </a:r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4FE831-1B1C-49D7-A352-397E8D17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993D02-BB12-48F4-B589-E0FB396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UYUM İYİLİĞİ TESTLERİ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90336-F72B-47BC-8675-71B3BA89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tr-TR" sz="1800" dirty="0"/>
              <a:t>Ki-Kare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Kolmogorov-Smirnov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Lilliefors Uyum İyiliği Testi 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Shapiro-Wilk Uyum İyiliği Testi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9610A2AB-B2FD-476A-95AD-0E59794D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40" y="3575968"/>
            <a:ext cx="409425" cy="409425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3D1E70E-8026-4980-A203-7EE52AC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748" y="2876054"/>
            <a:ext cx="409425" cy="409425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7AD0DF-4439-4F5E-857A-7672719F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4CD57255-9106-4738-A6EC-7CEC674DF172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ÖRNEKLEMLİ T-TESTİ</a:t>
            </a:r>
          </a:p>
        </p:txBody>
      </p:sp>
      <p:sp>
        <p:nvSpPr>
          <p:cNvPr id="17" name="Akış Çizelgesi: İşlem 16">
            <a:extLst>
              <a:ext uri="{FF2B5EF4-FFF2-40B4-BE49-F238E27FC236}">
                <a16:creationId xmlns:a16="http://schemas.microsoft.com/office/drawing/2014/main" id="{E4D5E2A0-26D5-4B77-A348-E56A8E05EB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İKİ BAĞIMSIZ ÖRNEKLEMLİ T-TESTİ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2623E813-496F-4CCD-930A-E17F08AFD47D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BİNOM TESTİ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37753C88-4BB1-407C-AAC6-98F28EE6B89D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Kİ-KARE UYUM İYİLİĞİ TESTİ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DC65F376-A2C5-4836-AC3B-F4D4697AC9B4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KORELASYON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516734F-EF49-4BA4-80AF-6540AB3A88F7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WİLCOXON-MANN-WHITNEY TESTİ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47B45830-873B-461F-AF70-A3E332610FAD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BASİT DOĞRUSAL REGRESYON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C3300944-4241-4D50-A826-98456B7460B5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KRUSKAL WALLİS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72FB4B03-1E7F-4394-BF97-B7CD82E69395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YÖNLÜ VARYANS ANALİZİ(ANOVA)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30EE40CA-EDD3-4F4B-A855-D980332ACD37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WİLCOXSON İŞARETLİ SIRA SAYILARI TESTİ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122E8EB3-BF86-42C6-B664-3F0A877AC610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BBFA149-7C92-4090-AEA4-29FC753889BD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955AD41-B22E-4552-96F8-2E5182B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kış Çizelgesi: İşlem 8">
            <a:extLst>
              <a:ext uri="{FF2B5EF4-FFF2-40B4-BE49-F238E27FC236}">
                <a16:creationId xmlns:a16="http://schemas.microsoft.com/office/drawing/2014/main" id="{00FBAAE1-13AC-4E7C-ACD3-1D3D3FF79B9B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SIRALI VE NOMİNAL ÖLÇEKLİ VERİLER ÜZERİNDE KULLANILABİLİR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23CA71BD-3FFB-4935-B0C3-60A114AA61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KÜÇÜK ÇAPLI ÖRNEKLEMLER İÇİN KULLANILABİLİR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386C3525-71D9-4BE2-9CD7-9D4741778141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ARALIK VE ORAN ÖLÇEKLİ VERİLERDE KULLANILIR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833B4E43-4DCC-487B-9F72-C1467FA2EE22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DAHA BÜYÜK ÖRNEKLEMLER ÜZERİNDE KULLANILABİLİR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CA3F9A19-5FF8-459D-80BB-150D9852E4EC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OLARAK DAĞITILMAYAN VERİLER ÜZERİNDE KULLANILABİLİR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7D48AAE2-CC45-42E7-91F9-2B2A4F60788D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VERİLER GELDİĞİ DAĞILIMA UYGUN OLMALIDIR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40ACD7B0-18B3-478D-8B32-7B3E8DCC89E5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ÖRNEKLERİN RASGELE SEÇİLMEDİĞİ YERLERDE KULLANILABİLİR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79669B60-3E2B-4029-9778-52085F12B59F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 RASGELE ÇEKİLİR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F13757E8-C70B-420E-BCCA-F64942C43274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TESTE GÖRE DAHA ZAYIFTIR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83C687C2-32DA-400F-ABA7-20E33C8650EA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OLMAYAN TESTLERE GÖRE DAHA GÜÇLÜDÜR</a:t>
            </a:r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A59F4ECC-9DBE-4F64-A527-EED27A21F77E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TESTLERİN ÖZELLİKLERİ</a:t>
            </a:r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7394E17-9F58-4FE8-B2DD-7A9D0CE71D95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TESTLERİN ÖZELLİKLERİ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D26DC80-8DF8-462C-97F2-3A545FDF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98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8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Freeform: Shape 8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83B9C-5D1E-4C91-A1FF-7691C0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dirty="0"/>
              <a:t>Kİ-KARE(CHI-SQUARE) TESTİ</a:t>
            </a:r>
          </a:p>
        </p:txBody>
      </p:sp>
      <p:pic>
        <p:nvPicPr>
          <p:cNvPr id="28" name="Resim 27" descr="ok içeren bir resim&#10;&#10;Açıklama otomatik olarak oluşturuldu">
            <a:extLst>
              <a:ext uri="{FF2B5EF4-FFF2-40B4-BE49-F238E27FC236}">
                <a16:creationId xmlns:a16="http://schemas.microsoft.com/office/drawing/2014/main" id="{98A6F53A-4402-4597-BD88-B9DA1DF8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20464"/>
            <a:ext cx="2964704" cy="1660233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2389573-4B73-4907-8D55-E93E8A3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9FA94F-12B7-4142-9D29-95708A99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97727"/>
            <a:ext cx="9833548" cy="4822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Ki-kare testinin esası Karl Pearson tarafından 1900 yılında yazılan makalede ki-kare dağılımına dayandırılmıştır.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Ki-kare testi gözlenen frekanslarla beklenen frekanslar arasındaki farkların anlamlı olup olmadığını test etme temeline dayanır.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akciğer kanseri hastasının sigara içip içmeme durumu , günlük gazete satışlarının dağılımı gibi.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AC3B9A-48D0-48DB-80FF-C7F96C3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7</a:t>
            </a:fld>
            <a:endParaRPr lang="tr-TR" dirty="0"/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42D4C941-E545-4FF2-A894-3004E24F8515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35384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Başlık 1">
            <a:extLst>
              <a:ext uri="{FF2B5EF4-FFF2-40B4-BE49-F238E27FC236}">
                <a16:creationId xmlns:a16="http://schemas.microsoft.com/office/drawing/2014/main" id="{DBE85BF5-EDA1-44D8-8567-517710C698D3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sp>
        <p:nvSpPr>
          <p:cNvPr id="34" name="İçerik Yer Tutucusu 2">
            <a:extLst>
              <a:ext uri="{FF2B5EF4-FFF2-40B4-BE49-F238E27FC236}">
                <a16:creationId xmlns:a16="http://schemas.microsoft.com/office/drawing/2014/main" id="{E19DC92E-E61D-4F13-99D7-C5ADE79A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476103"/>
            <a:ext cx="9833548" cy="47437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Ki kare testinde nitel veriler kullanılır</a:t>
            </a: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	Kadın-Erkek </a:t>
            </a:r>
          </a:p>
          <a:p>
            <a:pPr marL="0" indent="0">
              <a:buNone/>
            </a:pPr>
            <a:r>
              <a:rPr lang="tr-TR" sz="1800" dirty="0"/>
              <a:t>	İyileşti-İyileşmedi </a:t>
            </a:r>
          </a:p>
          <a:p>
            <a:pPr marL="0" indent="0">
              <a:buNone/>
            </a:pPr>
            <a:r>
              <a:rPr lang="tr-TR" sz="1800" dirty="0"/>
              <a:t>	Hasta-Sağlam 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err="1"/>
              <a:t>Sosyo</a:t>
            </a:r>
            <a:r>
              <a:rPr lang="tr-TR" sz="1800" dirty="0"/>
              <a:t>-Ekonomik Düzey (İyi / Orta / Kötü)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Ayrıca ölçümle belirtildiği halde sonradan nitel veri haline dönüştürülmüş verilerin incelenmesinde de ki-kare testi kullanılır.</a:t>
            </a: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97BF6-772F-477B-9109-B70302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1724297"/>
            <a:ext cx="9719551" cy="42706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VARSAYIMLAR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1)</a:t>
            </a:r>
            <a:r>
              <a:rPr lang="tr-TR" sz="1800" dirty="0"/>
              <a:t>İki kategorik değişken olması (cinsiyet ,medeni durum </a:t>
            </a:r>
            <a:r>
              <a:rPr lang="tr-TR" sz="1800" dirty="0" err="1"/>
              <a:t>vb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2)</a:t>
            </a:r>
            <a:r>
              <a:rPr lang="tr-TR" sz="1800" dirty="0"/>
              <a:t>Grupların birbirinden bağımsız olması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3)</a:t>
            </a:r>
            <a:r>
              <a:rPr lang="tr-TR" sz="1800" dirty="0"/>
              <a:t>Tek bir örnek ve varsayılan bir oranın olmaması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4)</a:t>
            </a:r>
            <a:r>
              <a:rPr lang="tr-TR" sz="1800" dirty="0"/>
              <a:t>Bir kategorik değişkenin diğerleri ile  </a:t>
            </a:r>
            <a:r>
              <a:rPr lang="tr-TR" sz="1800" dirty="0">
                <a:solidFill>
                  <a:srgbClr val="5C646F"/>
                </a:solidFill>
              </a:rPr>
              <a:t>İLİŞKİLİ</a:t>
            </a:r>
            <a:r>
              <a:rPr lang="tr-TR" sz="1800" dirty="0"/>
              <a:t> olup olmadığının test edilemsi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E4124E-42B5-4ECF-8523-62F0C62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9</a:t>
            </a:fld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7CE6D4E6-5004-4657-BD2B-AEBE736EFE1B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aphicFrame>
        <p:nvGraphicFramePr>
          <p:cNvPr id="17" name="Group 42">
            <a:extLst>
              <a:ext uri="{FF2B5EF4-FFF2-40B4-BE49-F238E27FC236}">
                <a16:creationId xmlns:a16="http://schemas.microsoft.com/office/drawing/2014/main" id="{0E0F8F8F-F460-4C79-9722-23937365B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2588"/>
              </p:ext>
            </p:extLst>
          </p:nvPr>
        </p:nvGraphicFramePr>
        <p:xfrm>
          <a:off x="7221329" y="520704"/>
          <a:ext cx="4659313" cy="2499360"/>
        </p:xfrm>
        <a:graphic>
          <a:graphicData uri="http://schemas.openxmlformats.org/drawingml/2006/table">
            <a:tbl>
              <a:tblPr/>
              <a:tblGrid>
                <a:gridCol w="15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Akciğer kanseri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Sigara içme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İçen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İçmeyen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644</Words>
  <Application>Microsoft Office PowerPoint</Application>
  <PresentationFormat>Geniş ekran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 UYUM İYİLİĞİ TESTİ </vt:lpstr>
      <vt:lpstr>UYUM İYİLİĞİ TESTİ NEDİR?</vt:lpstr>
      <vt:lpstr>UYUM İYİLİĞİ TESTLERİ</vt:lpstr>
      <vt:lpstr>PowerPoint Sunusu</vt:lpstr>
      <vt:lpstr>PowerPoint Sunusu</vt:lpstr>
      <vt:lpstr>Kİ-KARE(CHI-SQUARE) TESTİ</vt:lpstr>
      <vt:lpstr>PowerPoint Sunusu</vt:lpstr>
      <vt:lpstr>PowerPoint Sunusu</vt:lpstr>
      <vt:lpstr>PowerPoint Sunusu</vt:lpstr>
      <vt:lpstr>Kİ-KARE UYUM İYİLİĞİ TESTİ</vt:lpstr>
      <vt:lpstr>ÖRNEK:</vt:lpstr>
      <vt:lpstr>Kİ-KARE UYUM İYİLİĞİ TESTİ</vt:lpstr>
      <vt:lpstr>Kİ-KARE UYUM İYİLİĞİ TESTİ</vt:lpstr>
      <vt:lpstr>Kİ-KARE UYUM İYİLİĞİ TESTİ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UYUM İYİLİĞİ TESTİ</dc:title>
  <dc:creator>Cihan Mizrak</dc:creator>
  <cp:lastModifiedBy>Cihan Mizrak</cp:lastModifiedBy>
  <cp:revision>55</cp:revision>
  <dcterms:created xsi:type="dcterms:W3CDTF">2021-03-05T10:15:28Z</dcterms:created>
  <dcterms:modified xsi:type="dcterms:W3CDTF">2021-03-08T06:35:39Z</dcterms:modified>
</cp:coreProperties>
</file>