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62" r:id="rId4"/>
    <p:sldId id="267" r:id="rId5"/>
    <p:sldId id="263" r:id="rId6"/>
    <p:sldId id="260" r:id="rId7"/>
    <p:sldId id="270" r:id="rId8"/>
    <p:sldId id="257" r:id="rId9"/>
    <p:sldId id="265" r:id="rId10"/>
    <p:sldId id="277" r:id="rId11"/>
    <p:sldId id="269" r:id="rId12"/>
    <p:sldId id="272" r:id="rId13"/>
    <p:sldId id="278" r:id="rId14"/>
    <p:sldId id="26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586FBDFF-4037-4775-B4B8-13DEDE0D02C8}">
          <p14:sldIdLst>
            <p14:sldId id="256"/>
            <p14:sldId id="261"/>
            <p14:sldId id="262"/>
            <p14:sldId id="267"/>
            <p14:sldId id="263"/>
            <p14:sldId id="260"/>
            <p14:sldId id="270"/>
            <p14:sldId id="257"/>
            <p14:sldId id="265"/>
            <p14:sldId id="277"/>
            <p14:sldId id="269"/>
            <p14:sldId id="272"/>
            <p14:sldId id="27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46F"/>
    <a:srgbClr val="B9B9B9"/>
    <a:srgbClr val="42D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90E8C9EC-7F5C-4523-B71B-B6ACDD7BAD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82AB3F8-4C0D-48C2-ADB9-7100E16DA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73EF-1A2D-4243-85D4-89476409B949}" type="datetimeFigureOut">
              <a:rPr lang="tr-TR" smtClean="0"/>
              <a:t>8.03.2021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C1E0B3-504C-4127-A72C-A9FA407752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Ki-Kare Uyum İyiliği Testi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C6A9D4-71E7-4286-9F42-6231AE6280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C156-416F-4DD6-BBC5-AAF103ED4F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09631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7896-6128-431E-B81D-BC3E8A939DF8}" type="datetimeFigureOut">
              <a:rPr lang="tr-TR" smtClean="0"/>
              <a:t>8.03.2021</a:t>
            </a:fld>
            <a:endParaRPr lang="tr-TR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Ki-Kare Uyum İyiliği Testi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1971C-6E9E-4EB3-9C09-01F046658CF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3142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1971C-6E9E-4EB3-9C09-01F046658CF2}" type="slidenum">
              <a:rPr lang="tr-TR" smtClean="0"/>
              <a:t>5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5246E0-BD1F-414A-92E3-33173035CA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tr-TR"/>
              <a:t>Ki-Kare Uyum İyiliği Testi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747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6138DB-F3BC-4CCD-8454-A35ADC27C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7451C8A-CFDC-4B8A-BFD2-E4D6C3699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1EF815-D59C-4F97-B6C4-7FA59E4D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311D-FF14-4CEF-AD09-E79D0F4C34B0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FA6C78E-3967-418E-A889-4C4FF8E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30AFE4-46EC-46D6-A083-6352175F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089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B32E9-90E6-41ED-BC05-B90142E0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3B44F2B-0C0E-409C-A7DD-170521E18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7B802E-41A3-4341-B061-3640631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2244-7EBB-4D9C-B8B2-77E27AF77E34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4A040-6BFD-4F3A-A1C5-57F5274B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5C78B9-454D-4D65-8C40-AE6986D3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611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291A6D-B8F2-42F0-BAEF-7117BEDD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116C290-8C08-45E3-A363-EF2E0070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146FE8-1426-4807-951F-19F121BD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483D-9D20-4377-84B3-8798428ECEF5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2D19B6-903A-4B75-88FF-088BD429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ED25F-6271-475F-920A-79A8A583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331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224E6-B6F4-4437-A7F7-573E51EC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A71823-2B9F-49D4-8FAA-B85F68D4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26F320-4AFC-46FC-8724-AB91122A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B658-8B13-47E9-B980-74CFECC87A43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10F9FB-45F9-4884-A5B5-36461746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91556-28C7-4C47-9DE6-455C4F20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391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AB884-06E8-44F0-903B-0207080E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8BB478-ECE7-4104-99FE-9F4CEE62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D827A1-A949-4C2E-9930-5831F5BF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D8B37-D986-4998-8152-2D9E326BC429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79B5B8-B00F-4F85-AC23-1168B9CA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B72CDC-D15C-4371-80C9-D49F690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2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2BC170-4FE6-44B2-9C09-BA203690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3C547-203E-4FFC-B374-862B3D30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251290-EB30-4A00-B206-5900CE12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4423330-7A18-4EB0-B0B0-533CAE6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D9E7-9601-4DA4-BBE8-6AB086686A16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FDA7F9-C6E5-4386-B123-A4C163B8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7A49376-A9FB-42CB-AD03-55440A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39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9282F-8EC3-4A6C-BEAC-04AF997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727C061-089D-4F65-BFBE-5DAE0974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F127D6-0A46-4841-9EF3-80AD924BA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E35BB20-1AA9-43C3-B8B3-A60B5CF9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2AD68EF-1265-4DEA-9D94-90A3F4938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D3A682-BB30-43AC-81CE-09B19308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FD2DE-E018-499C-92C3-8B63EA493112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73C7583-BCE4-401E-9CA6-9075061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0EFD7E8-AE74-4D27-ADC5-E34DEFE3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728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4DF211-68D7-4B5A-B992-EA0DF329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6EFA398-9311-4689-9921-3F237AA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EE5B6-C681-44B7-9421-F9DCBAC0C27C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9646B8-F7D8-4064-9867-41CC7244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9E974E-D23D-4BBB-9346-B8C9FACC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29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D9BB31-C40D-4098-BA5F-24B8A01E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47EA-7011-4667-9D55-A73004403EAD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1FCE90-925C-4AA4-B871-1904543A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AA68B20-3C27-47CE-936F-6462B5EE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945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66C844-2903-4F51-BCB9-A8878E83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01BBF4-5EB7-4EAA-BC2B-31C4073BE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514FCA5-81B3-48BE-BC52-D66E15CF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A992ED-2DD8-4D8F-A496-611D93C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5815-B87C-4D2E-85AD-786FFCDDD3E9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3446DE-FEA3-40E6-BF38-261C00C4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0E346F0-3F3C-4877-A69F-A7658DF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230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1F7A80-A356-4328-858D-8A06E75E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D4C49F9-3F25-4649-ABDB-D7AF01479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BE370FF-1B96-47CC-AEAE-EA7B135F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2CA86-5F4B-409E-A885-786D8CFF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E918-962F-4531-892C-8EDC5A1580BC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0E956A-A7B5-49CA-90F2-7F57D623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36A689E-8C35-48B5-875D-A185745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484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2A02F9A-0913-4C12-A7BF-06D5DA2E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4BBCF8-57D2-4DF4-954A-B2F6DAB2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F6D049-38F3-492A-ABDA-D2BB34F1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0379-3AA6-4D1D-8726-ED4A61D45BB6}" type="datetime1">
              <a:rPr lang="tr-TR" smtClean="0"/>
              <a:t>8.03.2021</a:t>
            </a:fld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2F7CF0-B9AA-445E-A7B0-6AA3438C8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A845F-1E6B-4508-814C-64CCFB6F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A0C6-7921-40C0-9BF7-29A90F37EBC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7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F076673-2450-47A0-8561-8A207DE17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868EE2-8963-4E87-8693-FCB6B0F46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br>
              <a:rPr lang="tr-TR" sz="4800" dirty="0"/>
            </a:br>
            <a:r>
              <a:rPr lang="tr-TR" sz="4800" dirty="0">
                <a:solidFill>
                  <a:srgbClr val="5C646F"/>
                </a:solidFill>
              </a:rPr>
              <a:t>UYUM İYİLİĞİ TESTİ</a:t>
            </a: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F6CBD0-FA7F-45F6-9071-8650B086A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598" y="2923297"/>
            <a:ext cx="5343112" cy="1004647"/>
          </a:xfrm>
        </p:spPr>
        <p:txBody>
          <a:bodyPr anchor="t">
            <a:normAutofit/>
          </a:bodyPr>
          <a:lstStyle/>
          <a:p>
            <a:pPr algn="l"/>
            <a:r>
              <a:rPr lang="tr-TR" dirty="0">
                <a:solidFill>
                  <a:srgbClr val="5C646F"/>
                </a:solidFill>
              </a:rPr>
              <a:t>Kİ-KARE ve KOLMOGOROV-SİMİRNOV</a:t>
            </a:r>
          </a:p>
          <a:p>
            <a:pPr algn="l"/>
            <a:r>
              <a:rPr lang="tr-TR" dirty="0">
                <a:solidFill>
                  <a:srgbClr val="5C646F"/>
                </a:solidFill>
              </a:rPr>
              <a:t>TESTLERİ</a:t>
            </a:r>
          </a:p>
        </p:txBody>
      </p:sp>
      <p:pic>
        <p:nvPicPr>
          <p:cNvPr id="5" name="Grafik 4" descr="Çubuk grafik ana hat">
            <a:extLst>
              <a:ext uri="{FF2B5EF4-FFF2-40B4-BE49-F238E27FC236}">
                <a16:creationId xmlns:a16="http://schemas.microsoft.com/office/drawing/2014/main" id="{62261D46-BF6E-4065-8CC5-6FA582D50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500" y="4018964"/>
            <a:ext cx="1873047" cy="1873047"/>
          </a:xfrm>
          <a:prstGeom prst="rect">
            <a:avLst/>
          </a:prstGeom>
        </p:spPr>
      </p:pic>
      <p:pic>
        <p:nvPicPr>
          <p:cNvPr id="8" name="Grafik 7" descr="Normal Dağıtım düz dolguyla">
            <a:extLst>
              <a:ext uri="{FF2B5EF4-FFF2-40B4-BE49-F238E27FC236}">
                <a16:creationId xmlns:a16="http://schemas.microsoft.com/office/drawing/2014/main" id="{176B846C-6455-455E-B22F-2AD18E0C5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5028" y="1909854"/>
            <a:ext cx="2846216" cy="2846216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D122E7-A9B1-4D60-97BB-C6605E5C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</a:t>
            </a:fld>
            <a:endParaRPr lang="tr-TR" dirty="0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0C94F582-61F8-4868-8E82-20935A2A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445" y="4114322"/>
            <a:ext cx="4114800" cy="365125"/>
          </a:xfrm>
        </p:spPr>
        <p:txBody>
          <a:bodyPr/>
          <a:lstStyle/>
          <a:p>
            <a:r>
              <a:rPr lang="tr-TR" sz="1400" dirty="0"/>
              <a:t>CİHAN MIZRAK – HAMİT DİNÇEL</a:t>
            </a:r>
          </a:p>
        </p:txBody>
      </p:sp>
    </p:spTree>
    <p:extLst>
      <p:ext uri="{BB962C8B-B14F-4D97-AF65-F5344CB8AC3E}">
        <p14:creationId xmlns:p14="http://schemas.microsoft.com/office/powerpoint/2010/main" val="36505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324C07-C5F2-41B9-ABFF-68F784F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69A0C6-7921-40C0-9BF7-29A90F37EBCE}" type="slidenum">
              <a:rPr lang="tr-TR" smtClean="0"/>
              <a:pPr>
                <a:spcAft>
                  <a:spcPts val="600"/>
                </a:spcAft>
              </a:pPr>
              <a:t>10</a:t>
            </a:fld>
            <a:endParaRPr lang="tr-TR"/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C9B16F21-A242-4E8C-B1BF-7E2BF4FF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5" y="1518020"/>
            <a:ext cx="11220994" cy="483833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tr-TR" sz="1900" b="0" i="0" u="none" strike="noStrike" baseline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Örneğin rastgele seçilen 90 ev hanımının çamaşırda tercih ettikleri deterjan markasına göre dağılımı aşağıdaki gibi olsun;</a:t>
            </a: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tr-TR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Sınıflar (Deterjan Markası)            A       B       C       D       E       F               TOPLAM </a:t>
            </a:r>
            <a:endParaRPr lang="tr-T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endParaRPr lang="tr-TR" sz="1500" b="0" i="0" u="none" strike="noStrike" baseline="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tr-TR" sz="1500" b="0" i="0" u="none" strike="noStrike" baseline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9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Yukarıdaki G1 = 10 değeri A marka deterjanı tercih eden ev hanımlarının sayısını, G6 = 7 değeri de  F marka deterjanı tercih eden ev hanımlarının sayısını ifade etmektedir. Ayrıca örnek hacmi n = 90 </a:t>
            </a:r>
            <a:r>
              <a:rPr lang="tr-TR" sz="2600" b="0" i="0" u="none" strike="noStrike" baseline="0" dirty="0" err="1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dır</a:t>
            </a:r>
            <a:r>
              <a:rPr lang="tr-TR" sz="26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1500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18" name="Tablo 5">
            <a:extLst>
              <a:ext uri="{FF2B5EF4-FFF2-40B4-BE49-F238E27FC236}">
                <a16:creationId xmlns:a16="http://schemas.microsoft.com/office/drawing/2014/main" id="{9CFB4705-1921-401E-86F3-53AE05D6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7060"/>
              </p:ext>
            </p:extLst>
          </p:nvPr>
        </p:nvGraphicFramePr>
        <p:xfrm>
          <a:off x="806301" y="3199317"/>
          <a:ext cx="8128000" cy="7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53472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sz="1800" dirty="0"/>
                        <a:t>Sınıflar (Deterjan Markası)            A       B       C       D       E       F               TOPLAM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351402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Gözlenen Frekanslar                      10     17     23     15     18      7                     90   </a:t>
                      </a:r>
                    </a:p>
                  </a:txBody>
                  <a:tcPr marL="92707" marR="92707" marT="46354" marB="46354"/>
                </a:tc>
                <a:extLst>
                  <a:ext uri="{0D108BD9-81ED-4DB2-BD59-A6C34878D82A}">
                    <a16:rowId xmlns:a16="http://schemas.microsoft.com/office/drawing/2014/main" val="4209658101"/>
                  </a:ext>
                </a:extLst>
              </a:tr>
            </a:tbl>
          </a:graphicData>
        </a:graphic>
      </p:graphicFrame>
      <p:sp>
        <p:nvSpPr>
          <p:cNvPr id="19" name="Başlık 1">
            <a:extLst>
              <a:ext uri="{FF2B5EF4-FFF2-40B4-BE49-F238E27FC236}">
                <a16:creationId xmlns:a16="http://schemas.microsoft.com/office/drawing/2014/main" id="{EB795E3B-C1F0-43A5-A7B9-3AE98DF5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90" y="522578"/>
            <a:ext cx="10579398" cy="1299411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rgbClr val="5C64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331915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89A9B6-58DE-43DE-B463-1339B9F0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D25F3049-F3D7-4F6F-961C-49A3FE26A039}"/>
              </a:ext>
            </a:extLst>
          </p:cNvPr>
          <p:cNvSpPr txBox="1"/>
          <p:nvPr/>
        </p:nvSpPr>
        <p:spPr>
          <a:xfrm>
            <a:off x="1179226" y="1436290"/>
            <a:ext cx="82129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Belirli bir dağılıma sahip olan bir yığından rastgele seçilen herhangi bir birimin belirli bir sınıfta olma olasılığı bulunabilir. </a:t>
            </a:r>
          </a:p>
          <a:p>
            <a:endParaRPr lang="tr-TR" dirty="0"/>
          </a:p>
          <a:p>
            <a:r>
              <a:rPr lang="tr-TR" sz="2000" dirty="0"/>
              <a:t>Sınıflar için bu olasılıkları p1 , p2 , …, pj ,…,pc olarak gösterelim. </a:t>
            </a:r>
          </a:p>
          <a:p>
            <a:endParaRPr lang="tr-TR" dirty="0"/>
          </a:p>
          <a:p>
            <a:r>
              <a:rPr lang="tr-TR" sz="2000" dirty="0"/>
              <a:t>Yokluk hipotezi doğru iken j’inci sınıfa ilişkin beklenen frekansı, j’inci sınıfa ilişkin olasılık ile örnek hacmini çarparak elde edebiliriz.</a:t>
            </a:r>
          </a:p>
          <a:p>
            <a:endParaRPr lang="tr-TR" dirty="0"/>
          </a:p>
          <a:p>
            <a:r>
              <a:rPr lang="tr-TR" sz="2000" dirty="0"/>
              <a:t>Yani yokluk hipotezi doğru iken np1 ,np2 , …,npj , ...,npc çarpımları beklenen frekansları verir.</a:t>
            </a:r>
          </a:p>
          <a:p>
            <a:r>
              <a:rPr lang="tr-TR" sz="2000" dirty="0"/>
              <a:t>				Bj = npj</a:t>
            </a:r>
          </a:p>
          <a:p>
            <a:r>
              <a:rPr lang="tr-TR" sz="2000" dirty="0"/>
              <a:t>	</a:t>
            </a:r>
          </a:p>
          <a:p>
            <a:r>
              <a:rPr lang="tr-TR" sz="2000" dirty="0"/>
              <a:t>	Bj : j’inci sınıf için beklenen frekans</a:t>
            </a:r>
          </a:p>
          <a:p>
            <a:r>
              <a:rPr lang="tr-TR" sz="2000" dirty="0"/>
              <a:t>	n : örnek hacmi </a:t>
            </a:r>
          </a:p>
          <a:p>
            <a:r>
              <a:rPr lang="tr-TR" sz="2000" dirty="0"/>
              <a:t>	</a:t>
            </a:r>
            <a:r>
              <a:rPr lang="tr-TR" sz="2000" dirty="0" err="1"/>
              <a:t>pj</a:t>
            </a:r>
            <a:r>
              <a:rPr lang="tr-TR" sz="2000" dirty="0"/>
              <a:t> : yokluk hipotezi doğru iken, rastgele seçilen herhangi bir birimin j’inci sınıfta olma olasılığı</a:t>
            </a:r>
          </a:p>
          <a:p>
            <a:endParaRPr lang="tr-TR" sz="2000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6261606-F0DF-4205-B417-E354D7A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277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B09AB44-8E36-46BD-8C94-BF35A4A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12</a:t>
            </a:fld>
            <a:endParaRPr lang="tr-TR" dirty="0"/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A2681145-F0AC-488B-8BC3-25EE0D5A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5C646F"/>
                </a:solidFill>
              </a:rPr>
              <a:t>Örnek : </a:t>
            </a:r>
            <a:r>
              <a:rPr lang="tr-TR" dirty="0"/>
              <a:t>Ali’nin arkadaşlarıyla birlikte oynadığı taş-kağıt-makas oyununu ele alalım. Toplamda 24 kez </a:t>
            </a:r>
            <a:r>
              <a:rPr lang="tr-TR" dirty="0" err="1"/>
              <a:t>oyananan</a:t>
            </a:r>
            <a:r>
              <a:rPr lang="tr-TR" dirty="0"/>
              <a:t> oyunda gözlemler aşağıdaki gibidir.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18" name="Tablo 3">
            <a:extLst>
              <a:ext uri="{FF2B5EF4-FFF2-40B4-BE49-F238E27FC236}">
                <a16:creationId xmlns:a16="http://schemas.microsoft.com/office/drawing/2014/main" id="{CFA1821A-711C-447A-A03C-B0BA22F92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71258"/>
              </p:ext>
            </p:extLst>
          </p:nvPr>
        </p:nvGraphicFramePr>
        <p:xfrm>
          <a:off x="1854200" y="36826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27067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25457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0371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2385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Kağıt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Makas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Gözlenen 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2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Beklenen 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52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Başlık 1">
            <a:extLst>
              <a:ext uri="{FF2B5EF4-FFF2-40B4-BE49-F238E27FC236}">
                <a16:creationId xmlns:a16="http://schemas.microsoft.com/office/drawing/2014/main" id="{DBE85BF5-EDA1-44D8-8567-517710C698D3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226FAA-EA9B-4197-A752-23E2FCCFB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802"/>
                <a:ext cx="10515600" cy="5110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r-TR" sz="2400" dirty="0"/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400" dirty="0"/>
                  <a:t> =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tr-TR" sz="2400" dirty="0"/>
                  <a:t>.</a:t>
                </a:r>
                <a:r>
                  <a:rPr lang="tr-TR" sz="2400" b="0" dirty="0"/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=24.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tr-TR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sz="2400" dirty="0"/>
                  <a:t> 8</a:t>
                </a:r>
              </a:p>
              <a:p>
                <a:pPr marL="0" indent="0">
                  <a:buNone/>
                </a:pPr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tr-TR" sz="2400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0226FAA-EA9B-4197-A752-23E2FCCFB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802"/>
                <a:ext cx="10515600" cy="5110161"/>
              </a:xfrm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1E9D726-951C-44D2-9B4C-AD5DC09F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13</a:t>
            </a:fld>
            <a:endParaRPr lang="tr-TR" dirty="0"/>
          </a:p>
        </p:txBody>
      </p:sp>
      <p:graphicFrame>
        <p:nvGraphicFramePr>
          <p:cNvPr id="11" name="Tablo 3">
            <a:extLst>
              <a:ext uri="{FF2B5EF4-FFF2-40B4-BE49-F238E27FC236}">
                <a16:creationId xmlns:a16="http://schemas.microsoft.com/office/drawing/2014/main" id="{70AA1804-A789-4197-8B0D-E17C4565F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8420"/>
              </p:ext>
            </p:extLst>
          </p:nvPr>
        </p:nvGraphicFramePr>
        <p:xfrm>
          <a:off x="838200" y="172218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270677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5457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03712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23857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3980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Taş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Kağıt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Makas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Toplam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Gözlenen 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2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Beklenen 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836674-AD2F-4DA5-B833-47190E4B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B7D51A-D06D-4FD4-A100-49015E76E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0311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000" dirty="0"/>
              <a:t>Kİ kare uyum iyiliği testinde yokluk ve karşıt hipotezler genel olarak aşağıdaki gibidir.</a:t>
            </a:r>
          </a:p>
          <a:p>
            <a:pPr marL="0" indent="0">
              <a:buNone/>
            </a:pPr>
            <a:r>
              <a:rPr lang="tr-TR" sz="2000" dirty="0"/>
              <a:t>   		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H0 : Örnek belirli bir dağılıma sahip yığından seçilmiştir.</a:t>
            </a:r>
          </a:p>
          <a:p>
            <a:pPr marL="0" indent="0">
              <a:buNone/>
            </a:pPr>
            <a:r>
              <a:rPr lang="tr-TR" sz="2000" dirty="0"/>
              <a:t>H1 : Örnek yokluk hipotezinde belirtilen dağılımdan seçilmemiştir.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186A746-3CC4-43FE-824D-B75A31B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14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872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08EA58-15CF-4671-9FBF-9713553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UYUM İYİLİĞİ TESTİ NEDİR?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212970-5775-45A0-9987-95A9AF19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/>
              <a:t>Bazı araştırmalarda n hacimli örneğin belirli herhangi bir yığından geldiği kabul edilir.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Böyle durumlarda önce örnek seçilir ve sonra bu örneğin sözü edilen yığından gelip gelmediği konusunda bir test yapılır. 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Bu testlerin amacı örnek verisinin öngörülen dağılıma uyup uymadığına karar vermektir.</a:t>
            </a:r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74FE831-1B1C-49D7-A352-397E8D17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098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993D02-BB12-48F4-B589-E0FB3964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UYUM İYİLİĞİ TESTLERİ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190336-F72B-47BC-8675-71B3BA89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 lnSpcReduction="10000"/>
          </a:bodyPr>
          <a:lstStyle/>
          <a:p>
            <a:r>
              <a:rPr lang="tr-TR" sz="1800" dirty="0"/>
              <a:t>Ki-Kare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Kolmogorov-Smirnov Uyum İyiliği Testi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Lilliefors Uyum İyiliği Testi </a:t>
            </a:r>
          </a:p>
          <a:p>
            <a:pPr marL="0" indent="0">
              <a:buNone/>
            </a:pPr>
            <a:endParaRPr lang="tr-TR" sz="1800" dirty="0"/>
          </a:p>
          <a:p>
            <a:r>
              <a:rPr lang="tr-TR" sz="1800" dirty="0"/>
              <a:t>Shapiro-Wilk Uyum İyiliği Testi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Grafik 21" descr="Onay işareti düz dolguyla">
            <a:extLst>
              <a:ext uri="{FF2B5EF4-FFF2-40B4-BE49-F238E27FC236}">
                <a16:creationId xmlns:a16="http://schemas.microsoft.com/office/drawing/2014/main" id="{9610A2AB-B2FD-476A-95AD-0E59794D0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40" y="3575968"/>
            <a:ext cx="409425" cy="409425"/>
          </a:xfrm>
          <a:prstGeom prst="rect">
            <a:avLst/>
          </a:prstGeom>
        </p:spPr>
      </p:pic>
      <p:pic>
        <p:nvPicPr>
          <p:cNvPr id="23" name="Grafik 22" descr="Onay işareti düz dolguyla">
            <a:extLst>
              <a:ext uri="{FF2B5EF4-FFF2-40B4-BE49-F238E27FC236}">
                <a16:creationId xmlns:a16="http://schemas.microsoft.com/office/drawing/2014/main" id="{03D1E70E-8026-4980-A203-7EE52AC7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9748" y="2876054"/>
            <a:ext cx="409425" cy="409425"/>
          </a:xfrm>
          <a:prstGeom prst="rect">
            <a:avLst/>
          </a:prstGeo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7AD0DF-4439-4F5E-857A-7672719F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4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Akış Çizelgesi: İşlem 10">
            <a:extLst>
              <a:ext uri="{FF2B5EF4-FFF2-40B4-BE49-F238E27FC236}">
                <a16:creationId xmlns:a16="http://schemas.microsoft.com/office/drawing/2014/main" id="{4CD57255-9106-4738-A6EC-7CEC674DF172}"/>
              </a:ext>
            </a:extLst>
          </p:cNvPr>
          <p:cNvSpPr/>
          <p:nvPr/>
        </p:nvSpPr>
        <p:spPr>
          <a:xfrm>
            <a:off x="2227354" y="1673765"/>
            <a:ext cx="3701850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ÖRNEKLEMLİ T-TESTİ</a:t>
            </a:r>
          </a:p>
        </p:txBody>
      </p:sp>
      <p:sp>
        <p:nvSpPr>
          <p:cNvPr id="17" name="Akış Çizelgesi: İşlem 16">
            <a:extLst>
              <a:ext uri="{FF2B5EF4-FFF2-40B4-BE49-F238E27FC236}">
                <a16:creationId xmlns:a16="http://schemas.microsoft.com/office/drawing/2014/main" id="{E4D5E2A0-26D5-4B77-A348-E56A8E05EB13}"/>
              </a:ext>
            </a:extLst>
          </p:cNvPr>
          <p:cNvSpPr/>
          <p:nvPr/>
        </p:nvSpPr>
        <p:spPr>
          <a:xfrm>
            <a:off x="2227891" y="2532146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İKİ BAĞIMSIZ ÖRNEKLEMLİ T-TESTİ</a:t>
            </a:r>
          </a:p>
        </p:txBody>
      </p: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2623E813-496F-4CCD-930A-E17F08AFD47D}"/>
              </a:ext>
            </a:extLst>
          </p:cNvPr>
          <p:cNvSpPr/>
          <p:nvPr/>
        </p:nvSpPr>
        <p:spPr>
          <a:xfrm>
            <a:off x="6211274" y="1674019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BİNOM TESTİ</a:t>
            </a:r>
          </a:p>
        </p:txBody>
      </p:sp>
      <p:sp>
        <p:nvSpPr>
          <p:cNvPr id="19" name="Akış Çizelgesi: İşlem 18">
            <a:extLst>
              <a:ext uri="{FF2B5EF4-FFF2-40B4-BE49-F238E27FC236}">
                <a16:creationId xmlns:a16="http://schemas.microsoft.com/office/drawing/2014/main" id="{37753C88-4BB1-407C-AAC6-98F28EE6B89D}"/>
              </a:ext>
            </a:extLst>
          </p:cNvPr>
          <p:cNvSpPr/>
          <p:nvPr/>
        </p:nvSpPr>
        <p:spPr>
          <a:xfrm>
            <a:off x="6210970" y="2528328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Kİ-KARE UYUM İYİLİĞİ TESTİ</a:t>
            </a:r>
          </a:p>
        </p:txBody>
      </p: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DC65F376-A2C5-4836-AC3B-F4D4697AC9B4}"/>
              </a:ext>
            </a:extLst>
          </p:cNvPr>
          <p:cNvSpPr/>
          <p:nvPr/>
        </p:nvSpPr>
        <p:spPr>
          <a:xfrm>
            <a:off x="2227891" y="3386126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KORELASYON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3516734F-EF49-4BA4-80AF-6540AB3A88F7}"/>
              </a:ext>
            </a:extLst>
          </p:cNvPr>
          <p:cNvSpPr/>
          <p:nvPr/>
        </p:nvSpPr>
        <p:spPr>
          <a:xfrm>
            <a:off x="6210970" y="3386126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WİLCOXON-MANN-WHITNEY TESTİ</a:t>
            </a:r>
          </a:p>
        </p:txBody>
      </p:sp>
      <p:sp>
        <p:nvSpPr>
          <p:cNvPr id="22" name="Akış Çizelgesi: İşlem 21">
            <a:extLst>
              <a:ext uri="{FF2B5EF4-FFF2-40B4-BE49-F238E27FC236}">
                <a16:creationId xmlns:a16="http://schemas.microsoft.com/office/drawing/2014/main" id="{47B45830-873B-461F-AF70-A3E332610FAD}"/>
              </a:ext>
            </a:extLst>
          </p:cNvPr>
          <p:cNvSpPr/>
          <p:nvPr/>
        </p:nvSpPr>
        <p:spPr>
          <a:xfrm>
            <a:off x="2227353" y="4242739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BASİT DOĞRUSAL REGRESYON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C3300944-4241-4D50-A826-98456B7460B5}"/>
              </a:ext>
            </a:extLst>
          </p:cNvPr>
          <p:cNvSpPr/>
          <p:nvPr/>
        </p:nvSpPr>
        <p:spPr>
          <a:xfrm>
            <a:off x="6211275" y="4241271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KRUSKAL WALLİS</a:t>
            </a:r>
          </a:p>
        </p:txBody>
      </p:sp>
      <p:sp>
        <p:nvSpPr>
          <p:cNvPr id="24" name="Akış Çizelgesi: İşlem 23">
            <a:extLst>
              <a:ext uri="{FF2B5EF4-FFF2-40B4-BE49-F238E27FC236}">
                <a16:creationId xmlns:a16="http://schemas.microsoft.com/office/drawing/2014/main" id="{72FB4B03-1E7F-4394-BF97-B7CD82E69395}"/>
              </a:ext>
            </a:extLst>
          </p:cNvPr>
          <p:cNvSpPr/>
          <p:nvPr/>
        </p:nvSpPr>
        <p:spPr>
          <a:xfrm>
            <a:off x="2224932" y="5104036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YÖNLÜ VARYANS ANALİZİ(ANOVA)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30EE40CA-EDD3-4F4B-A855-D980332ACD37}"/>
              </a:ext>
            </a:extLst>
          </p:cNvPr>
          <p:cNvSpPr/>
          <p:nvPr/>
        </p:nvSpPr>
        <p:spPr>
          <a:xfrm>
            <a:off x="6210970" y="5096720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WİLCOXSON İŞARETLİ SIRA SAYILARI TESTİ</a:t>
            </a:r>
          </a:p>
        </p:txBody>
      </p:sp>
      <p:sp>
        <p:nvSpPr>
          <p:cNvPr id="26" name="Akış Çizelgesi: İşlem 25">
            <a:extLst>
              <a:ext uri="{FF2B5EF4-FFF2-40B4-BE49-F238E27FC236}">
                <a16:creationId xmlns:a16="http://schemas.microsoft.com/office/drawing/2014/main" id="{122E8EB3-BF86-42C6-B664-3F0A877AC610}"/>
              </a:ext>
            </a:extLst>
          </p:cNvPr>
          <p:cNvSpPr/>
          <p:nvPr/>
        </p:nvSpPr>
        <p:spPr>
          <a:xfrm>
            <a:off x="2227891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BBBFA149-7C92-4090-AEA4-29FC753889BD}"/>
              </a:ext>
            </a:extLst>
          </p:cNvPr>
          <p:cNvSpPr/>
          <p:nvPr/>
        </p:nvSpPr>
        <p:spPr>
          <a:xfrm>
            <a:off x="6210737" y="817735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955AD41-B22E-4552-96F8-2E5182B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327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Akış Çizelgesi: İşlem 19">
            <a:extLst>
              <a:ext uri="{FF2B5EF4-FFF2-40B4-BE49-F238E27FC236}">
                <a16:creationId xmlns:a16="http://schemas.microsoft.com/office/drawing/2014/main" id="{386C3525-71D9-4BE2-9CD7-9D4741778141}"/>
              </a:ext>
            </a:extLst>
          </p:cNvPr>
          <p:cNvSpPr/>
          <p:nvPr/>
        </p:nvSpPr>
        <p:spPr>
          <a:xfrm>
            <a:off x="2167838" y="1600930"/>
            <a:ext cx="3698305" cy="8625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GENEL OLARAK ARALIK VE ORAN ÖLÇEKLİ VERİLERDE KULLANILIR</a:t>
            </a:r>
          </a:p>
        </p:txBody>
      </p:sp>
      <p:sp>
        <p:nvSpPr>
          <p:cNvPr id="21" name="Akış Çizelgesi: İşlem 20">
            <a:extLst>
              <a:ext uri="{FF2B5EF4-FFF2-40B4-BE49-F238E27FC236}">
                <a16:creationId xmlns:a16="http://schemas.microsoft.com/office/drawing/2014/main" id="{833B4E43-4DCC-487B-9F72-C1467FA2EE22}"/>
              </a:ext>
            </a:extLst>
          </p:cNvPr>
          <p:cNvSpPr/>
          <p:nvPr/>
        </p:nvSpPr>
        <p:spPr>
          <a:xfrm>
            <a:off x="2167534" y="2455239"/>
            <a:ext cx="3698073" cy="865118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DAHA BÜYÜK ÖRNEKLEMLER ÜZERİNDE KULLANILABİLİR</a:t>
            </a:r>
          </a:p>
        </p:txBody>
      </p:sp>
      <p:sp>
        <p:nvSpPr>
          <p:cNvPr id="23" name="Akış Çizelgesi: İşlem 22">
            <a:extLst>
              <a:ext uri="{FF2B5EF4-FFF2-40B4-BE49-F238E27FC236}">
                <a16:creationId xmlns:a16="http://schemas.microsoft.com/office/drawing/2014/main" id="{7D48AAE2-CC45-42E7-91F9-2B2A4F60788D}"/>
              </a:ext>
            </a:extLst>
          </p:cNvPr>
          <p:cNvSpPr/>
          <p:nvPr/>
        </p:nvSpPr>
        <p:spPr>
          <a:xfrm>
            <a:off x="2167534" y="3313037"/>
            <a:ext cx="3698073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VERİLER GELDİĞİ DAĞILIMA UYGUN OLMALIDIR</a:t>
            </a:r>
          </a:p>
        </p:txBody>
      </p:sp>
      <p:sp>
        <p:nvSpPr>
          <p:cNvPr id="25" name="Akış Çizelgesi: İşlem 24">
            <a:extLst>
              <a:ext uri="{FF2B5EF4-FFF2-40B4-BE49-F238E27FC236}">
                <a16:creationId xmlns:a16="http://schemas.microsoft.com/office/drawing/2014/main" id="{79669B60-3E2B-4029-9778-52085F12B59F}"/>
              </a:ext>
            </a:extLst>
          </p:cNvPr>
          <p:cNvSpPr/>
          <p:nvPr/>
        </p:nvSpPr>
        <p:spPr>
          <a:xfrm>
            <a:off x="2167839" y="4168182"/>
            <a:ext cx="3704503" cy="862766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 RASGELE ÇEKİLİR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83C687C2-32DA-400F-ABA7-20E33C8650EA}"/>
              </a:ext>
            </a:extLst>
          </p:cNvPr>
          <p:cNvSpPr/>
          <p:nvPr/>
        </p:nvSpPr>
        <p:spPr>
          <a:xfrm>
            <a:off x="2167534" y="5023631"/>
            <a:ext cx="3704809" cy="862766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OLMAYAN TESTLERE GÖRE DAHA GÜÇLÜDÜR</a:t>
            </a:r>
          </a:p>
        </p:txBody>
      </p:sp>
      <p:sp>
        <p:nvSpPr>
          <p:cNvPr id="35" name="Akış Çizelgesi: İşlem 34">
            <a:extLst>
              <a:ext uri="{FF2B5EF4-FFF2-40B4-BE49-F238E27FC236}">
                <a16:creationId xmlns:a16="http://schemas.microsoft.com/office/drawing/2014/main" id="{A7394E17-9F58-4FE8-B2DD-7A9D0CE71D95}"/>
              </a:ext>
            </a:extLst>
          </p:cNvPr>
          <p:cNvSpPr/>
          <p:nvPr/>
        </p:nvSpPr>
        <p:spPr>
          <a:xfrm>
            <a:off x="2167301" y="744646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TESTLERİN ÖZELLİKLERİ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D26DC80-8DF8-462C-97F2-3A545FDF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5</a:t>
            </a:fld>
            <a:endParaRPr lang="tr-TR" dirty="0"/>
          </a:p>
        </p:txBody>
      </p: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8A690CF9-6D55-4B7E-9439-3AB1D4A4DD32}"/>
              </a:ext>
            </a:extLst>
          </p:cNvPr>
          <p:cNvSpPr/>
          <p:nvPr/>
        </p:nvSpPr>
        <p:spPr>
          <a:xfrm>
            <a:off x="6135448" y="1600676"/>
            <a:ext cx="3698307" cy="858381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SIRALI VE NOMİNAL ÖLÇEKLİ VERİLER ÜZERİNDE KULLANILABİLİR</a:t>
            </a:r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CDC7A45B-068B-46B7-8B9F-6024EEC1325F}"/>
              </a:ext>
            </a:extLst>
          </p:cNvPr>
          <p:cNvSpPr/>
          <p:nvPr/>
        </p:nvSpPr>
        <p:spPr>
          <a:xfrm>
            <a:off x="6132443" y="2459057"/>
            <a:ext cx="3701850" cy="856613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KÜÇÜK ÇAPLI ÖRNEKLEMLER İÇİN KULLANILABİLİR</a:t>
            </a:r>
          </a:p>
        </p:txBody>
      </p: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DB533E71-E29C-4BFD-9A73-AD8093008B0A}"/>
              </a:ext>
            </a:extLst>
          </p:cNvPr>
          <p:cNvSpPr/>
          <p:nvPr/>
        </p:nvSpPr>
        <p:spPr>
          <a:xfrm>
            <a:off x="6132443" y="3313037"/>
            <a:ext cx="370185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OLARAK DAĞITILMAYAN VERİLER ÜZERİNDE KULLANILABİLİR</a:t>
            </a:r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6FE6297A-F3C4-4C1A-8D4F-205EF9DFDE03}"/>
              </a:ext>
            </a:extLst>
          </p:cNvPr>
          <p:cNvSpPr/>
          <p:nvPr/>
        </p:nvSpPr>
        <p:spPr>
          <a:xfrm>
            <a:off x="6131905" y="4169650"/>
            <a:ext cx="3702387" cy="861297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ÖRNEKLERİN RASGELE SEÇİLMEDİĞİ YERLERDE KULLANILABİLİR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7767DEEE-358D-46D0-8E5A-EF75253574C2}"/>
              </a:ext>
            </a:extLst>
          </p:cNvPr>
          <p:cNvSpPr/>
          <p:nvPr/>
        </p:nvSpPr>
        <p:spPr>
          <a:xfrm>
            <a:off x="6129484" y="5030947"/>
            <a:ext cx="3704810" cy="85661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PARAMETRİK TESTE GÖRE DAHA ZAYIFTIR</a:t>
            </a:r>
          </a:p>
        </p:txBody>
      </p: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753E3D7B-9720-4A27-B69E-84A52C6F517B}"/>
              </a:ext>
            </a:extLst>
          </p:cNvPr>
          <p:cNvSpPr/>
          <p:nvPr/>
        </p:nvSpPr>
        <p:spPr>
          <a:xfrm>
            <a:off x="6132443" y="744646"/>
            <a:ext cx="3698307" cy="856613"/>
          </a:xfrm>
          <a:prstGeom prst="flowChartProcess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PARAMETRİK OLMAYAN TESTLERİN ÖZELLİKLERİ</a:t>
            </a:r>
          </a:p>
        </p:txBody>
      </p:sp>
    </p:spTree>
    <p:extLst>
      <p:ext uri="{BB962C8B-B14F-4D97-AF65-F5344CB8AC3E}">
        <p14:creationId xmlns:p14="http://schemas.microsoft.com/office/powerpoint/2010/main" val="180985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85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Freeform: Shape 87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83B9C-5D1E-4C91-A1FF-7691C0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3865615"/>
            <a:ext cx="6757415" cy="1748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600" dirty="0"/>
              <a:t>Kİ-KARE(CHI-SQUARE) TESTİ</a:t>
            </a:r>
          </a:p>
        </p:txBody>
      </p:sp>
      <p:pic>
        <p:nvPicPr>
          <p:cNvPr id="28" name="Resim 27" descr="ok içeren bir resim&#10;&#10;Açıklama otomatik olarak oluşturuldu">
            <a:extLst>
              <a:ext uri="{FF2B5EF4-FFF2-40B4-BE49-F238E27FC236}">
                <a16:creationId xmlns:a16="http://schemas.microsoft.com/office/drawing/2014/main" id="{98A6F53A-4402-4597-BD88-B9DA1DF8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2" y="3320464"/>
            <a:ext cx="2964704" cy="1660233"/>
          </a:xfrm>
          <a:prstGeom prst="rect">
            <a:avLst/>
          </a:prstGeom>
        </p:spPr>
      </p:pic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82389573-4B73-4907-8D55-E93E8A3A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40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9FA94F-12B7-4142-9D29-95708A99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97727"/>
            <a:ext cx="9833548" cy="4822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400" dirty="0"/>
              <a:t>Ki-kare testinin esası Karl Pearson tarafından 1900 yılında yazılan makalede ki-kare dağılımına dayandırılmıştır.</a:t>
            </a:r>
          </a:p>
          <a:p>
            <a:pPr marL="0" indent="0">
              <a:buNone/>
            </a:pPr>
            <a:endParaRPr lang="tr-T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/>
              <a:t>Ki-kare uyum iyiliği testi gözlenen frekanslarla beklenen frekanslar arasındaki farkların anlamlı olup olmadığını test etme temeline dayanır.</a:t>
            </a:r>
          </a:p>
          <a:p>
            <a:pPr marL="0" indent="0">
              <a:buNone/>
            </a:pPr>
            <a:endParaRPr lang="tr-T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cs typeface="Times New Roman" panose="02020603050405020304" pitchFamily="18" charset="0"/>
              </a:rPr>
              <a:t>Örneğin, günlük gazete satışlarının dağılımı, bazı araçların markalara göre diğer ülkelere ihracat dağılımı gibi.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AC3B9A-48D0-48DB-80FF-C7F96C3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7</a:t>
            </a:fld>
            <a:endParaRPr lang="tr-TR" dirty="0"/>
          </a:p>
        </p:txBody>
      </p:sp>
      <p:sp>
        <p:nvSpPr>
          <p:cNvPr id="18" name="Başlık 1">
            <a:extLst>
              <a:ext uri="{FF2B5EF4-FFF2-40B4-BE49-F238E27FC236}">
                <a16:creationId xmlns:a16="http://schemas.microsoft.com/office/drawing/2014/main" id="{42D4C941-E545-4FF2-A894-3004E24F8515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353843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197BF6-772F-477B-9109-B703029F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222" y="1724297"/>
            <a:ext cx="9719551" cy="42706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tx2"/>
                </a:solidFill>
              </a:rPr>
              <a:t>VARSAYIMLAR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tr-TR" sz="2000" dirty="0">
                <a:solidFill>
                  <a:srgbClr val="5C646F"/>
                </a:solidFill>
              </a:rPr>
              <a:t>1) </a:t>
            </a:r>
            <a:r>
              <a:rPr lang="tr-TR" sz="2000" dirty="0"/>
              <a:t>Çok değerli kategorik veri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>
                <a:solidFill>
                  <a:schemeClr val="tx2"/>
                </a:solidFill>
              </a:rPr>
              <a:t>2)</a:t>
            </a:r>
            <a:r>
              <a:rPr lang="tr-TR" sz="2000" dirty="0"/>
              <a:t> Tek bir örnek, birden çok ilgilenilen oran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>
                <a:solidFill>
                  <a:srgbClr val="5C646F"/>
                </a:solidFill>
              </a:rPr>
              <a:t>3)</a:t>
            </a:r>
            <a:r>
              <a:rPr lang="tr-TR" sz="2000" dirty="0"/>
              <a:t> Örnek oranları hakkında varsayılan oranların test edilmesi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E4124E-42B5-4ECF-8523-62F0C62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8</a:t>
            </a:fld>
            <a:endParaRPr lang="tr-TR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CE6D4E6-5004-4657-BD2B-AEBE736EFE1B}"/>
              </a:ext>
            </a:extLst>
          </p:cNvPr>
          <p:cNvSpPr txBox="1">
            <a:spLocks/>
          </p:cNvSpPr>
          <p:nvPr/>
        </p:nvSpPr>
        <p:spPr>
          <a:xfrm>
            <a:off x="1179226" y="0"/>
            <a:ext cx="9833548" cy="10668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</p:spTree>
    <p:extLst>
      <p:ext uri="{BB962C8B-B14F-4D97-AF65-F5344CB8AC3E}">
        <p14:creationId xmlns:p14="http://schemas.microsoft.com/office/powerpoint/2010/main" val="22327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AC52A4-0717-44DB-A917-61FDDCD1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Kİ-KARE UYUM İYİLİĞİ TESTİ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02352563-5C53-424E-A438-06A15D45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777038"/>
              </p:ext>
            </p:extLst>
          </p:nvPr>
        </p:nvGraphicFramePr>
        <p:xfrm>
          <a:off x="953589" y="3106706"/>
          <a:ext cx="8044543" cy="752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543">
                  <a:extLst>
                    <a:ext uri="{9D8B030D-6E8A-4147-A177-3AD203B41FA5}">
                      <a16:colId xmlns:a16="http://schemas.microsoft.com/office/drawing/2014/main" val="1207750746"/>
                    </a:ext>
                  </a:extLst>
                </a:gridCol>
              </a:tblGrid>
              <a:tr h="381929">
                <a:tc>
                  <a:txBody>
                    <a:bodyPr/>
                    <a:lstStyle/>
                    <a:p>
                      <a:r>
                        <a:rPr lang="tr-TR" dirty="0"/>
                        <a:t>Sınıflar                                         1       2       3       …       j       …       c                 Toplam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Gözlemlenen Frekans              G1    G2     G3     …      Gj      …      Gc                    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5477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5F812BB5-F002-4460-A326-E18197885724}"/>
              </a:ext>
            </a:extLst>
          </p:cNvPr>
          <p:cNvSpPr txBox="1"/>
          <p:nvPr/>
        </p:nvSpPr>
        <p:spPr>
          <a:xfrm>
            <a:off x="895741" y="4216852"/>
            <a:ext cx="10400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c    :  sınıf sayısı</a:t>
            </a:r>
          </a:p>
          <a:p>
            <a:endParaRPr lang="tr-TR" sz="2400" dirty="0"/>
          </a:p>
          <a:p>
            <a:r>
              <a:rPr lang="tr-TR" sz="2400" dirty="0"/>
              <a:t>Gj  :  j’inci sınıftaki örnek birimlerin sayısı (gözlenen frekans)</a:t>
            </a:r>
          </a:p>
          <a:p>
            <a:r>
              <a:rPr lang="tr-TR" sz="2400" dirty="0"/>
              <a:t>         j = 1,2,3,..,c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964460-A264-4D9E-9458-E8C4FB0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A0C6-7921-40C0-9BF7-29A90F37EBCE}" type="slidenum">
              <a:rPr lang="tr-TR" smtClean="0"/>
              <a:t>9</a:t>
            </a:fld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1BAB0F9-224A-4B69-98C9-35553C6264A0}"/>
              </a:ext>
            </a:extLst>
          </p:cNvPr>
          <p:cNvSpPr txBox="1"/>
          <p:nvPr/>
        </p:nvSpPr>
        <p:spPr>
          <a:xfrm>
            <a:off x="862149" y="1983907"/>
            <a:ext cx="9894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Rastgele seçilen n hacimli örnekten sınıflama düzeyinde ölçülen ilgili değişken </a:t>
            </a:r>
          </a:p>
          <a:p>
            <a:r>
              <a:rPr lang="tr-TR" sz="2400" dirty="0"/>
              <a:t>bakımından bilgi toplandığında veri tablosu aşağıdaki gibi oluşur.</a:t>
            </a:r>
          </a:p>
        </p:txBody>
      </p:sp>
    </p:spTree>
    <p:extLst>
      <p:ext uri="{BB962C8B-B14F-4D97-AF65-F5344CB8AC3E}">
        <p14:creationId xmlns:p14="http://schemas.microsoft.com/office/powerpoint/2010/main" val="30292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701</Words>
  <Application>Microsoft Office PowerPoint</Application>
  <PresentationFormat>Geniş ekran</PresentationFormat>
  <Paragraphs>159</Paragraphs>
  <Slides>14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Teması</vt:lpstr>
      <vt:lpstr> UYUM İYİLİĞİ TESTİ </vt:lpstr>
      <vt:lpstr>UYUM İYİLİĞİ TESTİ NEDİR?</vt:lpstr>
      <vt:lpstr>UYUM İYİLİĞİ TESTLERİ</vt:lpstr>
      <vt:lpstr>PowerPoint Sunusu</vt:lpstr>
      <vt:lpstr>PowerPoint Sunusu</vt:lpstr>
      <vt:lpstr>Kİ-KARE(CHI-SQUARE) TESTİ</vt:lpstr>
      <vt:lpstr>PowerPoint Sunusu</vt:lpstr>
      <vt:lpstr>PowerPoint Sunusu</vt:lpstr>
      <vt:lpstr>Kİ-KARE UYUM İYİLİĞİ TESTİ</vt:lpstr>
      <vt:lpstr>ÖRNEK:</vt:lpstr>
      <vt:lpstr>Kİ-KARE UYUM İYİLİĞİ TESTİ</vt:lpstr>
      <vt:lpstr>PowerPoint Sunusu</vt:lpstr>
      <vt:lpstr>PowerPoint Sunusu</vt:lpstr>
      <vt:lpstr>Kİ-KARE UYUM İYİLİĞİ TESTİ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UYUM İYİLİĞİ TESTİ</dc:title>
  <dc:creator>Cihan Mizrak</dc:creator>
  <cp:lastModifiedBy>Cihan Mizrak</cp:lastModifiedBy>
  <cp:revision>74</cp:revision>
  <dcterms:created xsi:type="dcterms:W3CDTF">2021-03-05T10:15:28Z</dcterms:created>
  <dcterms:modified xsi:type="dcterms:W3CDTF">2021-03-08T11:53:32Z</dcterms:modified>
</cp:coreProperties>
</file>