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7" r:id="rId5"/>
    <p:sldId id="263" r:id="rId6"/>
    <p:sldId id="260" r:id="rId7"/>
    <p:sldId id="270" r:id="rId8"/>
    <p:sldId id="272" r:id="rId9"/>
    <p:sldId id="257" r:id="rId10"/>
    <p:sldId id="265" r:id="rId11"/>
    <p:sldId id="269" r:id="rId12"/>
    <p:sldId id="268" r:id="rId13"/>
    <p:sldId id="266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70"/>
            <p14:sldId id="272"/>
            <p14:sldId id="257"/>
            <p14:sldId id="265"/>
            <p14:sldId id="26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7.03.2021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4304-6163-4612-B6CC-CF554652777C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6B6-D9D2-4867-B7C0-A8640A2186AF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9F82-7E47-4E9E-B49D-003C4E36A632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725-F917-45E6-9A33-770A3F590BE7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A-DAD0-4152-ABE7-15F5D3DD21B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77A-5F39-4786-B0C5-D32D690533B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34AD-DE2D-4170-92BE-8FFFC830162A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6B0F-81F5-4D2C-9E10-7B30CA3ED86B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6B24-78D7-4D46-AFC1-1B9D14CA92C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7EBC-1F1C-43C2-9E12-430A11728EC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46AC-EF7A-4D03-B6E8-A1A70CC64AD3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4CE-1031-4CA2-988B-B2C8308F4A12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122E7-A9B1-4D60-97BB-C6605E5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22485"/>
              </p:ext>
            </p:extLst>
          </p:nvPr>
        </p:nvGraphicFramePr>
        <p:xfrm>
          <a:off x="838200" y="2152265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Gözlemlenen Frekans              G1    G2     G3     …      Gj      …      Gc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953589" y="3603349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/>
              <a:t>Gj  :  j’inci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964460-A264-4D9E-9458-E8C4FB0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dirty="0"/>
              <a:t>Sınıflar için bu olasılıkları p1 , p2 , …, pj ,…,pc olarak gösterelim. </a:t>
            </a:r>
          </a:p>
          <a:p>
            <a:endParaRPr lang="tr-TR" dirty="0"/>
          </a:p>
          <a:p>
            <a:r>
              <a:rPr lang="tr-TR" dirty="0"/>
              <a:t>Yokluk hipotezi doğru iken j’inci sınıfa ilişkin beklenen frekansı, j’inci sınıfa ilişkin olasılık ile örnek hacmini çarparak elde edebiliriz.</a:t>
            </a:r>
          </a:p>
          <a:p>
            <a:endParaRPr lang="tr-TR" dirty="0"/>
          </a:p>
          <a:p>
            <a:r>
              <a:rPr lang="tr-TR" dirty="0"/>
              <a:t>Yani yokluk hipotezi doğru iken np1 ,np2 , …,npj , ...,npc çarpımları beklenen frekansları verir.</a:t>
            </a:r>
          </a:p>
          <a:p>
            <a:r>
              <a:rPr lang="tr-TR" dirty="0"/>
              <a:t>				Bj = npj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Bj : j’inci sınıf için beklenen frekans</a:t>
            </a:r>
          </a:p>
          <a:p>
            <a:r>
              <a:rPr lang="tr-TR" dirty="0"/>
              <a:t>	n : örnek hacmi </a:t>
            </a:r>
          </a:p>
          <a:p>
            <a:r>
              <a:rPr lang="tr-TR" dirty="0"/>
              <a:t>	Pj : yokluk hipotezi doğru iken, rastgele seçilen herhangi bir birimin j’inci sınıfta olma olasılığı</a:t>
            </a:r>
          </a:p>
          <a:p>
            <a:endParaRPr lang="tr-TR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261606-F0DF-4205-B417-E354D7A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FDB34D-D2EC-48D8-986D-315687D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EC10EAD-6E47-4C56-8861-48FFBFF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83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0311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86A746-3CC4-43FE-824D-B75A31B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4FE831-1B1C-49D7-A352-397E8D17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Kolmogorov-Smirnov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Lilliefors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Shapiro-Wilk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7AD0DF-4439-4F5E-857A-7672719F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955AD41-B22E-4552-96F8-2E5182B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00FBAAE1-13AC-4E7C-ACD3-1D3D3FF79B9B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23CA71BD-3FFB-4935-B0C3-60A114AA61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CA3F9A19-5FF8-459D-80BB-150D9852E4EC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40ACD7B0-18B3-478D-8B32-7B3E8DCC89E5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13757E8-C70B-420E-BCCA-F64942C43274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59F4ECC-9DBE-4F64-A527-EED27A21F77E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D26DC80-8DF8-462C-97F2-3A545FD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2389573-4B73-4907-8D55-E93E8A3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9FA94F-12B7-4142-9D29-95708A99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97727"/>
            <a:ext cx="9833548" cy="4822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Ki-kare testinin esası Karl Pearson tarafından 1900 yılında yazılan makalede ki-kare dağılımına dayandırılmıştır.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Ki-kare testi gözlenen frekanslarla beklenen frekanslar arasındaki farkların anlamlı olup olmadığını test etme temeline dayanır.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akciğer kanseri hastasının sigara içip içmeme durumu , günlük gazete satışlarının dağılımı gibi.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AC3B9A-48D0-48DB-80FF-C7F96C3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7</a:t>
            </a:fld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42D4C941-E545-4FF2-A894-3004E24F8515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3538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sp>
        <p:nvSpPr>
          <p:cNvPr id="34" name="İçerik Yer Tutucusu 2">
            <a:extLst>
              <a:ext uri="{FF2B5EF4-FFF2-40B4-BE49-F238E27FC236}">
                <a16:creationId xmlns:a16="http://schemas.microsoft.com/office/drawing/2014/main" id="{E19DC92E-E61D-4F13-99D7-C5ADE79A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476103"/>
            <a:ext cx="9833548" cy="4743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 kare testinde nitel veriler kullanılır</a:t>
            </a: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	Kadın-Erkek </a:t>
            </a:r>
          </a:p>
          <a:p>
            <a:pPr marL="0" indent="0">
              <a:buNone/>
            </a:pPr>
            <a:r>
              <a:rPr lang="tr-TR" sz="1800" dirty="0"/>
              <a:t>	İyileşti-İyileşmedi </a:t>
            </a:r>
          </a:p>
          <a:p>
            <a:pPr marL="0" indent="0">
              <a:buNone/>
            </a:pPr>
            <a:r>
              <a:rPr lang="tr-TR" sz="1800" dirty="0"/>
              <a:t>	Hasta-Sağlam 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err="1"/>
              <a:t>Sosyo</a:t>
            </a:r>
            <a:r>
              <a:rPr lang="tr-TR" sz="1800" dirty="0"/>
              <a:t>-Ekonomik Düzey (İyi / Orta / Kötü)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Ayrıca ölçümle belirtildiği halde sonradan nitel veri haline dönüştürülmüş verilerin incelenmesinde de ki-kare testi kullanılır.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1)</a:t>
            </a:r>
            <a:r>
              <a:rPr lang="tr-TR" sz="1800" dirty="0"/>
              <a:t>İki kategorik değişken olması (cinsiyet ,medeni durum </a:t>
            </a:r>
            <a:r>
              <a:rPr lang="tr-TR" sz="1800" dirty="0" err="1"/>
              <a:t>vb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2)</a:t>
            </a:r>
            <a:r>
              <a:rPr lang="tr-TR" sz="1800" dirty="0"/>
              <a:t>Grupların birbirinden bağımsız olması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3)</a:t>
            </a:r>
            <a:r>
              <a:rPr lang="tr-TR" sz="1800" dirty="0"/>
              <a:t>Tek bir örnek ve varsayılan bir oranın olmaması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4)</a:t>
            </a:r>
            <a:r>
              <a:rPr lang="tr-TR" sz="1800" dirty="0"/>
              <a:t>Bir kategorik değişkenin diğerleri ile  </a:t>
            </a:r>
            <a:r>
              <a:rPr lang="tr-TR" sz="1800" dirty="0">
                <a:solidFill>
                  <a:srgbClr val="5C646F"/>
                </a:solidFill>
              </a:rPr>
              <a:t>İLİŞKİLİ</a:t>
            </a:r>
            <a:r>
              <a:rPr lang="tr-TR" sz="1800" dirty="0"/>
              <a:t> olup olmadığının test edilemsi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E4124E-42B5-4ECF-8523-62F0C62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9</a:t>
            </a:fld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CE6D4E6-5004-4657-BD2B-AEBE736EFE1B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aphicFrame>
        <p:nvGraphicFramePr>
          <p:cNvPr id="17" name="Group 42">
            <a:extLst>
              <a:ext uri="{FF2B5EF4-FFF2-40B4-BE49-F238E27FC236}">
                <a16:creationId xmlns:a16="http://schemas.microsoft.com/office/drawing/2014/main" id="{0E0F8F8F-F460-4C79-9722-23937365B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2588"/>
              </p:ext>
            </p:extLst>
          </p:nvPr>
        </p:nvGraphicFramePr>
        <p:xfrm>
          <a:off x="7221329" y="520704"/>
          <a:ext cx="4659313" cy="2499360"/>
        </p:xfrm>
        <a:graphic>
          <a:graphicData uri="http://schemas.openxmlformats.org/drawingml/2006/table">
            <a:tbl>
              <a:tblPr/>
              <a:tblGrid>
                <a:gridCol w="15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Akciğer kanseri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Sigara içme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İçmeyen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548</Words>
  <Application>Microsoft Office PowerPoint</Application>
  <PresentationFormat>Geniş ekran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PowerPoint Sunusu</vt:lpstr>
      <vt:lpstr>PowerPoint Sunusu</vt:lpstr>
      <vt:lpstr>PowerPoint Sunusu</vt:lpstr>
      <vt:lpstr>Kİ-KARE UYUM İYİLİĞİ TESTİ</vt:lpstr>
      <vt:lpstr>Kİ-KARE UYUM İYİLİĞİ TESTİ</vt:lpstr>
      <vt:lpstr>Kİ-KARE UYUM İYİLİĞİ TESTİ</vt:lpstr>
      <vt:lpstr>Kİ-KARE UYUM İYİLİĞİ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Cihan Mizrak</cp:lastModifiedBy>
  <cp:revision>54</cp:revision>
  <dcterms:created xsi:type="dcterms:W3CDTF">2021-03-05T10:15:28Z</dcterms:created>
  <dcterms:modified xsi:type="dcterms:W3CDTF">2021-03-07T18:25:22Z</dcterms:modified>
</cp:coreProperties>
</file>