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7" r:id="rId5"/>
    <p:sldId id="263" r:id="rId6"/>
    <p:sldId id="260" r:id="rId7"/>
    <p:sldId id="265" r:id="rId8"/>
    <p:sldId id="269" r:id="rId9"/>
    <p:sldId id="268" r:id="rId10"/>
    <p:sldId id="266" r:id="rId11"/>
    <p:sldId id="25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86FBDFF-4037-4775-B4B8-13DEDE0D02C8}">
          <p14:sldIdLst>
            <p14:sldId id="256"/>
            <p14:sldId id="261"/>
            <p14:sldId id="262"/>
            <p14:sldId id="267"/>
            <p14:sldId id="263"/>
            <p14:sldId id="260"/>
            <p14:sldId id="265"/>
            <p14:sldId id="269"/>
            <p14:sldId id="268"/>
            <p14:sldId id="26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  <a:srgbClr val="B9B9B9"/>
    <a:srgbClr val="42D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7896-6128-431E-B81D-BC3E8A939DF8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71C-6E9E-4EB3-9C09-01F046658C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314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1971C-6E9E-4EB3-9C09-01F046658CF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4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138DB-F3BC-4CCD-8454-A35ADC27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451C8A-CFDC-4B8A-BFD2-E4D6C369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1EF815-D59C-4F97-B6C4-7FA59E4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6C78E-3967-418E-A889-4C4FF8E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30AFE4-46EC-46D6-A083-6352175F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B32E9-90E6-41ED-BC05-B90142E0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B44F2B-0C0E-409C-A7DD-170521E1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7B802E-41A3-4341-B061-364063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4A040-6BFD-4F3A-A1C5-57F5274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5C78B9-454D-4D65-8C40-AE6986D3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291A6D-B8F2-42F0-BAEF-7117BEDD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16C290-8C08-45E3-A363-EF2E007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146FE8-1426-4807-951F-19F121B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2D19B6-903A-4B75-88FF-088BD429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ED25F-6271-475F-920A-79A8A5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24E6-B6F4-4437-A7F7-573E51EC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71823-2B9F-49D4-8FAA-B85F68D4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26F320-4AFC-46FC-8724-AB91122A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10F9FB-45F9-4884-A5B5-3646174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B91556-28C7-4C47-9DE6-455C4F2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39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AB884-06E8-44F0-903B-0207080E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8BB478-ECE7-4104-99FE-9F4CEE62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D827A1-A949-4C2E-9930-5831F5B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79B5B8-B00F-4F85-AC23-1168B9C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B72CDC-D15C-4371-80C9-D49F690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2BC170-4FE6-44B2-9C09-BA20369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3C547-203E-4FFC-B374-862B3D30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251290-EB30-4A00-B206-5900CE12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423330-7A18-4EB0-B0B0-533CAE6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FDA7F9-C6E5-4386-B123-A4C163B8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A49376-A9FB-42CB-AD03-55440A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9282F-8EC3-4A6C-BEAC-04AF997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27C061-089D-4F65-BFBE-5DAE0974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F127D6-0A46-4841-9EF3-80AD924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35BB20-1AA9-43C3-B8B3-A60B5CF9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AD68EF-1265-4DEA-9D94-90A3F493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FD3A682-BB30-43AC-81CE-09B1930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3C7583-BCE4-401E-9CA6-9075061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EFD7E8-AE74-4D27-ADC5-E34DEFE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2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DF211-68D7-4B5A-B992-EA0DF329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EFA398-9311-4689-9921-3F237AA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9646B8-F7D8-4064-9867-41CC7244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9E974E-D23D-4BBB-9346-B8C9FAC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3D9BB31-C40D-4098-BA5F-24B8A01E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1FCE90-925C-4AA4-B871-1904543A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A68B20-3C27-47CE-936F-6462B5E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6C844-2903-4F51-BCB9-A8878E8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01BBF4-5EB7-4EAA-BC2B-31C4073B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14FCA5-81B3-48BE-BC52-D66E15CF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A992ED-2DD8-4D8F-A496-611D93C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3446DE-FEA3-40E6-BF38-261C00C4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E346F0-3F3C-4877-A69F-A7658DF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3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F7A80-A356-4328-858D-8A06E75E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D4C49F9-3F25-4649-ABDB-D7AF01479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E370FF-1B96-47CC-AEAE-EA7B135F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2CA86-5F4B-409E-A885-786D8CFF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0E956A-A7B5-49CA-90F2-7F57D62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6A689E-8C35-48B5-875D-A185745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8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2A02F9A-0913-4C12-A7BF-06D5DA2E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4BBCF8-57D2-4DF4-954A-B2F6DAB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F6D049-38F3-492A-ABDA-D2BB34F1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5F09-DBDF-46A0-81B3-2B9D34D67A85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2F7CF0-B9AA-445E-A7B0-6AA3438C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3A845F-1E6B-4508-814C-64CCFB6F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A0C6-7921-40C0-9BF7-29A90F37EB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F076673-2450-47A0-8561-8A207DE1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68EE2-8963-4E87-8693-FCB6B0F4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br>
              <a:rPr lang="tr-TR" sz="4800" dirty="0"/>
            </a:br>
            <a:r>
              <a:rPr lang="tr-TR" sz="4800" dirty="0">
                <a:solidFill>
                  <a:srgbClr val="5C646F"/>
                </a:solidFill>
              </a:rPr>
              <a:t>UYUM İYİLİĞİ TESTİ</a:t>
            </a:r>
            <a:br>
              <a:rPr lang="tr-TR" sz="4800" dirty="0"/>
            </a:b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F6CBD0-FA7F-45F6-9071-8650B086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8" y="2923297"/>
            <a:ext cx="5343112" cy="1004647"/>
          </a:xfrm>
        </p:spPr>
        <p:txBody>
          <a:bodyPr anchor="t">
            <a:normAutofit/>
          </a:bodyPr>
          <a:lstStyle/>
          <a:p>
            <a:pPr algn="l"/>
            <a:r>
              <a:rPr lang="tr-TR" dirty="0">
                <a:solidFill>
                  <a:srgbClr val="5C646F"/>
                </a:solidFill>
              </a:rPr>
              <a:t>Kİ-KARE ve KOLMOGOROV-SİMİRNOV</a:t>
            </a:r>
          </a:p>
          <a:p>
            <a:pPr algn="l"/>
            <a:r>
              <a:rPr lang="tr-TR" dirty="0">
                <a:solidFill>
                  <a:srgbClr val="5C646F"/>
                </a:solidFill>
              </a:rPr>
              <a:t>TESTLERİ</a:t>
            </a:r>
          </a:p>
        </p:txBody>
      </p:sp>
      <p:pic>
        <p:nvPicPr>
          <p:cNvPr id="5" name="Grafik 4" descr="Çubuk grafik ana hat">
            <a:extLst>
              <a:ext uri="{FF2B5EF4-FFF2-40B4-BE49-F238E27FC236}">
                <a16:creationId xmlns:a16="http://schemas.microsoft.com/office/drawing/2014/main" id="{62261D46-BF6E-4065-8CC5-6FA582D5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500" y="4018964"/>
            <a:ext cx="1873047" cy="1873047"/>
          </a:xfrm>
          <a:prstGeom prst="rect">
            <a:avLst/>
          </a:prstGeom>
        </p:spPr>
      </p:pic>
      <p:pic>
        <p:nvPicPr>
          <p:cNvPr id="8" name="Grafik 7" descr="Normal Dağıtım düz dolguyla">
            <a:extLst>
              <a:ext uri="{FF2B5EF4-FFF2-40B4-BE49-F238E27FC236}">
                <a16:creationId xmlns:a16="http://schemas.microsoft.com/office/drawing/2014/main" id="{176B846C-6455-455E-B22F-2AD18E0C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836674-AD2F-4DA5-B833-47190E4B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7D51A-D06D-4FD4-A100-49015E76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Kİ kare uyum iyiliği testinde yokluk ve karşıt hipotezler genel olarak aşağıdaki gibidir.</a:t>
            </a:r>
          </a:p>
          <a:p>
            <a:pPr marL="0" indent="0">
              <a:buNone/>
            </a:pPr>
            <a:r>
              <a:rPr lang="tr-TR" sz="2000" dirty="0"/>
              <a:t>   		</a:t>
            </a:r>
          </a:p>
          <a:p>
            <a:pPr marL="0" indent="0">
              <a:buNone/>
            </a:pPr>
            <a:r>
              <a:rPr lang="tr-TR" sz="2000" dirty="0"/>
              <a:t>H0 : Örnek belirli bir dağılıma sahip yığından seçilmiştir.</a:t>
            </a:r>
          </a:p>
          <a:p>
            <a:pPr marL="0" indent="0">
              <a:buNone/>
            </a:pPr>
            <a:r>
              <a:rPr lang="tr-TR" sz="2000" dirty="0"/>
              <a:t>H1 : Örnek yokluk hipotezinde belirtilen dağılımdan seçilmemiştir. </a:t>
            </a:r>
          </a:p>
        </p:txBody>
      </p:sp>
    </p:spTree>
    <p:extLst>
      <p:ext uri="{BB962C8B-B14F-4D97-AF65-F5344CB8AC3E}">
        <p14:creationId xmlns:p14="http://schemas.microsoft.com/office/powerpoint/2010/main" val="17587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7F2384-00E0-4A20-8C36-99D615F9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5" y="211400"/>
            <a:ext cx="9833548" cy="875509"/>
          </a:xfrm>
        </p:spPr>
        <p:txBody>
          <a:bodyPr anchor="b"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197BF6-772F-477B-9109-B703029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1724297"/>
            <a:ext cx="9719551" cy="42706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VARSAYIMLAR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1)</a:t>
            </a:r>
            <a:r>
              <a:rPr lang="tr-TR" sz="1800" dirty="0"/>
              <a:t>İki kategorik değişken olması(cinsiyet ,medeni durum, meslek)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2)</a:t>
            </a:r>
            <a:r>
              <a:rPr lang="tr-TR" sz="1800" dirty="0"/>
              <a:t>Grupların birbirinden bağımsız olması(mesela meslek olarak hem memur hem de öğrenci olmayacak)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3)</a:t>
            </a:r>
            <a:r>
              <a:rPr lang="tr-TR" sz="1800" dirty="0"/>
              <a:t>Tek bir örnek ve varsayılan bir oranın olmaması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4)</a:t>
            </a:r>
            <a:r>
              <a:rPr lang="tr-TR" sz="1800" dirty="0"/>
              <a:t>Bir kategorik değişkenin diğerleri ile  </a:t>
            </a:r>
            <a:r>
              <a:rPr lang="tr-TR" sz="1800" dirty="0">
                <a:solidFill>
                  <a:srgbClr val="5C646F"/>
                </a:solidFill>
              </a:rPr>
              <a:t>İLİŞKİLİ</a:t>
            </a:r>
            <a:r>
              <a:rPr lang="tr-TR" sz="1800" dirty="0"/>
              <a:t> olup olmadığının test </a:t>
            </a:r>
            <a:r>
              <a:rPr lang="tr-TR" sz="1800" dirty="0" err="1"/>
              <a:t>edilemsi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2327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1EE1DE-D54C-40B7-9F51-4F90E42F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KOLMOGOROV SİMİRNOV </a:t>
            </a:r>
            <a:r>
              <a:rPr lang="tr-TR" dirty="0"/>
              <a:t>TESTİ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7FBA85-3702-4570-8623-CBF6457E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>
            <a:normAutofit/>
          </a:bodyPr>
          <a:lstStyle/>
          <a:p>
            <a:endParaRPr lang="tr-TR" sz="24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08EA58-15CF-4671-9FBF-9713553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UYUM İYİLİĞİ TESTİ NEDİR?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12970-5775-45A0-9987-95A9AF19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Bazı araştırmalarda n hacimli örneğin belirli herhangi bir yığından geldiği kabul edilir.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Böyle durumlarda önce örnek seçilir ve sonra bu örneğin sözü edilen yığından gelip gelmediği konusunda bir test yapılır.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Bu testlerin amacı örnek verisinin öngörülen dağılıma uyup uymadığına karar vermektir.</a:t>
            </a: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109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993D02-BB12-48F4-B589-E0FB3964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UYUM İYİLİĞİ TESTLERİ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90336-F72B-47BC-8675-71B3BA89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r>
              <a:rPr lang="tr-TR" sz="1800" dirty="0"/>
              <a:t>Ki-Kare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 err="1"/>
              <a:t>Kolmogorov-Smirnov</a:t>
            </a:r>
            <a:r>
              <a:rPr lang="tr-TR" sz="1800" dirty="0"/>
              <a:t>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 err="1"/>
              <a:t>Lilliefors</a:t>
            </a:r>
            <a:r>
              <a:rPr lang="tr-TR" sz="1800" dirty="0"/>
              <a:t> Uyum İyiliği Testi 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 err="1"/>
              <a:t>Shapiro-Wilk</a:t>
            </a:r>
            <a:r>
              <a:rPr lang="tr-TR" sz="1800" dirty="0"/>
              <a:t> Uyum İyiliği Testi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9610A2AB-B2FD-476A-95AD-0E59794D0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40" y="3575968"/>
            <a:ext cx="409425" cy="409425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3D1E70E-8026-4980-A203-7EE52AC7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748" y="2876054"/>
            <a:ext cx="409425" cy="4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Akış Çizelgesi: İşlem 10">
            <a:extLst>
              <a:ext uri="{FF2B5EF4-FFF2-40B4-BE49-F238E27FC236}">
                <a16:creationId xmlns:a16="http://schemas.microsoft.com/office/drawing/2014/main" id="{4CD57255-9106-4738-A6EC-7CEC674DF172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ÖRNEKLEMLİ T-TESTİ</a:t>
            </a:r>
          </a:p>
        </p:txBody>
      </p:sp>
      <p:sp>
        <p:nvSpPr>
          <p:cNvPr id="17" name="Akış Çizelgesi: İşlem 16">
            <a:extLst>
              <a:ext uri="{FF2B5EF4-FFF2-40B4-BE49-F238E27FC236}">
                <a16:creationId xmlns:a16="http://schemas.microsoft.com/office/drawing/2014/main" id="{E4D5E2A0-26D5-4B77-A348-E56A8E05EB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İKİ BAĞIMSIZ ÖRNEKLEMLİ T-TESTİ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2623E813-496F-4CCD-930A-E17F08AFD47D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BİNOM TESTİ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37753C88-4BB1-407C-AAC6-98F28EE6B89D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Kİ-KARE UYUM İYİLİĞİ TESTİ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DC65F376-A2C5-4836-AC3B-F4D4697AC9B4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KORELASYON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3516734F-EF49-4BA4-80AF-6540AB3A88F7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WİLCOXON-MANN-WHITNEY TESTİ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47B45830-873B-461F-AF70-A3E332610FAD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BASİT DOĞRUSAL REGRESYON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C3300944-4241-4D50-A826-98456B7460B5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KRUSKAL WALLİS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72FB4B03-1E7F-4394-BF97-B7CD82E69395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YÖNLÜ VARYANS ANALİZİ(ANOVA)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30EE40CA-EDD3-4F4B-A855-D980332ACD37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WİLCOXSON İŞARETLİ SIRA SAYILARI TESTİ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122E8EB3-BF86-42C6-B664-3F0A877AC610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BBBFA149-7C92-4090-AEA4-29FC753889BD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</a:t>
            </a:r>
          </a:p>
        </p:txBody>
      </p:sp>
    </p:spTree>
    <p:extLst>
      <p:ext uri="{BB962C8B-B14F-4D97-AF65-F5344CB8AC3E}">
        <p14:creationId xmlns:p14="http://schemas.microsoft.com/office/powerpoint/2010/main" val="23932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kış Çizelgesi: İşlem 8">
            <a:extLst>
              <a:ext uri="{FF2B5EF4-FFF2-40B4-BE49-F238E27FC236}">
                <a16:creationId xmlns:a16="http://schemas.microsoft.com/office/drawing/2014/main" id="{00FBAAE1-13AC-4E7C-ACD3-1D3D3FF79B9B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SIRALI VE NOMİNAL ÖLÇEKLİ VERİLER ÜZERİNDE KULLANILABİLİR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23CA71BD-3FFB-4935-B0C3-60A114AA61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KÜÇÜK ÇAPLI ÖRNEKLEMLER İÇİN KULLANILABİLİR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386C3525-71D9-4BE2-9CD7-9D4741778141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GENEL OLARAK ARALIK VE ORAN ÖLÇEKLİ VERİLERDE KULLANILIR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833B4E43-4DCC-487B-9F72-C1467FA2EE22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DAHA BÜYÜK ÖRNEKLEMLER ÜZERİNDE KULLANILABİLİR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CA3F9A19-5FF8-459D-80BB-150D9852E4EC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OLARAK DAĞITILMAYAN VERİLER ÜZERİNDE KULLANILABİLİR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7D48AAE2-CC45-42E7-91F9-2B2A4F60788D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VERİLER GELDİĞİ DAĞILIMA UYGUN OLMALIDIR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40ACD7B0-18B3-478D-8B32-7B3E8DCC89E5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ÖRNEKLERİN RASGELE SEÇİLMEDİĞİ YERLERDE KULLANILABİLİR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79669B60-3E2B-4029-9778-52085F12B59F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 RASGELE ÇEKİLİR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F13757E8-C70B-420E-BCCA-F64942C43274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TESTE GÖRE DAHA ZAYIFTIR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83C687C2-32DA-400F-ABA7-20E33C8650EA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OLMAYAN TESTLERE GÖRE DAHA GÜÇLÜDÜR</a:t>
            </a:r>
          </a:p>
        </p:txBody>
      </p:sp>
      <p:sp>
        <p:nvSpPr>
          <p:cNvPr id="34" name="Akış Çizelgesi: İşlem 33">
            <a:extLst>
              <a:ext uri="{FF2B5EF4-FFF2-40B4-BE49-F238E27FC236}">
                <a16:creationId xmlns:a16="http://schemas.microsoft.com/office/drawing/2014/main" id="{A59F4ECC-9DBE-4F64-A527-EED27A21F77E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TESTLERİN ÖZELLİKLERİ</a:t>
            </a:r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A7394E17-9F58-4FE8-B2DD-7A9D0CE71D95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TESTLERİN ÖZELLİKLERİ</a:t>
            </a:r>
          </a:p>
        </p:txBody>
      </p:sp>
    </p:spTree>
    <p:extLst>
      <p:ext uri="{BB962C8B-B14F-4D97-AF65-F5344CB8AC3E}">
        <p14:creationId xmlns:p14="http://schemas.microsoft.com/office/powerpoint/2010/main" val="18098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8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8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83B9C-5D1E-4C91-A1FF-7691C03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/>
              <a:t>Kİ-KARE(CHI-SQUARE) TESTİ</a:t>
            </a:r>
          </a:p>
        </p:txBody>
      </p:sp>
      <p:pic>
        <p:nvPicPr>
          <p:cNvPr id="28" name="Resim 27" descr="ok içeren bir resim&#10;&#10;Açıklama otomatik olarak oluşturuldu">
            <a:extLst>
              <a:ext uri="{FF2B5EF4-FFF2-40B4-BE49-F238E27FC236}">
                <a16:creationId xmlns:a16="http://schemas.microsoft.com/office/drawing/2014/main" id="{98A6F53A-4402-4597-BD88-B9DA1DF8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320464"/>
            <a:ext cx="2964704" cy="16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AC52A4-0717-44DB-A917-61FDDCD1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352563-5C53-424E-A438-06A15D458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660439"/>
              </p:ext>
            </p:extLst>
          </p:nvPr>
        </p:nvGraphicFramePr>
        <p:xfrm>
          <a:off x="838200" y="2152265"/>
          <a:ext cx="8044543" cy="75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543">
                  <a:extLst>
                    <a:ext uri="{9D8B030D-6E8A-4147-A177-3AD203B41FA5}">
                      <a16:colId xmlns:a16="http://schemas.microsoft.com/office/drawing/2014/main" val="1207750746"/>
                    </a:ext>
                  </a:extLst>
                </a:gridCol>
              </a:tblGrid>
              <a:tr h="381929">
                <a:tc>
                  <a:txBody>
                    <a:bodyPr/>
                    <a:lstStyle/>
                    <a:p>
                      <a:r>
                        <a:rPr lang="tr-TR" dirty="0"/>
                        <a:t>Sınıflar                                         1       2       3       …       j       …       c                 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Gözlemlenen Frekans              G1    G2     G3     …      </a:t>
                      </a:r>
                      <a:r>
                        <a:rPr lang="tr-TR" dirty="0" err="1"/>
                        <a:t>Gj</a:t>
                      </a:r>
                      <a:r>
                        <a:rPr lang="tr-TR" dirty="0"/>
                        <a:t>      …      </a:t>
                      </a:r>
                      <a:r>
                        <a:rPr lang="tr-TR" dirty="0" err="1"/>
                        <a:t>Gc</a:t>
                      </a:r>
                      <a:r>
                        <a:rPr lang="tr-TR" dirty="0"/>
                        <a:t>                    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477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5F812BB5-F002-4460-A326-E18197885724}"/>
              </a:ext>
            </a:extLst>
          </p:cNvPr>
          <p:cNvSpPr txBox="1"/>
          <p:nvPr/>
        </p:nvSpPr>
        <p:spPr>
          <a:xfrm>
            <a:off x="953589" y="3603349"/>
            <a:ext cx="10400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    :  sınıf sayısı</a:t>
            </a:r>
          </a:p>
          <a:p>
            <a:endParaRPr lang="tr-TR" sz="2400" dirty="0"/>
          </a:p>
          <a:p>
            <a:r>
              <a:rPr lang="tr-TR" sz="2400" dirty="0" err="1"/>
              <a:t>Gj</a:t>
            </a:r>
            <a:r>
              <a:rPr lang="tr-TR" sz="2400" dirty="0"/>
              <a:t>  :  </a:t>
            </a:r>
            <a:r>
              <a:rPr lang="tr-TR" sz="2400" dirty="0" err="1"/>
              <a:t>j’inci</a:t>
            </a:r>
            <a:r>
              <a:rPr lang="tr-TR" sz="2400" dirty="0"/>
              <a:t> sınıftaki örnek birimlerin sayısı (gözlenen frekans)</a:t>
            </a:r>
          </a:p>
          <a:p>
            <a:r>
              <a:rPr lang="tr-TR" sz="2400" dirty="0"/>
              <a:t>         j = 1,2,3,..,c</a:t>
            </a:r>
          </a:p>
        </p:txBody>
      </p:sp>
    </p:spTree>
    <p:extLst>
      <p:ext uri="{BB962C8B-B14F-4D97-AF65-F5344CB8AC3E}">
        <p14:creationId xmlns:p14="http://schemas.microsoft.com/office/powerpoint/2010/main" val="30292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89A9B6-58DE-43DE-B463-1339B9F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5F3049-F3D7-4F6F-961C-49A3FE26A039}"/>
              </a:ext>
            </a:extLst>
          </p:cNvPr>
          <p:cNvSpPr txBox="1"/>
          <p:nvPr/>
        </p:nvSpPr>
        <p:spPr>
          <a:xfrm>
            <a:off x="1179226" y="1436290"/>
            <a:ext cx="82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Belirli bir dağılıma sahip olan bir yığından rastgele seçilen herhangi bir birimin belirli bir sınıfta olma olasılığı bulunabilir. </a:t>
            </a:r>
          </a:p>
          <a:p>
            <a:endParaRPr lang="tr-TR" dirty="0"/>
          </a:p>
          <a:p>
            <a:r>
              <a:rPr lang="tr-TR" dirty="0"/>
              <a:t>Sınıflar için bu olasılıkları p1 , p2 , …, </a:t>
            </a:r>
            <a:r>
              <a:rPr lang="tr-TR" dirty="0" err="1"/>
              <a:t>pj</a:t>
            </a:r>
            <a:r>
              <a:rPr lang="tr-TR" dirty="0"/>
              <a:t> ,…,</a:t>
            </a:r>
            <a:r>
              <a:rPr lang="tr-TR" dirty="0" err="1"/>
              <a:t>pc</a:t>
            </a:r>
            <a:r>
              <a:rPr lang="tr-TR" dirty="0"/>
              <a:t> olarak gösterelim. </a:t>
            </a:r>
          </a:p>
          <a:p>
            <a:endParaRPr lang="tr-TR" dirty="0"/>
          </a:p>
          <a:p>
            <a:r>
              <a:rPr lang="tr-TR" dirty="0"/>
              <a:t>Yokluk hipotezi doğru iken </a:t>
            </a:r>
            <a:r>
              <a:rPr lang="tr-TR" dirty="0" err="1"/>
              <a:t>j’inci</a:t>
            </a:r>
            <a:r>
              <a:rPr lang="tr-TR" dirty="0"/>
              <a:t> sınıfa ilişkin beklenen frekansı, </a:t>
            </a:r>
            <a:r>
              <a:rPr lang="tr-TR" dirty="0" err="1"/>
              <a:t>j’inci</a:t>
            </a:r>
            <a:r>
              <a:rPr lang="tr-TR" dirty="0"/>
              <a:t> sınıfa ilişkin olasılık ile örnek hacmini çarparak elde edebiliriz.</a:t>
            </a:r>
          </a:p>
          <a:p>
            <a:endParaRPr lang="tr-TR" dirty="0"/>
          </a:p>
          <a:p>
            <a:r>
              <a:rPr lang="tr-TR" dirty="0"/>
              <a:t>Yani yokluk hipotezi doğru iken np1 ,np2 , …,</a:t>
            </a:r>
            <a:r>
              <a:rPr lang="tr-TR" dirty="0" err="1"/>
              <a:t>npj</a:t>
            </a:r>
            <a:r>
              <a:rPr lang="tr-TR" dirty="0"/>
              <a:t> , ...,</a:t>
            </a:r>
            <a:r>
              <a:rPr lang="tr-TR" dirty="0" err="1"/>
              <a:t>npc</a:t>
            </a:r>
            <a:r>
              <a:rPr lang="tr-TR" dirty="0"/>
              <a:t> çarpımları beklenen frekansları verir.</a:t>
            </a:r>
          </a:p>
          <a:p>
            <a:r>
              <a:rPr lang="tr-TR" dirty="0"/>
              <a:t>				</a:t>
            </a:r>
            <a:r>
              <a:rPr lang="tr-TR" dirty="0" err="1"/>
              <a:t>Bj</a:t>
            </a:r>
            <a:r>
              <a:rPr lang="tr-TR" dirty="0"/>
              <a:t> = </a:t>
            </a:r>
            <a:r>
              <a:rPr lang="tr-TR" dirty="0" err="1"/>
              <a:t>npj</a:t>
            </a:r>
            <a:endParaRPr lang="tr-TR" dirty="0"/>
          </a:p>
          <a:p>
            <a:r>
              <a:rPr lang="tr-TR" dirty="0"/>
              <a:t>	</a:t>
            </a:r>
          </a:p>
          <a:p>
            <a:r>
              <a:rPr lang="tr-TR" dirty="0"/>
              <a:t>	</a:t>
            </a:r>
            <a:r>
              <a:rPr lang="tr-TR" dirty="0" err="1"/>
              <a:t>Bj</a:t>
            </a:r>
            <a:r>
              <a:rPr lang="tr-TR" dirty="0"/>
              <a:t> : </a:t>
            </a:r>
            <a:r>
              <a:rPr lang="tr-TR" dirty="0" err="1"/>
              <a:t>j’inci</a:t>
            </a:r>
            <a:r>
              <a:rPr lang="tr-TR" dirty="0"/>
              <a:t> sınıf için beklenen frekans</a:t>
            </a:r>
          </a:p>
          <a:p>
            <a:r>
              <a:rPr lang="tr-TR" dirty="0"/>
              <a:t>	n : örnek hacmi </a:t>
            </a:r>
          </a:p>
          <a:p>
            <a:r>
              <a:rPr lang="tr-TR" dirty="0"/>
              <a:t>	</a:t>
            </a:r>
            <a:r>
              <a:rPr lang="tr-TR" dirty="0" err="1"/>
              <a:t>Pj</a:t>
            </a:r>
            <a:r>
              <a:rPr lang="tr-TR" dirty="0"/>
              <a:t> : yokluk hipotezi doğru iken, rastgele seçilen herhangi bir birimin </a:t>
            </a:r>
            <a:r>
              <a:rPr lang="tr-TR" dirty="0" err="1"/>
              <a:t>j’inci</a:t>
            </a:r>
            <a:r>
              <a:rPr lang="tr-TR" dirty="0"/>
              <a:t> sınıfta olma olasılığı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727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FDB34D-D2EC-48D8-986D-315687D2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E8E144B2-B550-4A34-AC41-C01F74B153B6}"/>
              </a:ext>
            </a:extLst>
          </p:cNvPr>
          <p:cNvSpPr txBox="1"/>
          <p:nvPr/>
        </p:nvSpPr>
        <p:spPr>
          <a:xfrm>
            <a:off x="1293223" y="2547257"/>
            <a:ext cx="9017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5C646F"/>
                </a:solidFill>
              </a:rPr>
              <a:t>ÖRNEK: </a:t>
            </a:r>
            <a:r>
              <a:rPr lang="tr-TR" sz="2400" dirty="0"/>
              <a:t>3 para 240 kez atılıyor. Her defasında yazıların sayısı gözleniyor.</a:t>
            </a:r>
          </a:p>
          <a:p>
            <a:endParaRPr lang="tr-TR" sz="2400" dirty="0"/>
          </a:p>
          <a:p>
            <a:r>
              <a:rPr lang="tr-TR" sz="2400" dirty="0"/>
              <a:t>n = 240</a:t>
            </a:r>
          </a:p>
          <a:p>
            <a:endParaRPr lang="tr-TR" sz="2400" dirty="0"/>
          </a:p>
        </p:txBody>
      </p:sp>
      <p:graphicFrame>
        <p:nvGraphicFramePr>
          <p:cNvPr id="7" name="Tablo 8">
            <a:extLst>
              <a:ext uri="{FF2B5EF4-FFF2-40B4-BE49-F238E27FC236}">
                <a16:creationId xmlns:a16="http://schemas.microsoft.com/office/drawing/2014/main" id="{1DD0988C-6EA4-4917-8F4B-9D3F5C24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91070"/>
              </p:ext>
            </p:extLst>
          </p:nvPr>
        </p:nvGraphicFramePr>
        <p:xfrm>
          <a:off x="1641920" y="4931229"/>
          <a:ext cx="81280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80">
                  <a:extLst>
                    <a:ext uri="{9D8B030D-6E8A-4147-A177-3AD203B41FA5}">
                      <a16:colId xmlns:a16="http://schemas.microsoft.com/office/drawing/2014/main" val="1712721218"/>
                    </a:ext>
                  </a:extLst>
                </a:gridCol>
                <a:gridCol w="916206">
                  <a:extLst>
                    <a:ext uri="{9D8B030D-6E8A-4147-A177-3AD203B41FA5}">
                      <a16:colId xmlns:a16="http://schemas.microsoft.com/office/drawing/2014/main" val="1898316238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402658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0551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28782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7613694"/>
                    </a:ext>
                  </a:extLst>
                </a:gridCol>
              </a:tblGrid>
              <a:tr h="48660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 yazı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 yazı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 yazı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3 yazı</a:t>
                      </a:r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62005"/>
                  </a:ext>
                </a:extLst>
              </a:tr>
              <a:tr h="486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Gözlenen Frekans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11594"/>
                  </a:ext>
                </a:extLst>
              </a:tr>
              <a:tr h="486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Beklenen Frekans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2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488</Words>
  <Application>Microsoft Office PowerPoint</Application>
  <PresentationFormat>Geniş ekran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 UYUM İYİLİĞİ TESTİ </vt:lpstr>
      <vt:lpstr>UYUM İYİLİĞİ TESTİ NEDİR?</vt:lpstr>
      <vt:lpstr>UYUM İYİLİĞİ TESTLERİ</vt:lpstr>
      <vt:lpstr>PowerPoint Sunusu</vt:lpstr>
      <vt:lpstr>PowerPoint Sunusu</vt:lpstr>
      <vt:lpstr>Kİ-KARE(CHI-SQUARE) TESTİ</vt:lpstr>
      <vt:lpstr>Kİ-KARE UYUM İYİLİĞİ TESTİ</vt:lpstr>
      <vt:lpstr>Kİ-KARE UYUM İYİLİĞİ TESTİ</vt:lpstr>
      <vt:lpstr>Kİ-KARE UYUM İYİLİĞİ TESTİ</vt:lpstr>
      <vt:lpstr>Kİ-KARE UYUM İYİLİĞİ TESTİ</vt:lpstr>
      <vt:lpstr>Kİ-KARE UYUM İYİLİĞİ TESTİ</vt:lpstr>
      <vt:lpstr>KOLMOGOROV SİMİRNOV TESTİ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UYUM İYİLİĞİ TESTİ</dc:title>
  <dc:creator>Cihan Mizrak</dc:creator>
  <cp:lastModifiedBy>Cihan Mizrak</cp:lastModifiedBy>
  <cp:revision>46</cp:revision>
  <dcterms:created xsi:type="dcterms:W3CDTF">2021-03-05T10:15:28Z</dcterms:created>
  <dcterms:modified xsi:type="dcterms:W3CDTF">2021-03-06T22:43:53Z</dcterms:modified>
</cp:coreProperties>
</file>