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96" r:id="rId3"/>
    <p:sldId id="600" r:id="rId4"/>
    <p:sldId id="599" r:id="rId5"/>
    <p:sldId id="597" r:id="rId6"/>
    <p:sldId id="598" r:id="rId7"/>
    <p:sldId id="601" r:id="rId8"/>
    <p:sldId id="604" r:id="rId9"/>
    <p:sldId id="602" r:id="rId10"/>
    <p:sldId id="603" r:id="rId11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/>
        </p14:section>
        <p14:section name="无标题节" id="{9FFD6A15-B5AB-4553-8930-6F93358D6395}">
          <p14:sldIdLst>
            <p14:sldId id="596"/>
            <p14:sldId id="600"/>
            <p14:sldId id="599"/>
            <p14:sldId id="597"/>
            <p14:sldId id="598"/>
            <p14:sldId id="601"/>
            <p14:sldId id="604"/>
            <p14:sldId id="602"/>
            <p14:sldId id="6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C1"/>
    <a:srgbClr val="FFFFFF"/>
    <a:srgbClr val="333333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6" autoAdjust="0"/>
    <p:restoredTop sz="94424" autoAdjust="0"/>
  </p:normalViewPr>
  <p:slideViewPr>
    <p:cSldViewPr>
      <p:cViewPr varScale="1">
        <p:scale>
          <a:sx n="74" d="100"/>
          <a:sy n="74" d="100"/>
        </p:scale>
        <p:origin x="840" y="72"/>
      </p:cViewPr>
      <p:guideLst>
        <p:guide orient="horz" pos="216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 smtClean="0"/>
              <a:t>Muokkaa tekstin perustyylejä napsauttamalla</a:t>
            </a:r>
            <a:endParaRPr lang="fi-FI" noProof="0" smtClean="0"/>
          </a:p>
          <a:p>
            <a:pPr lvl="1"/>
            <a:r>
              <a:rPr lang="fi-FI" noProof="0" smtClean="0"/>
              <a:t>toinen taso</a:t>
            </a:r>
            <a:endParaRPr lang="fi-FI" noProof="0" smtClean="0"/>
          </a:p>
          <a:p>
            <a:pPr lvl="2"/>
            <a:r>
              <a:rPr lang="fi-FI" noProof="0" smtClean="0"/>
              <a:t>kolmas taso</a:t>
            </a:r>
            <a:endParaRPr lang="fi-FI" noProof="0" smtClean="0"/>
          </a:p>
          <a:p>
            <a:pPr lvl="3"/>
            <a:r>
              <a:rPr lang="fi-FI" noProof="0" smtClean="0"/>
              <a:t>neljäs taso</a:t>
            </a:r>
            <a:endParaRPr lang="fi-FI" noProof="0" smtClean="0"/>
          </a:p>
          <a:p>
            <a:pPr lvl="4"/>
            <a:r>
              <a:rPr lang="fi-FI" noProof="0" smtClean="0"/>
              <a:t>viides taso</a:t>
            </a:r>
            <a:endParaRPr lang="fi-FI" noProof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28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365" cy="857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28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2" name="图片 1" descr="百战视频水印 (1)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170930" y="6316345"/>
            <a:ext cx="2771140" cy="50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SORM</a:t>
            </a:r>
            <a:r>
              <a:rPr lang="zh-CN" altLang="en-US" dirty="0" smtClean="0"/>
              <a:t>框架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我们希望设计一个可以实现对象和</a:t>
            </a:r>
            <a:r>
              <a:rPr lang="en-US" altLang="zh-CN" dirty="0">
                <a:solidFill>
                  <a:srgbClr val="7030A0"/>
                </a:solidFill>
              </a:rPr>
              <a:t>SQL</a:t>
            </a:r>
            <a:r>
              <a:rPr lang="zh-CN" altLang="en-US" dirty="0">
                <a:solidFill>
                  <a:srgbClr val="7030A0"/>
                </a:solidFill>
              </a:rPr>
              <a:t>自动映射的框架，但是整体用法和设计比</a:t>
            </a:r>
            <a:r>
              <a:rPr lang="en-US" altLang="zh-CN" dirty="0">
                <a:solidFill>
                  <a:srgbClr val="7030A0"/>
                </a:solidFill>
              </a:rPr>
              <a:t>Hibernate</a:t>
            </a:r>
            <a:r>
              <a:rPr lang="zh-CN" altLang="en-US" dirty="0">
                <a:solidFill>
                  <a:srgbClr val="7030A0"/>
                </a:solidFill>
              </a:rPr>
              <a:t>简单。砍掉不必要的功能。</a:t>
            </a:r>
            <a:endParaRPr lang="en-US" altLang="zh-CN" dirty="0">
              <a:solidFill>
                <a:srgbClr val="7030A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7030A0"/>
                </a:solidFill>
              </a:rPr>
              <a:t>会穿插使用设计模式</a:t>
            </a:r>
            <a:endParaRPr lang="en-US" altLang="zh-CN" dirty="0">
              <a:solidFill>
                <a:srgbClr val="7030A0"/>
              </a:solidFill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增加</a:t>
            </a:r>
            <a:endParaRPr lang="en-US" altLang="zh-CN" dirty="0" smtClean="0"/>
          </a:p>
          <a:p>
            <a:pPr lvl="1" eaLnBrk="1" hangingPunct="1"/>
            <a:r>
              <a:rPr lang="zh-CN" altLang="en-US" sz="1800" dirty="0" smtClean="0"/>
              <a:t>将对象对应成</a:t>
            </a:r>
            <a:r>
              <a:rPr lang="en-US" altLang="zh-CN" sz="1800" dirty="0" err="1" smtClean="0"/>
              <a:t>sql</a:t>
            </a:r>
            <a:r>
              <a:rPr lang="zh-CN" altLang="en-US" sz="1800" dirty="0" smtClean="0"/>
              <a:t>语句，执行</a:t>
            </a:r>
            <a:r>
              <a:rPr lang="en-US" altLang="zh-CN" sz="1800" dirty="0" err="1" smtClean="0"/>
              <a:t>sql</a:t>
            </a:r>
            <a:r>
              <a:rPr lang="zh-CN" altLang="en-US" sz="1800" dirty="0" smtClean="0"/>
              <a:t>，插入数据库中</a:t>
            </a:r>
            <a:endParaRPr lang="en-US" altLang="zh-CN" sz="1800" dirty="0" smtClean="0"/>
          </a:p>
          <a:p>
            <a:pPr eaLnBrk="1" hangingPunct="1"/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 eaLnBrk="1" hangingPunct="1"/>
            <a:r>
              <a:rPr lang="zh-CN" altLang="en-US" sz="1800" dirty="0" smtClean="0"/>
              <a:t>根据对象主键的值，生成</a:t>
            </a:r>
            <a:r>
              <a:rPr lang="en-US" altLang="zh-CN" sz="1800" dirty="0" err="1" smtClean="0"/>
              <a:t>sql</a:t>
            </a:r>
            <a:r>
              <a:rPr lang="zh-CN" altLang="en-US" sz="1800" dirty="0" smtClean="0"/>
              <a:t>，执行，从库中删除</a:t>
            </a:r>
            <a:endParaRPr lang="en-US" altLang="zh-CN" sz="1600" dirty="0" smtClean="0"/>
          </a:p>
          <a:p>
            <a:pPr eaLnBrk="1" hangingPunct="1"/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 eaLnBrk="1" hangingPunct="1"/>
            <a:r>
              <a:rPr lang="zh-CN" altLang="en-US" sz="1800" dirty="0" smtClean="0"/>
              <a:t>根据对象需要修改属性的值，生成</a:t>
            </a:r>
            <a:r>
              <a:rPr lang="en-US" altLang="zh-CN" sz="1800" dirty="0" err="1" smtClean="0"/>
              <a:t>sql</a:t>
            </a:r>
            <a:r>
              <a:rPr lang="zh-CN" altLang="en-US" sz="1800" dirty="0" smtClean="0"/>
              <a:t>，执行</a:t>
            </a:r>
            <a:endParaRPr lang="en-US" altLang="zh-CN" sz="1600" dirty="0" smtClean="0"/>
          </a:p>
          <a:p>
            <a:pPr eaLnBrk="1" hangingPunct="1"/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SORM</a:t>
            </a:r>
            <a:r>
              <a:rPr lang="zh-CN" altLang="en-US" dirty="0" smtClean="0"/>
              <a:t>框架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查询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根据结果分类：</a:t>
            </a:r>
            <a:endParaRPr lang="en-US" altLang="zh-CN" dirty="0"/>
          </a:p>
          <a:p>
            <a:pPr lvl="2" eaLnBrk="1" hangingPunct="1"/>
            <a:r>
              <a:rPr lang="zh-CN" altLang="en-US" sz="2000" dirty="0"/>
              <a:t>多行多列：</a:t>
            </a:r>
            <a:r>
              <a:rPr lang="en-US" altLang="zh-CN" sz="2000" dirty="0" smtClean="0"/>
              <a:t>List&lt;</a:t>
            </a:r>
            <a:r>
              <a:rPr lang="en-US" altLang="zh-CN" sz="2000" dirty="0" err="1" smtClean="0"/>
              <a:t>Javabean</a:t>
            </a:r>
            <a:r>
              <a:rPr lang="en-US" altLang="zh-CN" sz="2000" dirty="0" smtClean="0"/>
              <a:t>&gt;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一行多列</a:t>
            </a:r>
            <a:r>
              <a:rPr lang="zh-CN" altLang="en-US" sz="2000" dirty="0" smtClean="0"/>
              <a:t>：</a:t>
            </a:r>
            <a:r>
              <a:rPr lang="en-US" altLang="zh-CN" sz="2000" dirty="0" err="1"/>
              <a:t>Javabean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一行一列：</a:t>
            </a:r>
            <a:endParaRPr lang="en-US" altLang="zh-CN" sz="2000" dirty="0"/>
          </a:p>
          <a:p>
            <a:pPr lvl="3" eaLnBrk="1" hangingPunct="1"/>
            <a:r>
              <a:rPr lang="zh-CN" altLang="en-US" sz="1800" dirty="0"/>
              <a:t>普通对象：</a:t>
            </a:r>
            <a:r>
              <a:rPr lang="en-US" altLang="zh-CN" sz="1800" dirty="0"/>
              <a:t>Object</a:t>
            </a:r>
            <a:endParaRPr lang="en-US" altLang="zh-CN" sz="1800" dirty="0"/>
          </a:p>
          <a:p>
            <a:pPr lvl="3" eaLnBrk="1" hangingPunct="1"/>
            <a:r>
              <a:rPr lang="zh-CN" altLang="en-US" sz="1800" dirty="0"/>
              <a:t>数字：</a:t>
            </a:r>
            <a:r>
              <a:rPr lang="en-US" altLang="zh-CN" sz="1800" dirty="0"/>
              <a:t>Number</a:t>
            </a:r>
            <a:endParaRPr lang="en-US" altLang="zh-CN" sz="1800" dirty="0"/>
          </a:p>
          <a:p>
            <a:pPr eaLnBrk="1" hangingPunct="1"/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SORM</a:t>
            </a:r>
            <a:r>
              <a:rPr lang="zh-CN" altLang="en-US" dirty="0" smtClean="0"/>
              <a:t>框架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核心架构：</a:t>
            </a:r>
            <a:endParaRPr lang="en-US" altLang="zh-CN" sz="2000" dirty="0" smtClean="0"/>
          </a:p>
          <a:p>
            <a:pPr lvl="1" eaLnBrk="1" hangingPunct="1"/>
            <a:r>
              <a:rPr lang="en-US" altLang="zh-CN" sz="1800" b="1" dirty="0" smtClean="0">
                <a:solidFill>
                  <a:srgbClr val="C00000"/>
                </a:solidFill>
              </a:rPr>
              <a:t>Query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接口：负责查询（对外提供服务的核心类）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sz="1800" b="1" dirty="0" err="1" smtClean="0">
                <a:solidFill>
                  <a:srgbClr val="C00000"/>
                </a:solidFill>
              </a:rPr>
              <a:t>QueryFactory</a:t>
            </a:r>
            <a:r>
              <a:rPr lang="zh-CN" altLang="en-US" sz="1800" b="1" dirty="0">
                <a:solidFill>
                  <a:srgbClr val="C00000"/>
                </a:solidFill>
              </a:rPr>
              <a:t>类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：负责根据配置信息创建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query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对象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sz="1800" b="1" dirty="0" err="1" smtClean="0">
                <a:solidFill>
                  <a:srgbClr val="C00000"/>
                </a:solidFill>
              </a:rPr>
              <a:t>TypeConvertor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接口：负责类型转换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sz="1800" b="1" dirty="0" err="1" smtClean="0">
                <a:solidFill>
                  <a:srgbClr val="C00000"/>
                </a:solidFill>
              </a:rPr>
              <a:t>TableContext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类：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z="1600" dirty="0" smtClean="0"/>
              <a:t>负责获取管理数据库所有表结构和类结构的关系，并可以根据表结构生成类结构。</a:t>
            </a:r>
            <a:endParaRPr lang="en-US" altLang="zh-CN" sz="1600" dirty="0" smtClean="0"/>
          </a:p>
          <a:p>
            <a:pPr lvl="1" eaLnBrk="1" hangingPunct="1"/>
            <a:r>
              <a:rPr lang="en-US" altLang="zh-CN" sz="1800" b="1" dirty="0" err="1" smtClean="0">
                <a:solidFill>
                  <a:srgbClr val="C00000"/>
                </a:solidFill>
              </a:rPr>
              <a:t>DBManager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类：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lvl="2" eaLnBrk="1" hangingPunct="1"/>
            <a:r>
              <a:rPr lang="zh-CN" altLang="en-US" sz="1600" dirty="0" smtClean="0"/>
              <a:t>根据配置信息，维持连接对象的管理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增加连接池功能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lvl="1" eaLnBrk="1" hangingPunct="1"/>
            <a:r>
              <a:rPr lang="zh-CN" altLang="en-US" sz="1800" dirty="0" smtClean="0"/>
              <a:t>工具类：</a:t>
            </a:r>
            <a:endParaRPr lang="en-US" altLang="zh-CN" sz="1800" dirty="0" smtClean="0"/>
          </a:p>
          <a:p>
            <a:pPr lvl="2" eaLnBrk="1" hangingPunct="1"/>
            <a:r>
              <a:rPr lang="en-US" altLang="zh-CN" sz="1600" dirty="0" err="1" smtClean="0"/>
              <a:t>JDBCUtils</a:t>
            </a:r>
            <a:r>
              <a:rPr lang="zh-CN" altLang="en-US" sz="1600" dirty="0" smtClean="0"/>
              <a:t>封装常用</a:t>
            </a:r>
            <a:r>
              <a:rPr lang="en-US" altLang="zh-CN" sz="1600" dirty="0" smtClean="0"/>
              <a:t>JDBC</a:t>
            </a:r>
            <a:r>
              <a:rPr lang="zh-CN" altLang="en-US" sz="1600" dirty="0" smtClean="0"/>
              <a:t>操作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StringUtils</a:t>
            </a:r>
            <a:r>
              <a:rPr lang="zh-CN" altLang="en-US" sz="1600" dirty="0" smtClean="0"/>
              <a:t>封装常用字符串操作</a:t>
            </a:r>
            <a:endParaRPr lang="en-US" altLang="zh-CN" sz="1600" dirty="0" smtClean="0"/>
          </a:p>
          <a:p>
            <a:pPr lvl="2" eaLnBrk="1" hangingPunct="1"/>
            <a:r>
              <a:rPr lang="en-US" altLang="zh-CN" sz="1600" dirty="0" err="1" smtClean="0"/>
              <a:t>JavaFileUtils</a:t>
            </a:r>
            <a:r>
              <a:rPr lang="zh-CN" altLang="en-US" sz="1600" dirty="0" smtClean="0"/>
              <a:t>封装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文件操作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ReflectUtils</a:t>
            </a:r>
            <a:r>
              <a:rPr lang="zh-CN" altLang="en-US" sz="1600" dirty="0" smtClean="0"/>
              <a:t>封装常用反射操作</a:t>
            </a:r>
            <a:endParaRPr lang="en-US" altLang="zh-CN" sz="1600" dirty="0" smtClean="0"/>
          </a:p>
          <a:p>
            <a:pPr eaLnBrk="1" hangingPunct="1"/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SORM</a:t>
            </a:r>
            <a:r>
              <a:rPr lang="zh-CN" altLang="en-US" dirty="0" smtClean="0"/>
              <a:t>框架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sz="1600" dirty="0" smtClean="0"/>
              <a:t>架构图：</a:t>
            </a:r>
            <a:endParaRPr lang="zh-CN" altLang="en-US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211"/>
          <a:stretch>
            <a:fillRect/>
          </a:stretch>
        </p:blipFill>
        <p:spPr>
          <a:xfrm>
            <a:off x="53975" y="1412875"/>
            <a:ext cx="9063400" cy="4248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SORM</a:t>
            </a:r>
            <a:r>
              <a:rPr lang="zh-CN" altLang="en-US" dirty="0" smtClean="0"/>
              <a:t>框架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sz="2000" dirty="0" smtClean="0"/>
              <a:t>核心</a:t>
            </a:r>
            <a:r>
              <a:rPr lang="en-US" altLang="zh-CN" sz="2000" dirty="0" smtClean="0"/>
              <a:t>bean</a:t>
            </a:r>
            <a:r>
              <a:rPr lang="zh-CN" altLang="en-US" sz="2000" dirty="0" smtClean="0"/>
              <a:t>，封装相关数据：</a:t>
            </a:r>
            <a:endParaRPr lang="en-US" altLang="zh-CN" sz="2000" dirty="0" smtClean="0"/>
          </a:p>
          <a:p>
            <a:pPr lvl="1" eaLnBrk="1" hangingPunct="1"/>
            <a:r>
              <a:rPr lang="en-US" altLang="zh-CN" sz="1600" dirty="0" err="1" smtClean="0"/>
              <a:t>ColumnInfo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封装表中一个字段的信息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字段类型、字段名、键类型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lvl="1" eaLnBrk="1" hangingPunct="1"/>
            <a:r>
              <a:rPr lang="en-US" altLang="zh-CN" sz="1600" dirty="0" smtClean="0"/>
              <a:t>Configuration	</a:t>
            </a:r>
            <a:r>
              <a:rPr lang="zh-CN" altLang="en-US" sz="1600" dirty="0" smtClean="0"/>
              <a:t>封装配置文件信息</a:t>
            </a:r>
            <a:endParaRPr lang="en-US" altLang="zh-CN" sz="1600" dirty="0" smtClean="0"/>
          </a:p>
          <a:p>
            <a:pPr lvl="1" eaLnBrk="1" hangingPunct="1"/>
            <a:r>
              <a:rPr lang="en-US" altLang="zh-CN" sz="1600" dirty="0" err="1" smtClean="0"/>
              <a:t>TableInfo</a:t>
            </a:r>
            <a:r>
              <a:rPr lang="en-US" altLang="zh-CN" sz="1600" dirty="0" smtClean="0"/>
              <a:t>		</a:t>
            </a:r>
            <a:r>
              <a:rPr lang="zh-CN" altLang="en-US" sz="1600" dirty="0" smtClean="0"/>
              <a:t>封装一张表的信息</a:t>
            </a:r>
            <a:endParaRPr lang="en-US" altLang="zh-CN" sz="1600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/>
              <a:t>针对</a:t>
            </a:r>
            <a:r>
              <a:rPr lang="en-US" altLang="zh-CN" dirty="0" smtClean="0"/>
              <a:t>SORM</a:t>
            </a:r>
            <a:r>
              <a:rPr lang="zh-CN" altLang="en-US" dirty="0" smtClean="0"/>
              <a:t>框架的说明：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>
                <a:solidFill>
                  <a:srgbClr val="C00000"/>
                </a:solidFill>
              </a:rPr>
              <a:t>核心</a:t>
            </a:r>
            <a:r>
              <a:rPr lang="zh-CN" altLang="en-US" b="1" dirty="0" smtClean="0">
                <a:solidFill>
                  <a:srgbClr val="C00000"/>
                </a:solidFill>
              </a:rPr>
              <a:t>思想：使用简单、性能高、极易上手！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目前使用资源文件、后期项目复杂后可以增加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文件配置和注解。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类</a:t>
            </a:r>
            <a:r>
              <a:rPr lang="zh-CN" altLang="en-US" dirty="0" smtClean="0"/>
              <a:t>名由表名生成，只有首字母大写有区别，其他无区别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对象的属性由表中字段生成，完全对应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目前，只支持表中只有一个主键，联合主键不支持</a:t>
            </a:r>
            <a:endParaRPr lang="en-US" altLang="zh-CN" dirty="0" smtClean="0"/>
          </a:p>
          <a:p>
            <a:pPr lvl="1"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模板方法模式优化</a:t>
            </a:r>
            <a:r>
              <a:rPr lang="en-US" altLang="zh-CN" dirty="0" smtClean="0"/>
              <a:t>Query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回调接口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模板方法</a:t>
            </a:r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552" y="1397000"/>
          <a:ext cx="8390136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390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/>
                        <a:t>public interface </a:t>
                      </a:r>
                      <a:r>
                        <a:rPr lang="en-US" altLang="zh-CN" sz="1400" kern="1200" dirty="0" err="1" smtClean="0"/>
                        <a:t>CallBack</a:t>
                      </a:r>
                      <a:r>
                        <a:rPr lang="en-US" altLang="zh-CN" sz="1400" kern="1200" dirty="0" smtClean="0"/>
                        <a:t> {</a:t>
                      </a:r>
                      <a:endParaRPr lang="en-US" altLang="zh-CN" sz="1400" kern="1200" dirty="0" smtClean="0"/>
                    </a:p>
                    <a:p>
                      <a:r>
                        <a:rPr lang="en-US" altLang="zh-CN" sz="1400" kern="1200" dirty="0" smtClean="0"/>
                        <a:t>	public Object </a:t>
                      </a:r>
                      <a:r>
                        <a:rPr lang="en-US" altLang="zh-CN" sz="1400" kern="1200" dirty="0" err="1" smtClean="0"/>
                        <a:t>doExecute</a:t>
                      </a:r>
                      <a:r>
                        <a:rPr lang="en-US" altLang="zh-CN" sz="1400" kern="1200" dirty="0" smtClean="0"/>
                        <a:t>(Connection </a:t>
                      </a:r>
                      <a:r>
                        <a:rPr lang="en-US" altLang="zh-CN" sz="1400" kern="1200" dirty="0" err="1" smtClean="0"/>
                        <a:t>conn,PreparedStatement</a:t>
                      </a:r>
                      <a:r>
                        <a:rPr lang="en-US" altLang="zh-CN" sz="1400" kern="1200" dirty="0" smtClean="0"/>
                        <a:t> </a:t>
                      </a:r>
                      <a:r>
                        <a:rPr lang="en-US" altLang="zh-CN" sz="1400" kern="1200" dirty="0" err="1" smtClean="0"/>
                        <a:t>ps,ResultSet</a:t>
                      </a:r>
                      <a:r>
                        <a:rPr lang="en-US" altLang="zh-CN" sz="1400" kern="1200" dirty="0" smtClean="0"/>
                        <a:t> </a:t>
                      </a:r>
                      <a:r>
                        <a:rPr lang="en-US" altLang="zh-CN" sz="1400" kern="1200" dirty="0" err="1" smtClean="0"/>
                        <a:t>rs</a:t>
                      </a:r>
                      <a:r>
                        <a:rPr lang="en-US" altLang="zh-CN" sz="1400" kern="1200" dirty="0" smtClean="0"/>
                        <a:t>);</a:t>
                      </a:r>
                      <a:endParaRPr lang="en-US" altLang="zh-CN" sz="1400" kern="1200" dirty="0" smtClean="0"/>
                    </a:p>
                    <a:p>
                      <a:r>
                        <a:rPr lang="en-US" altLang="zh-CN" sz="1400" kern="1200" dirty="0" smtClean="0"/>
                        <a:t>}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552" y="2743200"/>
          <a:ext cx="8390136" cy="39319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90136"/>
              </a:tblGrid>
              <a:tr h="370840">
                <a:tc>
                  <a:txBody>
                    <a:bodyPr/>
                    <a:lstStyle/>
                    <a:p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public Object </a:t>
                      </a:r>
                      <a:r>
                        <a:rPr lang="en-US" altLang="zh-CN" sz="1200" dirty="0" err="1" smtClean="0"/>
                        <a:t>executeQueryTemplate</a:t>
                      </a:r>
                      <a:r>
                        <a:rPr lang="en-US" altLang="zh-CN" sz="1200" dirty="0" smtClean="0"/>
                        <a:t>(String </a:t>
                      </a:r>
                      <a:r>
                        <a:rPr lang="en-US" altLang="zh-CN" sz="1200" dirty="0" err="1" smtClean="0"/>
                        <a:t>sql,Object</a:t>
                      </a:r>
                      <a:r>
                        <a:rPr lang="en-US" altLang="zh-CN" sz="1200" dirty="0" smtClean="0"/>
                        <a:t>[] </a:t>
                      </a:r>
                      <a:r>
                        <a:rPr lang="en-US" altLang="zh-CN" sz="1200" dirty="0" err="1" smtClean="0"/>
                        <a:t>params,Class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clazz,CallBack</a:t>
                      </a:r>
                      <a:r>
                        <a:rPr lang="en-US" altLang="zh-CN" sz="1200" dirty="0" smtClean="0"/>
                        <a:t> back){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Connection conn = </a:t>
                      </a:r>
                      <a:r>
                        <a:rPr lang="en-US" altLang="zh-CN" sz="1200" dirty="0" err="1" smtClean="0"/>
                        <a:t>DBManager.getConn</a:t>
                      </a:r>
                      <a:r>
                        <a:rPr lang="en-US" altLang="zh-CN" sz="1200" dirty="0" smtClean="0"/>
                        <a:t>();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PreparedStatement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ps</a:t>
                      </a:r>
                      <a:r>
                        <a:rPr lang="en-US" altLang="zh-CN" sz="1200" dirty="0" smtClean="0"/>
                        <a:t> = null;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</a:t>
                      </a:r>
                      <a:r>
                        <a:rPr lang="en-US" altLang="zh-CN" sz="1200" dirty="0" err="1" smtClean="0"/>
                        <a:t>ResultSet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rs</a:t>
                      </a:r>
                      <a:r>
                        <a:rPr lang="en-US" altLang="zh-CN" sz="1200" dirty="0" smtClean="0"/>
                        <a:t> = null;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try 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</a:t>
                      </a:r>
                      <a:r>
                        <a:rPr lang="en-US" altLang="zh-CN" sz="1200" dirty="0" err="1" smtClean="0"/>
                        <a:t>ps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conn.prepareStatement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sql</a:t>
                      </a:r>
                      <a:r>
                        <a:rPr lang="en-US" altLang="zh-CN" sz="1200" dirty="0" smtClean="0"/>
                        <a:t>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//</a:t>
                      </a:r>
                      <a:r>
                        <a:rPr lang="zh-CN" altLang="en-US" sz="1200" dirty="0" smtClean="0"/>
                        <a:t>给</a:t>
                      </a:r>
                      <a:r>
                        <a:rPr lang="en-US" altLang="zh-CN" sz="1200" dirty="0" err="1" smtClean="0"/>
                        <a:t>sql</a:t>
                      </a:r>
                      <a:r>
                        <a:rPr lang="zh-CN" altLang="en-US" sz="1200" dirty="0" smtClean="0"/>
                        <a:t>设参</a:t>
                      </a:r>
                      <a:endParaRPr lang="zh-CN" altLang="en-US" sz="1200" dirty="0" smtClean="0"/>
                    </a:p>
                    <a:p>
                      <a:r>
                        <a:rPr lang="zh-CN" altLang="en-US" sz="1200" dirty="0" smtClean="0"/>
                        <a:t>		</a:t>
                      </a:r>
                      <a:r>
                        <a:rPr lang="en-US" altLang="zh-CN" sz="1200" dirty="0" err="1" smtClean="0"/>
                        <a:t>JDBCUtils.handleParams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ps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en-US" altLang="zh-CN" sz="1200" dirty="0" err="1" smtClean="0"/>
                        <a:t>params</a:t>
                      </a:r>
                      <a:r>
                        <a:rPr lang="en-US" altLang="zh-CN" sz="1200" dirty="0" smtClean="0"/>
                        <a:t>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</a:t>
                      </a:r>
                      <a:r>
                        <a:rPr lang="en-US" altLang="zh-CN" sz="1200" dirty="0" err="1" smtClean="0"/>
                        <a:t>System.out.println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ps</a:t>
                      </a:r>
                      <a:r>
                        <a:rPr lang="en-US" altLang="zh-CN" sz="1200" dirty="0" smtClean="0"/>
                        <a:t>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</a:t>
                      </a:r>
                      <a:r>
                        <a:rPr lang="en-US" altLang="zh-CN" sz="1200" dirty="0" err="1" smtClean="0"/>
                        <a:t>rs</a:t>
                      </a:r>
                      <a:r>
                        <a:rPr lang="en-US" altLang="zh-CN" sz="1200" dirty="0" smtClean="0"/>
                        <a:t> = </a:t>
                      </a:r>
                      <a:r>
                        <a:rPr lang="en-US" altLang="zh-CN" sz="1200" dirty="0" err="1" smtClean="0"/>
                        <a:t>ps.executeQuery</a:t>
                      </a:r>
                      <a:r>
                        <a:rPr lang="en-US" altLang="zh-CN" sz="1200" dirty="0" smtClean="0"/>
                        <a:t>();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return  </a:t>
                      </a:r>
                      <a:r>
                        <a:rPr lang="en-US" altLang="zh-CN" sz="1200" dirty="0" err="1" smtClean="0"/>
                        <a:t>back.doExecute</a:t>
                      </a:r>
                      <a:r>
                        <a:rPr lang="en-US" altLang="zh-CN" sz="1200" dirty="0" smtClean="0"/>
                        <a:t>(conn, </a:t>
                      </a:r>
                      <a:r>
                        <a:rPr lang="en-US" altLang="zh-CN" sz="1200" dirty="0" err="1" smtClean="0"/>
                        <a:t>ps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en-US" altLang="zh-CN" sz="1200" dirty="0" err="1" smtClean="0"/>
                        <a:t>rs</a:t>
                      </a:r>
                      <a:r>
                        <a:rPr lang="en-US" altLang="zh-CN" sz="1200" dirty="0" smtClean="0"/>
                        <a:t>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} catch (Exception e) 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</a:t>
                      </a:r>
                      <a:r>
                        <a:rPr lang="en-US" altLang="zh-CN" sz="1200" dirty="0" err="1" smtClean="0"/>
                        <a:t>e.printStackTrace</a:t>
                      </a:r>
                      <a:r>
                        <a:rPr lang="en-US" altLang="zh-CN" sz="1200" dirty="0" smtClean="0"/>
                        <a:t>();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return null;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}finally{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</a:t>
                      </a:r>
                      <a:r>
                        <a:rPr lang="en-US" altLang="zh-CN" sz="1200" dirty="0" err="1" smtClean="0"/>
                        <a:t>DBManager.close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ps</a:t>
                      </a:r>
                      <a:r>
                        <a:rPr lang="en-US" altLang="zh-CN" sz="1200" dirty="0" smtClean="0"/>
                        <a:t>, conn);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}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}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模板方法模式优化</a:t>
            </a:r>
            <a:r>
              <a:rPr lang="en-US" altLang="zh-CN" dirty="0" smtClean="0"/>
              <a:t>Query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调用示例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536" y="1556792"/>
          <a:ext cx="8390136" cy="3017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390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public Object </a:t>
                      </a:r>
                      <a:r>
                        <a:rPr lang="en-US" altLang="zh-CN" sz="1200" dirty="0" err="1" smtClean="0"/>
                        <a:t>queryValue</a:t>
                      </a:r>
                      <a:r>
                        <a:rPr lang="en-US" altLang="zh-CN" sz="1200" dirty="0" smtClean="0"/>
                        <a:t>(String </a:t>
                      </a:r>
                      <a:r>
                        <a:rPr lang="en-US" altLang="zh-CN" sz="1200" dirty="0" err="1" smtClean="0"/>
                        <a:t>sql,Object</a:t>
                      </a:r>
                      <a:r>
                        <a:rPr lang="en-US" altLang="zh-CN" sz="1200" dirty="0" smtClean="0"/>
                        <a:t>[] </a:t>
                      </a:r>
                      <a:r>
                        <a:rPr lang="en-US" altLang="zh-CN" sz="1200" dirty="0" err="1" smtClean="0"/>
                        <a:t>params</a:t>
                      </a:r>
                      <a:r>
                        <a:rPr lang="en-US" altLang="zh-CN" sz="1200" dirty="0" smtClean="0"/>
                        <a:t>){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return </a:t>
                      </a:r>
                      <a:r>
                        <a:rPr lang="en-US" altLang="zh-CN" sz="1200" dirty="0" err="1" smtClean="0"/>
                        <a:t>executeQueryTemplate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sql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en-US" altLang="zh-CN" sz="1200" dirty="0" err="1" smtClean="0"/>
                        <a:t>params</a:t>
                      </a:r>
                      <a:r>
                        <a:rPr lang="en-US" altLang="zh-CN" sz="1200" dirty="0" smtClean="0"/>
                        <a:t>, null, new </a:t>
                      </a:r>
                      <a:r>
                        <a:rPr lang="en-US" altLang="zh-CN" sz="1200" dirty="0" err="1" smtClean="0"/>
                        <a:t>CallBack</a:t>
                      </a:r>
                      <a:r>
                        <a:rPr lang="en-US" altLang="zh-CN" sz="1200" dirty="0" smtClean="0"/>
                        <a:t>() 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@Override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public Object </a:t>
                      </a:r>
                      <a:r>
                        <a:rPr lang="en-US" altLang="zh-CN" sz="1200" dirty="0" err="1" smtClean="0"/>
                        <a:t>doExecute</a:t>
                      </a:r>
                      <a:r>
                        <a:rPr lang="en-US" altLang="zh-CN" sz="1200" dirty="0" smtClean="0"/>
                        <a:t>(Connection conn, </a:t>
                      </a:r>
                      <a:r>
                        <a:rPr lang="en-US" altLang="zh-CN" sz="1200" dirty="0" err="1" smtClean="0"/>
                        <a:t>PreparedStatement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ps</a:t>
                      </a:r>
                      <a:r>
                        <a:rPr lang="en-US" altLang="zh-CN" sz="1200" dirty="0" smtClean="0"/>
                        <a:t>, </a:t>
                      </a:r>
                      <a:r>
                        <a:rPr lang="en-US" altLang="zh-CN" sz="1200" dirty="0" err="1" smtClean="0"/>
                        <a:t>ResultSet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err="1" smtClean="0"/>
                        <a:t>rs</a:t>
                      </a:r>
                      <a:r>
                        <a:rPr lang="en-US" altLang="zh-CN" sz="1200" dirty="0" smtClean="0"/>
                        <a:t>) 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	Object value = null;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	try 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		while(</a:t>
                      </a:r>
                      <a:r>
                        <a:rPr lang="en-US" altLang="zh-CN" sz="1200" dirty="0" err="1" smtClean="0"/>
                        <a:t>rs.next</a:t>
                      </a:r>
                      <a:r>
                        <a:rPr lang="en-US" altLang="zh-CN" sz="1200" dirty="0" smtClean="0"/>
                        <a:t>()){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			value = </a:t>
                      </a:r>
                      <a:r>
                        <a:rPr lang="en-US" altLang="zh-CN" sz="1200" dirty="0" err="1" smtClean="0"/>
                        <a:t>rs.getObject</a:t>
                      </a:r>
                      <a:r>
                        <a:rPr lang="en-US" altLang="zh-CN" sz="1200" dirty="0" smtClean="0"/>
                        <a:t>(1);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		}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	} catch (</a:t>
                      </a:r>
                      <a:r>
                        <a:rPr lang="en-US" altLang="zh-CN" sz="1200" dirty="0" err="1" smtClean="0"/>
                        <a:t>SQLException</a:t>
                      </a:r>
                      <a:r>
                        <a:rPr lang="en-US" altLang="zh-CN" sz="1200" dirty="0" smtClean="0"/>
                        <a:t> e) {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		</a:t>
                      </a:r>
                      <a:r>
                        <a:rPr lang="en-US" altLang="zh-CN" sz="1200" dirty="0" err="1" smtClean="0"/>
                        <a:t>e.printStackTrace</a:t>
                      </a:r>
                      <a:r>
                        <a:rPr lang="en-US" altLang="zh-CN" sz="1200" dirty="0" smtClean="0"/>
                        <a:t>();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	}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	return value;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	}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	});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}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QueryFactory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使用工厂模式统计管理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的创建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使用克隆模式提高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对象的创建效率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092950" cy="857250"/>
          </a:xfrm>
        </p:spPr>
        <p:txBody>
          <a:bodyPr/>
          <a:lstStyle/>
          <a:p>
            <a:pPr eaLnBrk="1" hangingPunct="1"/>
            <a:r>
              <a:rPr lang="zh-CN" altLang="en-US" dirty="0"/>
              <a:t>连接池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786813" cy="5073650"/>
          </a:xfrm>
        </p:spPr>
        <p:txBody>
          <a:bodyPr/>
          <a:lstStyle/>
          <a:p>
            <a:pPr eaLnBrk="1" hangingPunct="1"/>
            <a:r>
              <a:rPr lang="zh-CN" altLang="en-US" b="1" dirty="0"/>
              <a:t>连接</a:t>
            </a:r>
            <a:r>
              <a:rPr lang="zh-CN" altLang="en-US" b="1" dirty="0" smtClean="0"/>
              <a:t>池</a:t>
            </a:r>
            <a:r>
              <a:rPr lang="en-US" altLang="zh-CN" b="1" dirty="0" smtClean="0"/>
              <a:t>(Connection Pool)</a:t>
            </a:r>
            <a:endParaRPr lang="en-US" altLang="zh-CN" b="1" dirty="0" smtClean="0"/>
          </a:p>
          <a:p>
            <a:pPr lvl="1" eaLnBrk="1" hangingPunct="1"/>
            <a:r>
              <a:rPr lang="zh-CN" altLang="en-US" sz="1800" dirty="0" smtClean="0"/>
              <a:t>就是将</a:t>
            </a:r>
            <a:r>
              <a:rPr lang="en-US" altLang="zh-CN" sz="1800" dirty="0" smtClean="0"/>
              <a:t>Connection</a:t>
            </a:r>
            <a:r>
              <a:rPr lang="zh-CN" altLang="en-US" sz="1800" dirty="0" smtClean="0"/>
              <a:t>对象放入</a:t>
            </a:r>
            <a:r>
              <a:rPr lang="en-US" altLang="zh-CN" sz="1800" dirty="0" smtClean="0"/>
              <a:t>List</a:t>
            </a:r>
            <a:r>
              <a:rPr lang="zh-CN" altLang="en-US" sz="1800" dirty="0" smtClean="0"/>
              <a:t>中，反复重用！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800" dirty="0"/>
              <a:t>连接</a:t>
            </a:r>
            <a:r>
              <a:rPr lang="zh-CN" altLang="en-US" sz="1800" dirty="0" smtClean="0"/>
              <a:t>池的初始化：</a:t>
            </a:r>
            <a:endParaRPr lang="en-US" altLang="zh-CN" sz="1800" dirty="0" smtClean="0"/>
          </a:p>
          <a:p>
            <a:pPr lvl="2" eaLnBrk="1" hangingPunct="1"/>
            <a:r>
              <a:rPr lang="zh-CN" altLang="en-US" sz="1600" dirty="0" smtClean="0"/>
              <a:t>事先放入多个连接对象。</a:t>
            </a:r>
            <a:endParaRPr lang="en-US" altLang="zh-CN" sz="1600" dirty="0" smtClean="0"/>
          </a:p>
          <a:p>
            <a:pPr lvl="1" eaLnBrk="1" hangingPunct="1"/>
            <a:r>
              <a:rPr lang="zh-CN" altLang="en-US" sz="1800" dirty="0"/>
              <a:t>从连接</a:t>
            </a:r>
            <a:r>
              <a:rPr lang="zh-CN" altLang="en-US" sz="1800" dirty="0" smtClean="0"/>
              <a:t>池中取连接对象</a:t>
            </a:r>
            <a:endParaRPr lang="en-US" altLang="zh-CN" sz="1800" dirty="0" smtClean="0"/>
          </a:p>
          <a:p>
            <a:pPr lvl="2" eaLnBrk="1" hangingPunct="1"/>
            <a:r>
              <a:rPr lang="zh-CN" altLang="en-US" sz="1600" dirty="0" smtClean="0"/>
              <a:t>如果池中有可用连接，则将池中最后一个返回。</a:t>
            </a:r>
            <a:br>
              <a:rPr lang="en-US" altLang="zh-CN" sz="1600" dirty="0" smtClean="0"/>
            </a:br>
            <a:r>
              <a:rPr lang="zh-CN" altLang="en-US" sz="1600" dirty="0" smtClean="0"/>
              <a:t>同时，将该连接从池中</a:t>
            </a:r>
            <a:r>
              <a:rPr lang="en-US" altLang="zh-CN" sz="1600" dirty="0" smtClean="0"/>
              <a:t>remove</a:t>
            </a:r>
            <a:r>
              <a:rPr lang="zh-CN" altLang="en-US" sz="1600" dirty="0" smtClean="0"/>
              <a:t>，表示正在使用。</a:t>
            </a:r>
            <a:endParaRPr lang="en-US" altLang="zh-CN" sz="1600" dirty="0" smtClean="0"/>
          </a:p>
          <a:p>
            <a:pPr lvl="2" eaLnBrk="1" hangingPunct="1"/>
            <a:r>
              <a:rPr lang="zh-CN" altLang="en-US" sz="1600" dirty="0" smtClean="0"/>
              <a:t>如果池中无可用连接，则创建一个新的。</a:t>
            </a:r>
            <a:endParaRPr lang="en-US" altLang="zh-CN" sz="1600" dirty="0" smtClean="0"/>
          </a:p>
          <a:p>
            <a:pPr lvl="1" eaLnBrk="1" hangingPunct="1"/>
            <a:r>
              <a:rPr lang="zh-CN" altLang="en-US" sz="1800" dirty="0" smtClean="0"/>
              <a:t>关闭连接</a:t>
            </a:r>
            <a:endParaRPr lang="en-US" altLang="zh-CN" sz="1800" dirty="0" smtClean="0"/>
          </a:p>
          <a:p>
            <a:pPr lvl="2" eaLnBrk="1" hangingPunct="1"/>
            <a:r>
              <a:rPr lang="zh-CN" altLang="en-US" sz="1600" dirty="0" smtClean="0"/>
              <a:t>不是真正关闭连接，而是将用完的连接放入池中。</a:t>
            </a:r>
            <a:endParaRPr lang="en-US" altLang="zh-CN" sz="1600" dirty="0"/>
          </a:p>
          <a:p>
            <a:pPr lvl="2" eaLnBrk="1" hangingPunct="1"/>
            <a:endParaRPr lang="en-US" altLang="zh-CN" sz="1600" dirty="0" smtClean="0"/>
          </a:p>
          <a:p>
            <a:pPr eaLnBrk="1" hangingPunct="1"/>
            <a:r>
              <a:rPr lang="zh-CN" altLang="en-US" dirty="0" smtClean="0"/>
              <a:t>市面上的连接池产品：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DBCP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c3p0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proxool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412"/>
          <a:stretch>
            <a:fillRect/>
          </a:stretch>
        </p:blipFill>
        <p:spPr>
          <a:xfrm>
            <a:off x="5658485" y="1000125"/>
            <a:ext cx="3473847" cy="5123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0</TotalTime>
  <Words>1942</Words>
  <Application>WPS 演示</Application>
  <PresentationFormat>信纸(8.5x11 英寸)</PresentationFormat>
  <Paragraphs>157</Paragraphs>
  <Slides>9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Trebuchet MS</vt:lpstr>
      <vt:lpstr>微软雅黑</vt:lpstr>
      <vt:lpstr>Tahoma</vt:lpstr>
      <vt:lpstr>Arial Unicode MS</vt:lpstr>
      <vt:lpstr>ppt新模板</vt:lpstr>
      <vt:lpstr>SORM框架</vt:lpstr>
      <vt:lpstr>SORM框架</vt:lpstr>
      <vt:lpstr>SORM框架</vt:lpstr>
      <vt:lpstr>SORM框架</vt:lpstr>
      <vt:lpstr>SORM框架</vt:lpstr>
      <vt:lpstr>模板方法模式优化Query</vt:lpstr>
      <vt:lpstr>模板方法模式优化Query</vt:lpstr>
      <vt:lpstr>QueryFactory</vt:lpstr>
      <vt:lpstr>连接池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高淇</cp:lastModifiedBy>
  <cp:revision>1597</cp:revision>
  <dcterms:created xsi:type="dcterms:W3CDTF">2007-09-26T12:04:00Z</dcterms:created>
  <dcterms:modified xsi:type="dcterms:W3CDTF">2018-02-28T15:24:56Z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