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16"/>
  </p:handoutMasterIdLst>
  <p:sldIdLst>
    <p:sldId id="361" r:id="rId4"/>
    <p:sldId id="443" r:id="rId6"/>
    <p:sldId id="457" r:id="rId7"/>
    <p:sldId id="470" r:id="rId8"/>
    <p:sldId id="463" r:id="rId9"/>
    <p:sldId id="464" r:id="rId10"/>
    <p:sldId id="473" r:id="rId11"/>
    <p:sldId id="465" r:id="rId12"/>
    <p:sldId id="471" r:id="rId13"/>
    <p:sldId id="472" r:id="rId14"/>
    <p:sldId id="474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88" d="100"/>
          <a:sy n="88" d="100"/>
        </p:scale>
        <p:origin x="-1092" y="-108"/>
      </p:cViewPr>
      <p:guideLst>
        <p:guide orient="horz" pos="3124"/>
        <p:guide orient="horz" pos="165"/>
        <p:guide orient="horz" pos="1675"/>
        <p:guide pos="323"/>
        <p:guide pos="288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百战视频水印 (1)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88405" y="4631055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530475" y="1964055"/>
            <a:ext cx="58950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2E4864"/>
                </a:solidFill>
                <a:latin typeface="+mn-ea"/>
              </a:rPr>
              <a:t>10.</a:t>
            </a:r>
            <a:r>
              <a:rPr lang="zh-CN" altLang="en-US" sz="2400" b="1" dirty="0" smtClean="0">
                <a:solidFill>
                  <a:srgbClr val="2E4864"/>
                </a:solidFill>
                <a:latin typeface="+mn-ea"/>
              </a:rPr>
              <a:t>贯彻案例：学生选课系统</a:t>
            </a:r>
            <a:r>
              <a:rPr lang="en-US" altLang="zh-CN" sz="2400" b="1" dirty="0" smtClean="0">
                <a:solidFill>
                  <a:srgbClr val="2E4864"/>
                </a:solidFill>
                <a:latin typeface="+mn-ea"/>
              </a:rPr>
              <a:t>4</a:t>
            </a:r>
            <a:br>
              <a:rPr lang="en-US" altLang="zh-CN" sz="2400" b="1" dirty="0" smtClean="0">
                <a:solidFill>
                  <a:srgbClr val="2E4864"/>
                </a:solidFill>
                <a:latin typeface="+mn-ea"/>
              </a:rPr>
            </a:br>
            <a:r>
              <a:rPr lang="en-US" altLang="zh-CN" sz="2400" b="1" dirty="0" smtClean="0">
                <a:solidFill>
                  <a:srgbClr val="2E4864"/>
                </a:solidFill>
                <a:latin typeface="+mn-ea"/>
              </a:rPr>
              <a:t>   		--</a:t>
            </a:r>
            <a:r>
              <a:rPr lang="zh-CN" altLang="en-US" sz="2400" b="1" dirty="0" smtClean="0">
                <a:solidFill>
                  <a:srgbClr val="2E4864"/>
                </a:solidFill>
                <a:latin typeface="+mn-ea"/>
              </a:rPr>
              <a:t>学生教师功能（多对多操作）   </a:t>
            </a:r>
            <a:br>
              <a:rPr lang="zh-CN" altLang="en-US" sz="2400" b="1" dirty="0" smtClean="0">
                <a:solidFill>
                  <a:srgbClr val="2E4864"/>
                </a:solidFill>
                <a:latin typeface="+mn-ea"/>
              </a:rPr>
            </a:br>
            <a:endParaRPr lang="zh-CN" altLang="en-US" sz="2400" b="1" dirty="0" smtClean="0">
              <a:solidFill>
                <a:srgbClr val="2E4864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2204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6——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项目总结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后续功能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使用过滤器解决中文乱码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使用过滤器进行权限验证（先登录再访问）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分页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上传下载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Ajax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验证用户名是否被占用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Ajax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展示学生列表数据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jQuery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简化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4743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7——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获取专业界面原型和案例任务分配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如何从网上获取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模板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搜索：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模板、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后台模板、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商城模板、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银行模板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获取免费和付费资源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提供参考的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模板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uimaker.com.2015.rar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项目案例库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本小组百大项目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贴吧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考勤系统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作业提交系统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821761" y="2212617"/>
            <a:ext cx="2042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703073" y="1496868"/>
            <a:ext cx="231424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923806" y="1481740"/>
            <a:ext cx="40089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技能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学生选课系统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学生前台功能（多表操作）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学生选课系统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教师前台功能（多表操作）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713958" y="2290517"/>
            <a:ext cx="231424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934691" y="2264583"/>
            <a:ext cx="52093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1—— 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不同权限用户登录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2—— 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使用验证码防止恶意登录注册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3—— 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学生选课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4—— 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学生查看已选课程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5——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教师评分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6——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项目总结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7——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获取专业界面原型和案例任务分配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1967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1—— 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不同权限用户登录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727447"/>
            <a:ext cx="7734167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不同身份（管理员、学生、教师）登录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目前管理员、学生、教师对应不同的数据库表，需要分别查询对应表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主页面导航栏通过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判断显示不同的权限菜单列表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大型项目中会有专门的用户权限管理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管理员、学生、教师首先都是用户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管理员、学生、教师属于不同的角色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主页面导航栏属于不同的权限，保存在数据库中，可以动态分配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43508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2—— 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使用验证码防止恶意登录注册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640360"/>
            <a:ext cx="80171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验证码的作用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避免暴力注册，登录，论坛灌水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图形界面技术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AWT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或者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Swing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生成验证码和验证码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RandomServlet.java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显示验证码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img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="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random.jpg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 id="rand"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onclick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="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changeRand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()"/&gt;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重新刷新验证码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涉及浏览器的缓存，保证路径不同，可以添加时间来区别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document.getElementById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("rand").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="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random.jpg?time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="+new Date();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判断验证码是否正确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接收用户输入的验证码（可能不正确）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获取正确的验证码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比较两个验证码，如果不同，跳转回登录页面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22733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3—— 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学生选课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预选课操作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查询并显示所有可以选择的课程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关于多对多的多表内连接查询（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t_coures,t_tc,t_teacher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选课操作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可以一次选择多个课程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可以每个课程同时传递课程编号和老师编号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是关于中间表的单表操做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完善：该学生已经选择的课程不出现在列表中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1072" y="3618994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</a:rPr>
              <a:t>select * from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t_course</a:t>
            </a:r>
            <a:r>
              <a:rPr lang="en-US" altLang="zh-CN" sz="1600" dirty="0" smtClean="0">
                <a:latin typeface="Arial" panose="020B0604020202020204" pitchFamily="34" charset="0"/>
              </a:rPr>
              <a:t>  c  join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t_tc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tc</a:t>
            </a:r>
            <a:r>
              <a:rPr lang="en-US" altLang="zh-CN" sz="1600" dirty="0" smtClean="0">
                <a:latin typeface="Arial" panose="020B0604020202020204" pitchFamily="34" charset="0"/>
              </a:rPr>
              <a:t>  on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c.cno</a:t>
            </a:r>
            <a:r>
              <a:rPr lang="en-US" altLang="zh-CN" sz="1600" dirty="0" smtClean="0">
                <a:latin typeface="Arial" panose="020B0604020202020204" pitchFamily="34" charset="0"/>
              </a:rPr>
              <a:t> 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tc.cno</a:t>
            </a:r>
            <a:r>
              <a:rPr lang="en-US" altLang="zh-CN" sz="1600" dirty="0" smtClean="0">
                <a:latin typeface="Arial" panose="020B0604020202020204" pitchFamily="34" charset="0"/>
              </a:rPr>
              <a:t>  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r>
              <a:rPr lang="en-US" altLang="zh-CN" sz="1600" dirty="0" smtClean="0">
                <a:latin typeface="Arial" panose="020B0604020202020204" pitchFamily="34" charset="0"/>
              </a:rPr>
              <a:t>join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t_teacher</a:t>
            </a:r>
            <a:r>
              <a:rPr lang="en-US" altLang="zh-CN" sz="1600" dirty="0" smtClean="0">
                <a:latin typeface="Arial" panose="020B0604020202020204" pitchFamily="34" charset="0"/>
              </a:rPr>
              <a:t> t  on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t.tno</a:t>
            </a:r>
            <a:r>
              <a:rPr lang="en-US" altLang="zh-CN" sz="1600" dirty="0" smtClean="0">
                <a:latin typeface="Arial" panose="020B0604020202020204" pitchFamily="34" charset="0"/>
              </a:rPr>
              <a:t> 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tc.tno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r>
              <a:rPr lang="en-US" altLang="zh-CN" sz="1600" dirty="0" smtClean="0">
                <a:latin typeface="Arial" panose="020B0604020202020204" pitchFamily="34" charset="0"/>
              </a:rPr>
              <a:t>minus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r>
              <a:rPr lang="en-US" altLang="zh-CN" sz="1600" dirty="0" smtClean="0">
                <a:latin typeface="Arial" panose="020B0604020202020204" pitchFamily="34" charset="0"/>
              </a:rPr>
              <a:t>select c.*,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sc.cno,sc.tno,t</a:t>
            </a:r>
            <a:r>
              <a:rPr lang="en-US" altLang="zh-CN" sz="1600" dirty="0" smtClean="0">
                <a:latin typeface="Arial" panose="020B0604020202020204" pitchFamily="34" charset="0"/>
              </a:rPr>
              <a:t>.* from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t_course</a:t>
            </a:r>
            <a:r>
              <a:rPr lang="en-US" altLang="zh-CN" sz="1600" dirty="0" smtClean="0">
                <a:latin typeface="Arial" panose="020B0604020202020204" pitchFamily="34" charset="0"/>
              </a:rPr>
              <a:t> c join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t_sc</a:t>
            </a:r>
            <a:r>
              <a:rPr lang="en-US" altLang="zh-CN" sz="1600" dirty="0" smtClean="0">
                <a:latin typeface="Arial" panose="020B0604020202020204" pitchFamily="34" charset="0"/>
              </a:rPr>
              <a:t> sc on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c.cno</a:t>
            </a:r>
            <a:r>
              <a:rPr lang="en-US" altLang="zh-CN" sz="1600" dirty="0" smtClean="0">
                <a:latin typeface="Arial" panose="020B0604020202020204" pitchFamily="34" charset="0"/>
              </a:rPr>
              <a:t> 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sc.cno</a:t>
            </a:r>
            <a:r>
              <a:rPr lang="en-US" altLang="zh-CN" sz="1600" dirty="0" smtClean="0">
                <a:latin typeface="Arial" panose="020B0604020202020204" pitchFamily="34" charset="0"/>
              </a:rPr>
              <a:t>  join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t_teacher</a:t>
            </a:r>
            <a:r>
              <a:rPr lang="en-US" altLang="zh-CN" sz="1600" dirty="0" smtClean="0">
                <a:latin typeface="Arial" panose="020B0604020202020204" pitchFamily="34" charset="0"/>
              </a:rPr>
              <a:t> t  on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sc.tno</a:t>
            </a:r>
            <a:r>
              <a:rPr lang="en-US" altLang="zh-CN" sz="1600" dirty="0" smtClean="0">
                <a:latin typeface="Arial" panose="020B0604020202020204" pitchFamily="34" charset="0"/>
              </a:rPr>
              <a:t> 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t.tno</a:t>
            </a:r>
            <a:r>
              <a:rPr lang="en-US" altLang="zh-CN" sz="1600" dirty="0" smtClean="0">
                <a:latin typeface="Arial" panose="020B0604020202020204" pitchFamily="34" charset="0"/>
              </a:rPr>
              <a:t>  where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sno</a:t>
            </a:r>
            <a:r>
              <a:rPr lang="en-US" altLang="zh-CN" sz="1600" dirty="0" smtClean="0">
                <a:latin typeface="Arial" panose="020B0604020202020204" pitchFamily="34" charset="0"/>
              </a:rPr>
              <a:t> = 86;</a:t>
            </a:r>
            <a:endParaRPr lang="en-US" altLang="zh-CN" sz="160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1967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4—— 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学生查看已选课程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803648"/>
            <a:ext cx="8017196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数据库操作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就是一个查询操作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涉及课程表、选课表、教师表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关键是数据访问层的查询语句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数据访问层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查询数据如何封装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业务层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控制层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4481" y="1199997"/>
            <a:ext cx="433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select * from </a:t>
            </a:r>
            <a:r>
              <a:rPr lang="en-US" altLang="zh-CN" sz="1800" b="1" dirty="0" err="1" smtClean="0"/>
              <a:t>t_course</a:t>
            </a:r>
            <a:r>
              <a:rPr lang="en-US" altLang="zh-CN" sz="1800" b="1" dirty="0" smtClean="0"/>
              <a:t> c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join </a:t>
            </a:r>
            <a:r>
              <a:rPr lang="en-US" altLang="zh-CN" sz="1800" b="1" dirty="0" err="1" smtClean="0"/>
              <a:t>t_sc</a:t>
            </a:r>
            <a:r>
              <a:rPr lang="en-US" altLang="zh-CN" sz="1800" b="1" dirty="0" smtClean="0"/>
              <a:t> sc on </a:t>
            </a:r>
            <a:r>
              <a:rPr lang="en-US" altLang="zh-CN" sz="1800" b="1" dirty="0" err="1" smtClean="0"/>
              <a:t>c.cno</a:t>
            </a:r>
            <a:r>
              <a:rPr lang="en-US" altLang="zh-CN" sz="1800" b="1" dirty="0" smtClean="0"/>
              <a:t> = </a:t>
            </a:r>
            <a:r>
              <a:rPr lang="en-US" altLang="zh-CN" sz="1800" b="1" dirty="0" err="1" smtClean="0"/>
              <a:t>sc.cno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join </a:t>
            </a:r>
            <a:r>
              <a:rPr lang="en-US" altLang="zh-CN" sz="1800" b="1" dirty="0" err="1" smtClean="0"/>
              <a:t>t_teacher</a:t>
            </a:r>
            <a:r>
              <a:rPr lang="en-US" altLang="zh-CN" sz="1800" b="1" dirty="0" smtClean="0"/>
              <a:t> t on </a:t>
            </a:r>
            <a:r>
              <a:rPr lang="en-US" altLang="zh-CN" sz="1800" b="1" dirty="0" err="1" smtClean="0"/>
              <a:t>sc.tno</a:t>
            </a:r>
            <a:r>
              <a:rPr lang="en-US" altLang="zh-CN" sz="1800" b="1" dirty="0" smtClean="0"/>
              <a:t> = </a:t>
            </a:r>
            <a:r>
              <a:rPr lang="en-US" altLang="zh-CN" sz="1800" b="1" dirty="0" err="1" smtClean="0"/>
              <a:t>t.tno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where </a:t>
            </a:r>
            <a:r>
              <a:rPr lang="en-US" altLang="zh-CN" sz="1800" b="1" dirty="0" err="1" smtClean="0"/>
              <a:t>sno</a:t>
            </a:r>
            <a:r>
              <a:rPr lang="en-US" altLang="zh-CN" sz="1800" b="1" dirty="0" smtClean="0"/>
              <a:t>=85</a:t>
            </a:r>
            <a:endParaRPr lang="en-US" altLang="zh-CN" sz="18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2204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5——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教师评分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预评分功能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查询语句涉及更多数据库表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查询数据的封装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评分功能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单表操作  对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t_sc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表进行更新操作即可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2444" y="1677347"/>
            <a:ext cx="58403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select s.*,</a:t>
            </a:r>
            <a:r>
              <a:rPr lang="en-US" altLang="zh-CN" sz="1600" b="1" dirty="0" err="1" smtClean="0"/>
              <a:t>clazz</a:t>
            </a:r>
            <a:r>
              <a:rPr lang="en-US" altLang="zh-CN" sz="1600" b="1" dirty="0" smtClean="0"/>
              <a:t>.*,c.*,</a:t>
            </a:r>
            <a:r>
              <a:rPr lang="en-US" altLang="zh-CN" sz="1600" b="1" dirty="0" err="1" smtClean="0"/>
              <a:t>sc.score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from  </a:t>
            </a:r>
            <a:r>
              <a:rPr lang="en-US" altLang="zh-CN" sz="1600" b="1" dirty="0" err="1" smtClean="0"/>
              <a:t>t_student</a:t>
            </a:r>
            <a:r>
              <a:rPr lang="en-US" altLang="zh-CN" sz="1600" b="1" dirty="0" smtClean="0"/>
              <a:t> s  --</a:t>
            </a:r>
            <a:r>
              <a:rPr lang="zh-CN" altLang="en-US" sz="1600" b="1" dirty="0" smtClean="0"/>
              <a:t>学生表</a:t>
            </a:r>
            <a:endParaRPr lang="zh-CN" altLang="en-US" sz="1600" b="1" dirty="0" smtClean="0"/>
          </a:p>
          <a:p>
            <a:r>
              <a:rPr lang="en-US" altLang="zh-CN" sz="1600" b="1" dirty="0" smtClean="0"/>
              <a:t>join </a:t>
            </a:r>
            <a:r>
              <a:rPr lang="en-US" altLang="zh-CN" sz="1600" b="1" dirty="0" err="1" smtClean="0"/>
              <a:t>t_clazz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clazz</a:t>
            </a:r>
            <a:r>
              <a:rPr lang="en-US" altLang="zh-CN" sz="1600" b="1" dirty="0" smtClean="0"/>
              <a:t>  on </a:t>
            </a:r>
            <a:r>
              <a:rPr lang="en-US" altLang="zh-CN" sz="1600" b="1" dirty="0" err="1" smtClean="0"/>
              <a:t>s.clazzno</a:t>
            </a:r>
            <a:r>
              <a:rPr lang="en-US" altLang="zh-CN" sz="1600" b="1" dirty="0" smtClean="0"/>
              <a:t> = </a:t>
            </a:r>
            <a:r>
              <a:rPr lang="en-US" altLang="zh-CN" sz="1600" b="1" dirty="0" err="1" smtClean="0"/>
              <a:t>clazz.clazzno</a:t>
            </a:r>
            <a:r>
              <a:rPr lang="en-US" altLang="zh-CN" sz="1600" b="1" dirty="0" smtClean="0"/>
              <a:t>--</a:t>
            </a:r>
            <a:r>
              <a:rPr lang="zh-CN" altLang="en-US" sz="1600" b="1" dirty="0" smtClean="0"/>
              <a:t>班级表</a:t>
            </a:r>
            <a:endParaRPr lang="zh-CN" altLang="en-US" sz="1600" b="1" dirty="0" smtClean="0"/>
          </a:p>
          <a:p>
            <a:r>
              <a:rPr lang="en-US" altLang="zh-CN" sz="1600" b="1" dirty="0" smtClean="0"/>
              <a:t>join </a:t>
            </a:r>
            <a:r>
              <a:rPr lang="en-US" altLang="zh-CN" sz="1600" b="1" dirty="0" err="1" smtClean="0"/>
              <a:t>t_sc</a:t>
            </a:r>
            <a:r>
              <a:rPr lang="en-US" altLang="zh-CN" sz="1600" b="1" dirty="0" smtClean="0"/>
              <a:t> sc on </a:t>
            </a:r>
            <a:r>
              <a:rPr lang="en-US" altLang="zh-CN" sz="1600" b="1" dirty="0" err="1" smtClean="0"/>
              <a:t>s.sno</a:t>
            </a:r>
            <a:r>
              <a:rPr lang="en-US" altLang="zh-CN" sz="1600" b="1" dirty="0" smtClean="0"/>
              <a:t> = </a:t>
            </a:r>
            <a:r>
              <a:rPr lang="en-US" altLang="zh-CN" sz="1600" b="1" dirty="0" err="1" smtClean="0"/>
              <a:t>sc.sno</a:t>
            </a:r>
            <a:r>
              <a:rPr lang="en-US" altLang="zh-CN" sz="1600" b="1" dirty="0" smtClean="0"/>
              <a:t> --</a:t>
            </a:r>
            <a:r>
              <a:rPr lang="zh-CN" altLang="en-US" sz="1600" b="1" dirty="0" smtClean="0"/>
              <a:t>选课表</a:t>
            </a:r>
            <a:endParaRPr lang="zh-CN" altLang="en-US" sz="1600" b="1" dirty="0" smtClean="0"/>
          </a:p>
          <a:p>
            <a:r>
              <a:rPr lang="en-US" altLang="zh-CN" sz="1600" b="1" dirty="0" smtClean="0"/>
              <a:t>join </a:t>
            </a:r>
            <a:r>
              <a:rPr lang="en-US" altLang="zh-CN" sz="1600" b="1" dirty="0" err="1" smtClean="0"/>
              <a:t>t_course</a:t>
            </a:r>
            <a:r>
              <a:rPr lang="en-US" altLang="zh-CN" sz="1600" b="1" dirty="0" smtClean="0"/>
              <a:t> c  on  </a:t>
            </a:r>
            <a:r>
              <a:rPr lang="en-US" altLang="zh-CN" sz="1600" b="1" dirty="0" err="1" smtClean="0"/>
              <a:t>sc.cno</a:t>
            </a:r>
            <a:r>
              <a:rPr lang="en-US" altLang="zh-CN" sz="1600" b="1" dirty="0" smtClean="0"/>
              <a:t> = </a:t>
            </a:r>
            <a:r>
              <a:rPr lang="en-US" altLang="zh-CN" sz="1600" b="1" dirty="0" err="1" smtClean="0"/>
              <a:t>c.cno</a:t>
            </a:r>
            <a:r>
              <a:rPr lang="en-US" altLang="zh-CN" sz="1600" b="1" dirty="0" smtClean="0"/>
              <a:t> --</a:t>
            </a:r>
            <a:r>
              <a:rPr lang="zh-CN" altLang="en-US" sz="1600" b="1" dirty="0" smtClean="0"/>
              <a:t>课程表</a:t>
            </a:r>
            <a:endParaRPr lang="zh-CN" altLang="en-US" sz="1600" b="1" dirty="0" smtClean="0"/>
          </a:p>
          <a:p>
            <a:r>
              <a:rPr lang="en-US" altLang="zh-CN" sz="1600" b="1" dirty="0" smtClean="0"/>
              <a:t>--join </a:t>
            </a:r>
            <a:r>
              <a:rPr lang="en-US" altLang="zh-CN" sz="1600" b="1" dirty="0" err="1" smtClean="0"/>
              <a:t>t_teacher</a:t>
            </a:r>
            <a:r>
              <a:rPr lang="en-US" altLang="zh-CN" sz="1600" b="1" dirty="0" smtClean="0"/>
              <a:t> t  on </a:t>
            </a:r>
            <a:r>
              <a:rPr lang="en-US" altLang="zh-CN" sz="1600" b="1" dirty="0" err="1" smtClean="0"/>
              <a:t>t.tno</a:t>
            </a:r>
            <a:r>
              <a:rPr lang="en-US" altLang="zh-CN" sz="1600" b="1" dirty="0" smtClean="0"/>
              <a:t> = </a:t>
            </a:r>
            <a:r>
              <a:rPr lang="en-US" altLang="zh-CN" sz="1600" b="1" dirty="0" err="1" smtClean="0"/>
              <a:t>sc.tno</a:t>
            </a:r>
            <a:r>
              <a:rPr lang="en-US" altLang="zh-CN" sz="1600" b="1" dirty="0" smtClean="0"/>
              <a:t> --</a:t>
            </a:r>
            <a:r>
              <a:rPr lang="zh-CN" altLang="en-US" sz="1600" b="1" dirty="0" smtClean="0"/>
              <a:t>教师表</a:t>
            </a:r>
            <a:endParaRPr lang="zh-CN" altLang="en-US" sz="1600" b="1" dirty="0" smtClean="0"/>
          </a:p>
          <a:p>
            <a:r>
              <a:rPr lang="en-US" altLang="zh-CN" sz="1600" b="1" dirty="0" smtClean="0"/>
              <a:t>where </a:t>
            </a:r>
            <a:r>
              <a:rPr lang="en-US" altLang="zh-CN" sz="1600" b="1" dirty="0" err="1" smtClean="0"/>
              <a:t>sc.tno</a:t>
            </a:r>
            <a:r>
              <a:rPr lang="en-US" altLang="zh-CN" sz="1600" b="1" dirty="0" smtClean="0"/>
              <a:t> = 4 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order by </a:t>
            </a:r>
            <a:r>
              <a:rPr lang="en-US" altLang="zh-CN" sz="1600" b="1" dirty="0" err="1" smtClean="0"/>
              <a:t>c.cno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desc</a:t>
            </a:r>
            <a:endParaRPr lang="en-US" altLang="zh-CN" sz="16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2204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6——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项目总结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JSP/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核心技能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API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内建对象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四个作用域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绝对路径，相对路径、根路径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转发和重定向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的合并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模式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 JSTL/EL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控制层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模型层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业务层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JavaBean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数据访问层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DAO+JDBC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2204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6——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项目总结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数据库相关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数据库表设计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单表操作、多表操作（一对多、多对多）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多表查询语句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辅助技术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验证码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富文本编辑器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kindEditor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日历插件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My97DatePicker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修改为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JSP(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相对路径的变化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各层功能分配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实体类、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层基本和数据库表对应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业务层、控制层、视图层更倾向于按照模块来划分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2050</Words>
  <Application>WPS 演示</Application>
  <PresentationFormat>全屏显示(16:9)</PresentationFormat>
  <Paragraphs>186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 Light</vt:lpstr>
      <vt:lpstr>方正宋刻本秀楷简体</vt:lpstr>
      <vt:lpstr>方正兰亭黑_GBK</vt:lpstr>
      <vt:lpstr>微软雅黑 Light</vt:lpstr>
      <vt:lpstr>黑体</vt:lpstr>
      <vt:lpstr>Arial Unicode MS</vt:lpstr>
      <vt:lpstr>Calibri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6634.pptx</dc:title>
  <dc:creator/>
  <cp:lastModifiedBy>高淇</cp:lastModifiedBy>
  <cp:revision>23</cp:revision>
  <dcterms:created xsi:type="dcterms:W3CDTF">2017-05-14T02:57:00Z</dcterms:created>
  <dcterms:modified xsi:type="dcterms:W3CDTF">2018-03-16T23:46:19Z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