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2"/>
  </p:sldMasterIdLst>
  <p:notesMasterIdLst>
    <p:notesMasterId r:id="rId15"/>
  </p:notesMasterIdLst>
  <p:handoutMasterIdLst>
    <p:handoutMasterId r:id="rId16"/>
  </p:handoutMasterIdLst>
  <p:sldIdLst>
    <p:sldId id="361" r:id="rId3"/>
    <p:sldId id="443" r:id="rId4"/>
    <p:sldId id="457" r:id="rId5"/>
    <p:sldId id="451" r:id="rId6"/>
    <p:sldId id="458" r:id="rId7"/>
    <p:sldId id="452" r:id="rId8"/>
    <p:sldId id="459" r:id="rId9"/>
    <p:sldId id="460" r:id="rId10"/>
    <p:sldId id="461" r:id="rId11"/>
    <p:sldId id="465" r:id="rId12"/>
    <p:sldId id="462" r:id="rId13"/>
    <p:sldId id="463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6475" autoAdjust="0"/>
  </p:normalViewPr>
  <p:slideViewPr>
    <p:cSldViewPr snapToGrid="0" showGuides="1">
      <p:cViewPr varScale="1">
        <p:scale>
          <a:sx n="91" d="100"/>
          <a:sy n="91" d="100"/>
        </p:scale>
        <p:origin x="-1002" y="-96"/>
      </p:cViewPr>
      <p:guideLst>
        <p:guide orient="horz" pos="3124"/>
        <p:guide orient="horz" pos="165"/>
        <p:guide orient="horz" pos="1675"/>
        <p:guide pos="323"/>
        <p:guide pos="288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2018-9-7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2018-9-7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2018-9-7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2018-9-7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2018-9-7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2018-9-7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2018-9-7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2018-9-7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2018-9-7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2018-9-7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2018-9-7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2018-9-7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pPr/>
              <a:t>2018-9-7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百战视频水印 (1)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315075" y="4617085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pPr/>
              <a:t>2018-9-7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530475" y="1964055"/>
            <a:ext cx="4691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2E4864"/>
                </a:solidFill>
                <a:latin typeface="+mn-ea"/>
              </a:rPr>
              <a:t>7.JSTL/EL</a:t>
            </a:r>
            <a:endParaRPr lang="zh-CN" altLang="en-US" sz="2400" b="1" dirty="0" smtClean="0">
              <a:solidFill>
                <a:srgbClr val="2E4864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22368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4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：合并</a:t>
            </a:r>
            <a:r>
              <a:rPr lang="en-US" altLang="zh-CN" sz="1800" dirty="0" err="1" smtClean="0">
                <a:solidFill>
                  <a:schemeClr val="accent1"/>
                </a:solidFill>
                <a:latin typeface="方正兰亭黑_GBK"/>
                <a:ea typeface="方正兰亭黑_GBK"/>
              </a:rPr>
              <a:t>Servlet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300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需求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减少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的数量，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之前：每个操作一个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现在：每个实体一个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或者 根据操作权限主体一个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：通过传递参数来判断方法名称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：提供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BaseServlet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，利用反射调用方法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22368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4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：合并</a:t>
            </a:r>
            <a:r>
              <a:rPr lang="en-US" altLang="zh-CN" sz="1800" dirty="0" err="1" smtClean="0">
                <a:solidFill>
                  <a:schemeClr val="accent1"/>
                </a:solidFill>
                <a:latin typeface="方正兰亭黑_GBK"/>
                <a:ea typeface="方正兰亭黑_GBK"/>
              </a:rPr>
              <a:t>Servlet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</a:p>
        </p:txBody>
      </p:sp>
      <p:sp>
        <p:nvSpPr>
          <p:cNvPr id="13" name="内容占位符 1"/>
          <p:cNvSpPr txBox="1"/>
          <p:nvPr/>
        </p:nvSpPr>
        <p:spPr>
          <a:xfrm>
            <a:off x="142844" y="1000108"/>
            <a:ext cx="8786874" cy="38984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void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doPost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HttpServletRequest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request,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HttpServletResponse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response)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throws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ServletException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IOException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解决中文乱码问题</a:t>
            </a: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request.setCharacterEncoding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("utf-8");</a:t>
            </a: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接收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参数</a:t>
            </a: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methodName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request.getParameter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("method");</a:t>
            </a: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参数值调用相应方法</a:t>
            </a: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if("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login".equals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methodName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)){</a:t>
            </a: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this.login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(request, response);</a:t>
            </a: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}else if("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logout".equals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methodName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)){</a:t>
            </a: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this.logout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(request, response);</a:t>
            </a: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781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5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：实现对学生信息的条件查询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需求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按照姓名查询符合条件的学生信息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支持模糊匹配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能够记忆查询条件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289" y="2738196"/>
            <a:ext cx="67056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821761" y="2212617"/>
            <a:ext cx="2042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38512" y="1279148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500760" y="1285791"/>
            <a:ext cx="14861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技能</a:t>
            </a:r>
          </a:p>
          <a:p>
            <a:pPr lvl="1"/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JSTL/EL</a:t>
            </a: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合并</a:t>
            </a:r>
            <a:r>
              <a:rPr lang="en-US" altLang="zh-CN" sz="1400" dirty="0" err="1" smtClean="0">
                <a:solidFill>
                  <a:schemeClr val="accent1"/>
                </a:solidFill>
                <a:latin typeface="+mj-ea"/>
                <a:ea typeface="+mj-ea"/>
              </a:rPr>
              <a:t>Servlet</a:t>
            </a:r>
            <a:endParaRPr lang="en-US" altLang="zh-CN" sz="1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149397" y="2072797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370131" y="2046863"/>
            <a:ext cx="486864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1 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使用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EL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替换页面用于简单显示的脚本</a:t>
            </a: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2 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使用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EL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和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JSTL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替换页面用于复杂显示的脚本</a:t>
            </a: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3—— JSTL/EL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的更多内容</a:t>
            </a: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4—— 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合并</a:t>
            </a:r>
            <a:r>
              <a:rPr lang="en-US" altLang="zh-CN" sz="1400" dirty="0" err="1" smtClean="0">
                <a:solidFill>
                  <a:schemeClr val="accent1"/>
                </a:solidFill>
                <a:latin typeface="+mj-ea"/>
                <a:ea typeface="+mj-ea"/>
              </a:rPr>
              <a:t>Servlet</a:t>
            </a:r>
            <a:endParaRPr lang="en-US" altLang="zh-CN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5—— 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实现按照条件查询学生信息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4719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1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：使用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EL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替换页面用于简单显示的脚本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7734167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需求说明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替换页面中用户显示的脚本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管理员登录成功失败的提示信息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添加管理员的提示信息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添加和更新学生失败的信息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更新学生时表单数据的显示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分析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JSTL/EL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来替换页面中负责显示的脚本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5764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2 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使用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EL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和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JSTL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替换页面用于复杂显示的脚本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115167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需求说明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替换页面中用户显示的脚本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显示学生列表信息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隔行变色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如果没有学生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显示提示信息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统计总人数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男女人数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分析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涉及流程控制（选择、循环）、格式（时间、日期）等的复杂的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脚本需要借助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JSTL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共同完成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1832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总结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1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：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JSTL/EL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 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Expression Language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）目的：为了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写起来更简单。灵感来自于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ECMAScript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XPath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表达式语言，它提供了在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中简化表达式的方法。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JSTL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 Standard Tag Library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标准标签库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是一个不断完善的开源的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标签库，是由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apache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jakarta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小组来维护的。根据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JSTL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标签所提供的功能，可以将其分为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个类别。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核心标签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格式化标签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标签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标签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JSTL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函数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JSTL/EL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的前提条件是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xxx.setAttribute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1832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总结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1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：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JSTL/EL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没有指定范围的</a:t>
            </a:r>
            <a:r>
              <a:rPr lang="en-US" altLang="zh-CN" sz="1600" dirty="0" smtClean="0"/>
              <a:t>EL</a:t>
            </a:r>
            <a:r>
              <a:rPr lang="zh-CN" altLang="en-US" sz="1600" dirty="0" smtClean="0"/>
              <a:t>的原理  </a:t>
            </a:r>
            <a:r>
              <a:rPr lang="en-US" altLang="zh-CN" sz="1600" dirty="0" smtClean="0"/>
              <a:t>${key}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8801" y="1535021"/>
            <a:ext cx="7468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EL</a:t>
            </a:r>
            <a:r>
              <a:rPr lang="zh-CN" altLang="en-US" sz="1200" dirty="0" smtClean="0">
                <a:solidFill>
                  <a:srgbClr val="FF0000"/>
                </a:solidFill>
              </a:rPr>
              <a:t>的四个范围和</a:t>
            </a:r>
            <a:r>
              <a:rPr lang="en-US" altLang="zh-CN" sz="1200" dirty="0" smtClean="0">
                <a:solidFill>
                  <a:srgbClr val="FF0000"/>
                </a:solidFill>
              </a:rPr>
              <a:t>JSP</a:t>
            </a:r>
            <a:r>
              <a:rPr lang="zh-CN" altLang="en-US" sz="1200" dirty="0" smtClean="0">
                <a:solidFill>
                  <a:srgbClr val="FF0000"/>
                </a:solidFill>
              </a:rPr>
              <a:t>的四个范围对应，分别为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pageContextScope</a:t>
            </a:r>
            <a:r>
              <a:rPr lang="zh-CN" altLang="en-US" sz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requestScope</a:t>
            </a:r>
            <a:r>
              <a:rPr lang="zh-CN" altLang="en-US" sz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sessionScope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applicationScope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Object value = </a:t>
            </a:r>
            <a:r>
              <a:rPr lang="en-US" altLang="zh-CN" sz="1200" b="1" dirty="0" smtClean="0"/>
              <a:t>null;</a:t>
            </a:r>
          </a:p>
          <a:p>
            <a:r>
              <a:rPr lang="en-US" altLang="zh-CN" sz="1200" dirty="0" smtClean="0"/>
              <a:t>value = </a:t>
            </a:r>
            <a:r>
              <a:rPr lang="en-US" altLang="zh-CN" sz="1200" dirty="0" err="1" smtClean="0"/>
              <a:t>pageContext.getAttribute</a:t>
            </a:r>
            <a:r>
              <a:rPr lang="en-US" altLang="zh-CN" sz="1200" dirty="0" smtClean="0"/>
              <a:t>(</a:t>
            </a:r>
            <a:r>
              <a:rPr lang="en-US" altLang="zh-CN" sz="1200" u="sng" dirty="0" smtClean="0"/>
              <a:t>key);</a:t>
            </a:r>
          </a:p>
          <a:p>
            <a:r>
              <a:rPr lang="en-US" altLang="zh-CN" sz="1200" b="1" dirty="0" smtClean="0"/>
              <a:t>if(value==null){</a:t>
            </a:r>
          </a:p>
          <a:p>
            <a:r>
              <a:rPr lang="en-US" altLang="zh-CN" sz="1200" dirty="0" smtClean="0"/>
              <a:t>       value = </a:t>
            </a:r>
            <a:r>
              <a:rPr lang="en-US" altLang="zh-CN" sz="1200" dirty="0" err="1" smtClean="0"/>
              <a:t>request.getAttribute</a:t>
            </a:r>
            <a:r>
              <a:rPr lang="en-US" altLang="zh-CN" sz="1200" dirty="0" smtClean="0"/>
              <a:t>(</a:t>
            </a:r>
            <a:r>
              <a:rPr lang="en-US" altLang="zh-CN" sz="1200" u="sng" dirty="0" smtClean="0"/>
              <a:t>key);</a:t>
            </a:r>
          </a:p>
          <a:p>
            <a:r>
              <a:rPr lang="en-US" altLang="zh-CN" sz="1200" b="1" dirty="0" smtClean="0"/>
              <a:t>       if(value==null){</a:t>
            </a:r>
          </a:p>
          <a:p>
            <a:r>
              <a:rPr lang="en-US" altLang="zh-CN" sz="1200" dirty="0" smtClean="0"/>
              <a:t>             value = </a:t>
            </a:r>
            <a:r>
              <a:rPr lang="en-US" altLang="zh-CN" sz="1200" dirty="0" err="1" smtClean="0"/>
              <a:t>session.getAttribute</a:t>
            </a:r>
            <a:r>
              <a:rPr lang="en-US" altLang="zh-CN" sz="1200" dirty="0" smtClean="0"/>
              <a:t>(</a:t>
            </a:r>
            <a:r>
              <a:rPr lang="en-US" altLang="zh-CN" sz="1200" u="sng" dirty="0" smtClean="0"/>
              <a:t>key);</a:t>
            </a:r>
          </a:p>
          <a:p>
            <a:r>
              <a:rPr lang="en-US" altLang="zh-CN" sz="1200" b="1" dirty="0" smtClean="0"/>
              <a:t>              if(value == null){</a:t>
            </a:r>
          </a:p>
          <a:p>
            <a:r>
              <a:rPr lang="en-US" altLang="zh-CN" sz="1200" dirty="0" smtClean="0"/>
              <a:t>                     value = </a:t>
            </a:r>
            <a:r>
              <a:rPr lang="en-US" altLang="zh-CN" sz="1200" dirty="0" err="1" smtClean="0"/>
              <a:t>application.getAttribute</a:t>
            </a:r>
            <a:r>
              <a:rPr lang="en-US" altLang="zh-CN" sz="1200" dirty="0" smtClean="0"/>
              <a:t>(</a:t>
            </a:r>
            <a:r>
              <a:rPr lang="en-US" altLang="zh-CN" sz="1200" u="sng" dirty="0" smtClean="0"/>
              <a:t>key);</a:t>
            </a:r>
          </a:p>
          <a:p>
            <a:r>
              <a:rPr lang="en-US" altLang="zh-CN" sz="1200" b="1" dirty="0" smtClean="0"/>
              <a:t>                      if(value==null){</a:t>
            </a:r>
          </a:p>
          <a:p>
            <a:r>
              <a:rPr lang="en-US" altLang="zh-CN" sz="1200" dirty="0" smtClean="0"/>
              <a:t>                             value= "";</a:t>
            </a:r>
          </a:p>
          <a:p>
            <a:r>
              <a:rPr lang="en-US" altLang="zh-CN" sz="1200" dirty="0" smtClean="0"/>
              <a:t>                      }</a:t>
            </a:r>
          </a:p>
          <a:p>
            <a:r>
              <a:rPr lang="en-US" altLang="zh-CN" sz="1200" dirty="0" smtClean="0"/>
              <a:t>              }</a:t>
            </a:r>
          </a:p>
          <a:p>
            <a:r>
              <a:rPr lang="en-US" altLang="zh-CN" sz="1200" dirty="0" smtClean="0"/>
              <a:t>       }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b="1" dirty="0" smtClean="0"/>
              <a:t>return value;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1832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总结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1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：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JSTL/EL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EL</a:t>
            </a:r>
            <a:r>
              <a:rPr lang="zh-CN" altLang="en-US" sz="1600" dirty="0" smtClean="0"/>
              <a:t>获取对象属性的原理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底层采用了反射机制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调用的是相应属性的</a:t>
            </a:r>
            <a:r>
              <a:rPr lang="en-US" altLang="zh-CN" sz="1400" dirty="0" smtClean="0"/>
              <a:t>getter</a:t>
            </a:r>
            <a:r>
              <a:rPr lang="zh-CN" altLang="en-US" sz="1400" dirty="0" smtClean="0"/>
              <a:t>方法，而不是属性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8983" y="1982958"/>
            <a:ext cx="67687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request.setAttribute</a:t>
            </a:r>
            <a:r>
              <a:rPr lang="en-US" altLang="zh-CN" sz="1400" dirty="0" smtClean="0"/>
              <a:t>(“</a:t>
            </a:r>
            <a:r>
              <a:rPr lang="en-US" altLang="zh-CN" sz="1400" dirty="0" err="1" smtClean="0"/>
              <a:t>stu</a:t>
            </a:r>
            <a:r>
              <a:rPr lang="en-US" altLang="zh-CN" sz="1400" dirty="0" smtClean="0"/>
              <a:t>”, stu2);</a:t>
            </a:r>
          </a:p>
          <a:p>
            <a:r>
              <a:rPr lang="en-US" altLang="zh-CN" sz="1400" dirty="0" smtClean="0"/>
              <a:t>${</a:t>
            </a:r>
            <a:r>
              <a:rPr lang="en-US" altLang="zh-CN" sz="1400" dirty="0" err="1" smtClean="0"/>
              <a:t>requestScope.stu.name</a:t>
            </a:r>
            <a:r>
              <a:rPr lang="en-US" altLang="zh-CN" sz="1400" dirty="0" smtClean="0"/>
              <a:t> }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获取对象</a:t>
            </a:r>
          </a:p>
          <a:p>
            <a:r>
              <a:rPr lang="en-US" altLang="zh-CN" sz="1400" dirty="0" smtClean="0"/>
              <a:t>Object value =</a:t>
            </a:r>
            <a:r>
              <a:rPr lang="en-US" altLang="zh-CN" sz="1400" dirty="0" err="1" smtClean="0"/>
              <a:t>request.getAttribute</a:t>
            </a:r>
            <a:r>
              <a:rPr lang="en-US" altLang="zh-CN" sz="1400" dirty="0" smtClean="0"/>
              <a:t>(“</a:t>
            </a:r>
            <a:r>
              <a:rPr lang="en-US" altLang="zh-CN" sz="1400" dirty="0" err="1" smtClean="0"/>
              <a:t>stu</a:t>
            </a:r>
            <a:r>
              <a:rPr lang="en-US" altLang="zh-CN" sz="1400" dirty="0" smtClean="0"/>
              <a:t>”);</a:t>
            </a:r>
          </a:p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获取对象对应的类</a:t>
            </a:r>
          </a:p>
          <a:p>
            <a:r>
              <a:rPr lang="en-US" altLang="zh-CN" sz="1400" dirty="0" smtClean="0"/>
              <a:t>Class </a:t>
            </a:r>
            <a:r>
              <a:rPr lang="en-US" altLang="zh-CN" sz="1400" dirty="0" err="1" smtClean="0"/>
              <a:t>clazz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value.getClass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通过属性获取属性对应的操作方法</a:t>
            </a:r>
          </a:p>
          <a:p>
            <a:r>
              <a:rPr lang="en-US" altLang="zh-CN" sz="1400" dirty="0" smtClean="0"/>
              <a:t>Method </a:t>
            </a:r>
            <a:r>
              <a:rPr lang="en-US" altLang="zh-CN" sz="1400" dirty="0" err="1" smtClean="0"/>
              <a:t>method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clazz.getMethod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get"+"N"+"ame</a:t>
            </a:r>
            <a:r>
              <a:rPr lang="en-US" altLang="zh-CN" sz="1400" dirty="0" smtClean="0"/>
              <a:t>");</a:t>
            </a:r>
          </a:p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开始执行</a:t>
            </a:r>
          </a:p>
          <a:p>
            <a:r>
              <a:rPr lang="en-US" altLang="zh-CN" sz="1400" dirty="0" smtClean="0"/>
              <a:t>Object </a:t>
            </a:r>
            <a:r>
              <a:rPr lang="en-US" altLang="zh-CN" sz="1400" dirty="0" err="1" smtClean="0"/>
              <a:t>returnValue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method.invoke</a:t>
            </a:r>
            <a:r>
              <a:rPr lang="en-US" altLang="zh-CN" sz="1400" dirty="0" smtClean="0"/>
              <a:t>(value);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324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3—— JSTL/EL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的更多内容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需求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c:out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c:forEach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c:forTokens&gt;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c:choose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fmt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formatDate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&gt;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empty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1832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总结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1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：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JSTL/EL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JSTL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核心标签库常用标签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c:set&gt;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赋值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c:out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取值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c:remove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清除值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c:if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  if—else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c:choose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  switch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c:forEach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  for while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c:forTokens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913</Words>
  <Application>Microsoft Office PowerPoint</Application>
  <PresentationFormat>全屏显示(16:9)</PresentationFormat>
  <Paragraphs>145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6634.pptx</dc:title>
  <dc:creator/>
  <cp:lastModifiedBy/>
  <cp:revision>23</cp:revision>
  <dcterms:created xsi:type="dcterms:W3CDTF">2017-05-14T02:57:00Z</dcterms:created>
  <dcterms:modified xsi:type="dcterms:W3CDTF">2018-09-07T06:28:50Z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