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12"/>
  </p:handoutMasterIdLst>
  <p:sldIdLst>
    <p:sldId id="361" r:id="rId4"/>
    <p:sldId id="443" r:id="rId6"/>
    <p:sldId id="457" r:id="rId7"/>
    <p:sldId id="470" r:id="rId8"/>
    <p:sldId id="463" r:id="rId9"/>
    <p:sldId id="464" r:id="rId10"/>
    <p:sldId id="465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FEFEF"/>
    <a:srgbClr val="2E4864"/>
    <a:srgbClr val="10327B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 varScale="1">
        <p:scale>
          <a:sx n="88" d="100"/>
          <a:sy n="88" d="100"/>
        </p:scale>
        <p:origin x="-1092" y="-108"/>
      </p:cViewPr>
      <p:guideLst>
        <p:guide orient="horz" pos="3124"/>
        <p:guide orient="horz" pos="165"/>
        <p:guide orient="horz" pos="1675"/>
        <p:guide pos="323"/>
        <p:guide pos="288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百战视频水印 (1)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370320" y="4645025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530475" y="1964055"/>
            <a:ext cx="58950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2E4864"/>
                </a:solidFill>
                <a:latin typeface="+mn-ea"/>
              </a:rPr>
              <a:t>9.</a:t>
            </a:r>
            <a:r>
              <a:rPr lang="zh-CN" altLang="en-US" sz="2400" b="1" dirty="0" smtClean="0">
                <a:solidFill>
                  <a:srgbClr val="2E4864"/>
                </a:solidFill>
                <a:latin typeface="+mn-ea"/>
              </a:rPr>
              <a:t>贯彻案例：学生选课系统</a:t>
            </a:r>
            <a:r>
              <a:rPr lang="en-US" altLang="zh-CN" sz="2400" b="1" dirty="0" smtClean="0">
                <a:solidFill>
                  <a:srgbClr val="2E4864"/>
                </a:solidFill>
                <a:latin typeface="+mn-ea"/>
              </a:rPr>
              <a:t>3</a:t>
            </a:r>
            <a:br>
              <a:rPr lang="en-US" altLang="zh-CN" sz="2400" b="1" dirty="0" smtClean="0">
                <a:solidFill>
                  <a:srgbClr val="2E4864"/>
                </a:solidFill>
                <a:latin typeface="+mn-ea"/>
              </a:rPr>
            </a:br>
            <a:r>
              <a:rPr lang="en-US" altLang="zh-CN" sz="2400" b="1" dirty="0" smtClean="0">
                <a:solidFill>
                  <a:srgbClr val="2E4864"/>
                </a:solidFill>
                <a:latin typeface="+mn-ea"/>
              </a:rPr>
              <a:t>   			--</a:t>
            </a:r>
            <a:r>
              <a:rPr lang="zh-CN" altLang="en-US" sz="2400" b="1" dirty="0" smtClean="0">
                <a:solidFill>
                  <a:srgbClr val="2E4864"/>
                </a:solidFill>
                <a:latin typeface="+mn-ea"/>
              </a:rPr>
              <a:t>后台课程教师管理</a:t>
            </a:r>
            <a:br>
              <a:rPr lang="zh-CN" altLang="en-US" sz="2400" b="1" dirty="0" smtClean="0">
                <a:solidFill>
                  <a:srgbClr val="2E4864"/>
                </a:solidFill>
                <a:latin typeface="+mn-ea"/>
              </a:rPr>
            </a:br>
            <a:endParaRPr lang="zh-CN" altLang="en-US" sz="2400" b="1" dirty="0" smtClean="0">
              <a:solidFill>
                <a:srgbClr val="2E4864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821761" y="2212617"/>
            <a:ext cx="2042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CONTENTS</a:t>
            </a:r>
            <a:endParaRPr lang="zh-CN" altLang="en-US" sz="2400" b="1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703073" y="1496868"/>
            <a:ext cx="231424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65320" y="1503511"/>
            <a:ext cx="40089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技能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学生选课系统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后台课程管理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学生选课系统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后台教师管理（多对多操作）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713958" y="2290517"/>
            <a:ext cx="231424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934691" y="2264583"/>
            <a:ext cx="52093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1 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管理员添加课程（日历插件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My97DatePicker 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）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2—— 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管理员添加教师（富文本编辑器</a:t>
            </a:r>
            <a:r>
              <a:rPr lang="en-US" altLang="zh-CN" sz="1400" dirty="0" err="1" smtClean="0">
                <a:solidFill>
                  <a:schemeClr val="accent1"/>
                </a:solidFill>
                <a:latin typeface="+mj-ea"/>
                <a:ea typeface="+mj-ea"/>
              </a:rPr>
              <a:t>kindEditor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）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3 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管理员给教师分配课程（多对多）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4 ——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查看课程分配信息（多对多）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lvl="1"/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5—— 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取消教师某个课程分配（多对多）</a:t>
            </a:r>
            <a:endParaRPr lang="zh-CN" altLang="en-US" sz="1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29658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1 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管理员添加课程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727447"/>
            <a:ext cx="77341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完全的单表操作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建立数据库表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创建实体类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视图层页面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控制层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业务层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数据访问层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添加日历插件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My97DatePicker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复制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My97DatePicker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文件夹到项目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导入外部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My97DatePicker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&lt;script type="text/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="My97DatePicker/WdatePicker.js"&gt;&lt;/script&gt;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My97DatePicker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&lt;input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readonly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name="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periodEnd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onfocus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="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WdatePicker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()"/&gt;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29658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2 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管理员添加教师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868964"/>
            <a:ext cx="8017196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完全的单表操作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建立数据库表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创建实体类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视图层页面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控制层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业务层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数据访问层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添加富文本编辑器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复制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kindEditor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文件夹到项目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导入外部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kindEditor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&lt;script type="text/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="editor/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kindeditor.js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"&gt;&lt;/script&gt;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My97DatePicker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&lt;script type="text/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“&gt;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KE.show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({id : 'contents'});&lt;/script&gt;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658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3 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管理员给教师分配课程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预分配课程：完全的单表查询操作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建立数据库表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t_tc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，存储分配课程信息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获取课程列表并在页面显示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获取教师列表并在页面显示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分配课程（中间表的单表操作）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控制层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业务层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数据访问层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中间表可以单独建立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也可以放入关联主表的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1967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4 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查看课程分配信息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803648"/>
            <a:ext cx="80171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多表操作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数据库多表查询语句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多表查询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多对多关联关系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数据访问层：</a:t>
            </a:r>
            <a:r>
              <a:rPr lang="zh-CN" altLang="en-US" sz="1400" dirty="0" smtClean="0">
                <a:solidFill>
                  <a:srgbClr val="FF0000"/>
                </a:solidFill>
              </a:rPr>
              <a:t>数据如何封装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业务层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控制层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理解多表查询和多次单表查询的区别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效率不同，结果不同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8549" y="2235831"/>
            <a:ext cx="586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select * from </a:t>
            </a:r>
            <a:r>
              <a:rPr lang="en-US" altLang="zh-CN" sz="1400" b="1" dirty="0" err="1" smtClean="0"/>
              <a:t>t_course</a:t>
            </a:r>
            <a:r>
              <a:rPr lang="en-US" altLang="zh-CN" sz="1400" b="1" dirty="0" smtClean="0"/>
              <a:t> c     left join </a:t>
            </a:r>
            <a:r>
              <a:rPr lang="en-US" altLang="zh-CN" sz="1400" b="1" dirty="0" err="1" smtClean="0"/>
              <a:t>t_tc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tc</a:t>
            </a:r>
            <a:r>
              <a:rPr lang="en-US" altLang="zh-CN" sz="1400" b="1" dirty="0" smtClean="0"/>
              <a:t>  on </a:t>
            </a:r>
            <a:r>
              <a:rPr lang="en-US" altLang="zh-CN" sz="1400" b="1" dirty="0" err="1" smtClean="0"/>
              <a:t>c.cno</a:t>
            </a:r>
            <a:r>
              <a:rPr lang="en-US" altLang="zh-CN" sz="1400" b="1" dirty="0" smtClean="0"/>
              <a:t> = </a:t>
            </a:r>
            <a:r>
              <a:rPr lang="en-US" altLang="zh-CN" sz="1400" b="1" dirty="0" err="1" smtClean="0"/>
              <a:t>tc.cno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left join </a:t>
            </a:r>
            <a:r>
              <a:rPr lang="en-US" altLang="zh-CN" sz="1400" b="1" dirty="0" err="1" smtClean="0"/>
              <a:t>t_teacher</a:t>
            </a:r>
            <a:r>
              <a:rPr lang="en-US" altLang="zh-CN" sz="1400" b="1" dirty="0" smtClean="0"/>
              <a:t>  t  on </a:t>
            </a:r>
            <a:r>
              <a:rPr lang="en-US" altLang="zh-CN" sz="1400" b="1" dirty="0" err="1" smtClean="0"/>
              <a:t>tc.tno</a:t>
            </a:r>
            <a:r>
              <a:rPr lang="en-US" altLang="zh-CN" sz="1400" b="1" dirty="0" smtClean="0"/>
              <a:t> = </a:t>
            </a:r>
            <a:r>
              <a:rPr lang="en-US" altLang="zh-CN" sz="1400" b="1" dirty="0" err="1" smtClean="0"/>
              <a:t>t.tno</a:t>
            </a:r>
            <a:endParaRPr lang="en-US" altLang="zh-CN" sz="14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51540" y="259605"/>
            <a:ext cx="3658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练习</a:t>
            </a:r>
            <a:r>
              <a:rPr lang="en-US" altLang="zh-CN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5 ——</a:t>
            </a:r>
            <a:r>
              <a:rPr lang="zh-CN" altLang="en-US" sz="1800" dirty="0" smtClean="0">
                <a:solidFill>
                  <a:schemeClr val="accent1"/>
                </a:solidFill>
                <a:latin typeface="方正兰亭黑_GBK"/>
                <a:ea typeface="方正兰亭黑_GBK"/>
              </a:rPr>
              <a:t>取消教师某个课程分配</a:t>
            </a:r>
            <a:endParaRPr lang="en-US" altLang="zh-CN" sz="1800" dirty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32992" y="569851"/>
            <a:ext cx="34978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315884" y="262542"/>
            <a:ext cx="5283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i="1">
                <a:solidFill>
                  <a:schemeClr val="bg1"/>
                </a:solidFill>
                <a:latin typeface="+mj-ea"/>
                <a:ea typeface="+mj-ea"/>
              </a:rPr>
              <a:t>SXT</a:t>
            </a:r>
            <a:endParaRPr lang="en-US" altLang="zh-CN" sz="1400" b="1" i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3404" y="901622"/>
            <a:ext cx="8017196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中间表的单表操作，和分配课程操作类似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控制层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业务层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数据访问层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94384" y="1353781"/>
            <a:ext cx="60483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&lt;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c:if</a:t>
            </a:r>
            <a:r>
              <a:rPr lang="en-US" altLang="zh-CN" sz="1600" dirty="0" smtClean="0">
                <a:solidFill>
                  <a:srgbClr val="FF0000"/>
                </a:solidFill>
              </a:rPr>
              <a:t> test=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"${ 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tc.teacher.tid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!=0 }"&gt;</a:t>
            </a:r>
            <a:endParaRPr lang="en-US" altLang="zh-CN" sz="1600" i="1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/>
              <a:t>&lt;td </a:t>
            </a:r>
            <a:r>
              <a:rPr lang="en-US" altLang="zh-CN" sz="1600" dirty="0" err="1" smtClean="0"/>
              <a:t>bgcolor</a:t>
            </a:r>
            <a:r>
              <a:rPr lang="en-US" altLang="zh-CN" sz="1600" dirty="0" smtClean="0"/>
              <a:t>=</a:t>
            </a:r>
            <a:r>
              <a:rPr lang="en-US" altLang="zh-CN" sz="1600" i="1" dirty="0" smtClean="0"/>
              <a:t>"#FFFFFF"&gt;</a:t>
            </a:r>
            <a:endParaRPr lang="en-US" altLang="zh-CN" sz="1600" i="1" dirty="0" smtClean="0"/>
          </a:p>
          <a:p>
            <a:r>
              <a:rPr lang="en-US" altLang="zh-CN" sz="1600" i="1" dirty="0" smtClean="0">
                <a:solidFill>
                  <a:srgbClr val="FF0000"/>
                </a:solidFill>
              </a:rPr>
              <a:t>&lt;a 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href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="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servlet/AdministratorServlet?method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=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removeDistributeCourse</a:t>
            </a:r>
            <a:endParaRPr lang="en-US" altLang="zh-CN" sz="1600" i="1" dirty="0" smtClean="0">
              <a:solidFill>
                <a:srgbClr val="FF0000"/>
              </a:solidFill>
            </a:endParaRPr>
          </a:p>
          <a:p>
            <a:r>
              <a:rPr lang="en-US" altLang="zh-CN" sz="1600" i="1" dirty="0" smtClean="0">
                <a:solidFill>
                  <a:srgbClr val="FF0000"/>
                </a:solidFill>
              </a:rPr>
              <a:t>	&amp;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cno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=${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tc.cid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 }&amp;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tno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=${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tc.teacher.tid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}"&gt;</a:t>
            </a:r>
            <a:endParaRPr lang="en-US" altLang="zh-CN" sz="1600" i="1" dirty="0" smtClean="0">
              <a:solidFill>
                <a:srgbClr val="FF0000"/>
              </a:solidFill>
            </a:endParaRPr>
          </a:p>
          <a:p>
            <a:r>
              <a:rPr lang="zh-CN" altLang="en-US" sz="1600" i="1" dirty="0" smtClean="0"/>
              <a:t>取消该课程</a:t>
            </a:r>
            <a:r>
              <a:rPr lang="en-US" altLang="zh-CN" sz="1600" i="1" dirty="0" smtClean="0"/>
              <a:t>&lt;/a&gt;&amp;</a:t>
            </a:r>
            <a:r>
              <a:rPr lang="en-US" altLang="zh-CN" sz="1600" i="1" dirty="0" err="1" smtClean="0"/>
              <a:t>nbsp;|&amp;nbsp</a:t>
            </a:r>
            <a:r>
              <a:rPr lang="en-US" altLang="zh-CN" sz="1600" i="1" dirty="0" smtClean="0"/>
              <a:t>;</a:t>
            </a:r>
            <a:endParaRPr lang="en-US" altLang="zh-CN" sz="1600" i="1" dirty="0" smtClean="0"/>
          </a:p>
          <a:p>
            <a:r>
              <a:rPr lang="en-US" altLang="zh-CN" sz="1600" dirty="0" smtClean="0"/>
              <a:t>&lt;/</a:t>
            </a:r>
            <a:r>
              <a:rPr lang="en-US" altLang="zh-CN" sz="1600" dirty="0" err="1" smtClean="0"/>
              <a:t>c:if</a:t>
            </a:r>
            <a:r>
              <a:rPr lang="en-US" altLang="zh-CN" sz="1600" dirty="0" smtClean="0"/>
              <a:t>&gt;</a:t>
            </a:r>
            <a:endParaRPr lang="en-US" altLang="zh-CN" sz="1600" dirty="0" smtClean="0"/>
          </a:p>
          <a:p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c:if</a:t>
            </a:r>
            <a:r>
              <a:rPr lang="en-US" altLang="zh-CN" sz="1600" dirty="0" smtClean="0"/>
              <a:t> test=</a:t>
            </a:r>
            <a:r>
              <a:rPr lang="en-US" altLang="zh-CN" sz="1600" i="1" dirty="0" smtClean="0"/>
              <a:t>"${ </a:t>
            </a:r>
            <a:r>
              <a:rPr lang="en-US" altLang="zh-CN" sz="1600" i="1" dirty="0" err="1" smtClean="0"/>
              <a:t>tc.teacher.tid</a:t>
            </a:r>
            <a:r>
              <a:rPr lang="en-US" altLang="zh-CN" sz="1600" i="1" dirty="0" smtClean="0"/>
              <a:t>==0 }"&gt;</a:t>
            </a:r>
            <a:endParaRPr lang="en-US" altLang="zh-CN" sz="1600" i="1" dirty="0" smtClean="0"/>
          </a:p>
          <a:p>
            <a:r>
              <a:rPr lang="en-US" altLang="zh-CN" sz="1600" dirty="0" smtClean="0"/>
              <a:t>&lt;td </a:t>
            </a:r>
            <a:r>
              <a:rPr lang="en-US" altLang="zh-CN" sz="1600" dirty="0" err="1" smtClean="0"/>
              <a:t>bgcolor</a:t>
            </a:r>
            <a:r>
              <a:rPr lang="en-US" altLang="zh-CN" sz="1600" dirty="0" smtClean="0"/>
              <a:t>=</a:t>
            </a:r>
            <a:r>
              <a:rPr lang="en-US" altLang="zh-CN" sz="1600" i="1" dirty="0" smtClean="0"/>
              <a:t>"#FFFFFF"&gt;</a:t>
            </a:r>
            <a:r>
              <a:rPr lang="zh-CN" altLang="en-US" sz="1600" i="1" dirty="0" smtClean="0"/>
              <a:t>取消该课程</a:t>
            </a:r>
            <a:r>
              <a:rPr lang="en-US" altLang="zh-CN" sz="1600" i="1" dirty="0" smtClean="0"/>
              <a:t>&amp;</a:t>
            </a:r>
            <a:r>
              <a:rPr lang="en-US" altLang="zh-CN" sz="1600" i="1" dirty="0" err="1" smtClean="0"/>
              <a:t>nbsp;|&amp;nbsp</a:t>
            </a:r>
            <a:r>
              <a:rPr lang="en-US" altLang="zh-CN" sz="1600" i="1" dirty="0" smtClean="0"/>
              <a:t>;</a:t>
            </a:r>
            <a:endParaRPr lang="en-US" altLang="zh-CN" sz="1600" i="1" dirty="0" smtClean="0"/>
          </a:p>
          <a:p>
            <a:r>
              <a:rPr lang="en-US" altLang="zh-CN" sz="1600" dirty="0" smtClean="0"/>
              <a:t>&lt;/</a:t>
            </a:r>
            <a:r>
              <a:rPr lang="en-US" altLang="zh-CN" sz="1600" dirty="0" err="1" smtClean="0"/>
              <a:t>c:if</a:t>
            </a:r>
            <a:r>
              <a:rPr lang="en-US" altLang="zh-CN" sz="1600" dirty="0" smtClean="0"/>
              <a:t>&gt;</a:t>
            </a:r>
            <a:endParaRPr lang="en-US" altLang="zh-CN" sz="1600" dirty="0" smtClean="0"/>
          </a:p>
          <a:p>
            <a:r>
              <a:rPr lang="en-US" altLang="zh-CN" sz="1600" dirty="0" smtClean="0"/>
              <a:t>&lt;a </a:t>
            </a:r>
            <a:r>
              <a:rPr lang="en-US" altLang="zh-CN" sz="1600" dirty="0" err="1" smtClean="0"/>
              <a:t>href</a:t>
            </a:r>
            <a:r>
              <a:rPr lang="en-US" altLang="zh-CN" sz="1600" dirty="0" smtClean="0"/>
              <a:t>=</a:t>
            </a:r>
            <a:r>
              <a:rPr lang="en-US" altLang="zh-CN" sz="1600" i="1" dirty="0" smtClean="0"/>
              <a:t>"#"&gt;</a:t>
            </a:r>
            <a:r>
              <a:rPr lang="zh-CN" altLang="en-US" sz="1600" i="1" dirty="0" smtClean="0"/>
              <a:t>修改</a:t>
            </a:r>
            <a:r>
              <a:rPr lang="en-US" altLang="zh-CN" sz="1600" i="1" dirty="0" smtClean="0"/>
              <a:t>&lt;/a&gt;&lt;/td&gt;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1379</Words>
  <Application>WPS 演示</Application>
  <PresentationFormat>全屏显示(16:9)</PresentationFormat>
  <Paragraphs>118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 Light</vt:lpstr>
      <vt:lpstr>方正宋刻本秀楷简体</vt:lpstr>
      <vt:lpstr>方正兰亭黑_GBK</vt:lpstr>
      <vt:lpstr>微软雅黑 Light</vt:lpstr>
      <vt:lpstr>黑体</vt:lpstr>
      <vt:lpstr>Arial Unicode MS</vt:lpstr>
      <vt:lpstr>Calibri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6634.pptx</dc:title>
  <dc:creator/>
  <cp:lastModifiedBy>高淇</cp:lastModifiedBy>
  <cp:revision>23</cp:revision>
  <dcterms:created xsi:type="dcterms:W3CDTF">2017-05-14T02:57:00Z</dcterms:created>
  <dcterms:modified xsi:type="dcterms:W3CDTF">2018-03-16T23:45:57Z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