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3" r:id="rId5"/>
    <p:sldId id="260" r:id="rId6"/>
    <p:sldId id="261" r:id="rId7"/>
    <p:sldId id="262" r:id="rId8"/>
    <p:sldId id="271" r:id="rId9"/>
    <p:sldId id="270" r:id="rId10"/>
    <p:sldId id="267" r:id="rId11"/>
    <p:sldId id="268" r:id="rId12"/>
    <p:sldId id="275" r:id="rId13"/>
    <p:sldId id="272" r:id="rId14"/>
    <p:sldId id="274" r:id="rId15"/>
    <p:sldId id="276" r:id="rId16"/>
    <p:sldId id="277" r:id="rId17"/>
    <p:sldId id="278" r:id="rId18"/>
    <p:sldId id="279" r:id="rId19"/>
    <p:sldId id="280" r:id="rId20"/>
    <p:sldId id="281" r:id="rId21"/>
    <p:sldId id="282" r:id="rId22"/>
    <p:sldId id="283" r:id="rId23"/>
    <p:sldId id="284" r:id="rId24"/>
    <p:sldId id="285"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4A38C77-4AD9-434B-9F1B-350C2EA7E32D}" type="datetimeFigureOut">
              <a:rPr lang="ru-RU" smtClean="0"/>
              <a:pPr/>
              <a:t>20.12.2022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1B31917-3323-43EF-8522-ABA44BAFFB9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38C77-4AD9-434B-9F1B-350C2EA7E32D}" type="datetimeFigureOut">
              <a:rPr lang="ru-RU" smtClean="0"/>
              <a:pPr/>
              <a:t>20.12.2022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31917-3323-43EF-8522-ABA44BAFFB9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694414"/>
          </a:xfrm>
          <a:prstGeom prst="rect">
            <a:avLst/>
          </a:prstGeom>
          <a:noFill/>
        </p:spPr>
        <p:txBody>
          <a:bodyPr wrap="square" rtlCol="0">
            <a:spAutoFit/>
          </a:bodyPr>
          <a:lstStyle/>
          <a:p>
            <a:pPr algn="just"/>
            <a:r>
              <a:rPr lang="en-US" sz="2800" b="1" dirty="0">
                <a:solidFill>
                  <a:srgbClr val="FF0000"/>
                </a:solidFill>
                <a:latin typeface="Arial"/>
                <a:cs typeface="Arial"/>
              </a:rPr>
              <a:t>CHAT</a:t>
            </a:r>
            <a:r>
              <a:rPr lang="ru-RU" sz="2800" dirty="0">
                <a:latin typeface="Arial"/>
                <a:cs typeface="Arial"/>
              </a:rPr>
              <a:t>─ </a:t>
            </a:r>
            <a:r>
              <a:rPr lang="ru-RU" sz="2800" b="1" i="1" dirty="0"/>
              <a:t>средство обмена текстовыми сообщениями </a:t>
            </a:r>
            <a:r>
              <a:rPr lang="en-US" sz="2800" b="1" i="1" dirty="0"/>
              <a:t> </a:t>
            </a:r>
            <a:r>
              <a:rPr lang="ru-RU" sz="2800" b="1" i="1" dirty="0"/>
              <a:t>в </a:t>
            </a:r>
            <a:r>
              <a:rPr lang="en-US" sz="2800" b="1" i="1" dirty="0"/>
              <a:t>on-line</a:t>
            </a:r>
            <a:r>
              <a:rPr lang="ru-RU" sz="2800" b="1" i="1" dirty="0"/>
              <a:t>  режиме с другими пользователями.</a:t>
            </a:r>
          </a:p>
          <a:p>
            <a:pPr algn="just"/>
            <a:r>
              <a:rPr lang="ru-RU" sz="2800" b="1" i="1" dirty="0"/>
              <a:t>Раньше чатами называли сервис для групповых общений в Интернете. После отправки сообщения собеседник сразу его получает… Сообщения видны не только ему, но и другим собеседникам.</a:t>
            </a:r>
            <a:endParaRPr lang="en-US" sz="2800" b="1" i="1" dirty="0"/>
          </a:p>
          <a:p>
            <a:pPr algn="just"/>
            <a:r>
              <a:rPr lang="ru-RU" sz="2800" i="1" dirty="0"/>
              <a:t>До появления социальных сетей, скайпа, </a:t>
            </a:r>
            <a:r>
              <a:rPr lang="ru-RU" sz="2800" i="1" dirty="0" err="1"/>
              <a:t>вайбера</a:t>
            </a:r>
            <a:r>
              <a:rPr lang="ru-RU" sz="2800" i="1" dirty="0"/>
              <a:t> и других программ для быстрой связи, они были очень востребованы. Потому как только здесь можно было переписываться в реальном времени. Люди договаривались встретиться в каком-то чате, чтобы просто пообщаться.</a:t>
            </a:r>
            <a:endParaRPr lang="en-US" sz="2800" i="1" dirty="0"/>
          </a:p>
          <a:p>
            <a:pPr algn="just"/>
            <a:r>
              <a:rPr lang="ru-RU" sz="2800" i="1" dirty="0"/>
              <a:t>Сейчас же всё гораздо проще, поэтому такие сайты потихоньку закрываются. Но само слово осталось и периодически встречается в интернете, СМИ и личных беседах.</a:t>
            </a:r>
          </a:p>
          <a:p>
            <a:pPr algn="just"/>
            <a:endParaRPr lang="ru-RU" sz="2800" b="1" i="1" dirty="0"/>
          </a:p>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85720" y="394692"/>
            <a:ext cx="8643998" cy="6370975"/>
          </a:xfrm>
          <a:prstGeom prst="rect">
            <a:avLst/>
          </a:prstGeom>
        </p:spPr>
        <p:txBody>
          <a:bodyPr wrap="square">
            <a:spAutoFit/>
          </a:bodyPr>
          <a:lstStyle/>
          <a:p>
            <a:r>
              <a:rPr lang="en-US" sz="2400" dirty="0"/>
              <a:t>int main(){    // </a:t>
            </a:r>
            <a:r>
              <a:rPr lang="en-US" sz="2400" b="1" dirty="0"/>
              <a:t>with threads</a:t>
            </a:r>
          </a:p>
          <a:p>
            <a:endParaRPr lang="en-US" sz="2400" b="1" dirty="0"/>
          </a:p>
          <a:p>
            <a:r>
              <a:rPr lang="en-US" sz="2400" dirty="0" err="1"/>
              <a:t>WSAData</a:t>
            </a:r>
            <a:r>
              <a:rPr lang="en-US" sz="2400" dirty="0"/>
              <a:t> </a:t>
            </a:r>
            <a:r>
              <a:rPr lang="en-US" sz="2400" dirty="0" err="1"/>
              <a:t>wsaData</a:t>
            </a:r>
            <a:r>
              <a:rPr lang="en-US" sz="2400" dirty="0"/>
              <a:t>;     WORD </a:t>
            </a:r>
            <a:r>
              <a:rPr lang="en-US" sz="2400" dirty="0" err="1"/>
              <a:t>Ver</a:t>
            </a:r>
            <a:r>
              <a:rPr lang="en-US" sz="2400" dirty="0"/>
              <a:t> = MAKEWORD(2, 1);</a:t>
            </a:r>
          </a:p>
          <a:p>
            <a:r>
              <a:rPr lang="en-US" sz="2400" dirty="0"/>
              <a:t>    if (</a:t>
            </a:r>
            <a:r>
              <a:rPr lang="en-US" sz="2400" dirty="0" err="1"/>
              <a:t>WSAStartup</a:t>
            </a:r>
            <a:r>
              <a:rPr lang="en-US" sz="2400" dirty="0"/>
              <a:t>(</a:t>
            </a:r>
            <a:r>
              <a:rPr lang="en-US" sz="2400" dirty="0" err="1"/>
              <a:t>Ver</a:t>
            </a:r>
            <a:r>
              <a:rPr lang="en-US" sz="2400" dirty="0"/>
              <a:t>, &amp;</a:t>
            </a:r>
            <a:r>
              <a:rPr lang="en-US" sz="2400" dirty="0" err="1"/>
              <a:t>wsaData</a:t>
            </a:r>
            <a:r>
              <a:rPr lang="en-US" sz="2400" dirty="0"/>
              <a:t>) != 0) {</a:t>
            </a:r>
          </a:p>
          <a:p>
            <a:r>
              <a:rPr lang="en-US" sz="2400" dirty="0"/>
              <a:t>        </a:t>
            </a:r>
            <a:r>
              <a:rPr lang="en-US" sz="2400" dirty="0" err="1"/>
              <a:t>cout</a:t>
            </a:r>
            <a:r>
              <a:rPr lang="en-US" sz="2400" dirty="0"/>
              <a:t> &lt;&lt; "Error" &lt;&lt; </a:t>
            </a:r>
            <a:r>
              <a:rPr lang="en-US" sz="2400" dirty="0" err="1"/>
              <a:t>endl</a:t>
            </a:r>
            <a:r>
              <a:rPr lang="en-US" sz="2400" dirty="0"/>
              <a:t>;         exit(1);     }</a:t>
            </a:r>
          </a:p>
          <a:p>
            <a:r>
              <a:rPr lang="en-US" sz="2400" dirty="0"/>
              <a:t>    SOCKADDR_IN </a:t>
            </a:r>
            <a:r>
              <a:rPr lang="en-US" sz="2400" dirty="0" err="1"/>
              <a:t>addr</a:t>
            </a:r>
            <a:r>
              <a:rPr lang="en-US" sz="2400" dirty="0"/>
              <a:t>;</a:t>
            </a:r>
          </a:p>
          <a:p>
            <a:r>
              <a:rPr lang="en-US" sz="2400" dirty="0"/>
              <a:t>    </a:t>
            </a:r>
            <a:r>
              <a:rPr lang="en-US" sz="2400" dirty="0" err="1"/>
              <a:t>int</a:t>
            </a:r>
            <a:r>
              <a:rPr lang="en-US" sz="2400" dirty="0"/>
              <a:t> </a:t>
            </a:r>
            <a:r>
              <a:rPr lang="en-US" sz="2400" dirty="0" err="1"/>
              <a:t>sizeofaddr</a:t>
            </a:r>
            <a:r>
              <a:rPr lang="en-US" sz="2400" dirty="0"/>
              <a:t> = </a:t>
            </a:r>
            <a:r>
              <a:rPr lang="en-US" sz="2400" dirty="0" err="1"/>
              <a:t>sizeof</a:t>
            </a:r>
            <a:r>
              <a:rPr lang="en-US" sz="2400" dirty="0"/>
              <a:t>(</a:t>
            </a:r>
            <a:r>
              <a:rPr lang="en-US" sz="2400" dirty="0" err="1"/>
              <a:t>addr</a:t>
            </a:r>
            <a:r>
              <a:rPr lang="en-US" sz="2400" dirty="0"/>
              <a:t>);</a:t>
            </a:r>
          </a:p>
          <a:p>
            <a:r>
              <a:rPr lang="en-US" sz="2400" dirty="0"/>
              <a:t>    </a:t>
            </a:r>
            <a:r>
              <a:rPr lang="en-US" sz="2400" dirty="0" err="1"/>
              <a:t>addr.sin_addr.s_addr</a:t>
            </a:r>
            <a:r>
              <a:rPr lang="en-US" sz="2400" dirty="0"/>
              <a:t> = </a:t>
            </a:r>
            <a:r>
              <a:rPr lang="en-US" sz="2400" dirty="0" err="1"/>
              <a:t>inet_addr</a:t>
            </a:r>
            <a:r>
              <a:rPr lang="en-US" sz="2400" dirty="0"/>
              <a:t>("127.0.0.1");</a:t>
            </a:r>
          </a:p>
          <a:p>
            <a:r>
              <a:rPr lang="en-US" sz="2400" dirty="0"/>
              <a:t>    </a:t>
            </a:r>
            <a:r>
              <a:rPr lang="en-US" sz="2400" dirty="0" err="1"/>
              <a:t>addr.sin_port</a:t>
            </a:r>
            <a:r>
              <a:rPr lang="en-US" sz="2400" dirty="0"/>
              <a:t> = </a:t>
            </a:r>
            <a:r>
              <a:rPr lang="en-US" sz="2400" dirty="0" err="1"/>
              <a:t>htons</a:t>
            </a:r>
            <a:r>
              <a:rPr lang="en-US" sz="2400" dirty="0"/>
              <a:t>(123);</a:t>
            </a:r>
          </a:p>
          <a:p>
            <a:r>
              <a:rPr lang="en-US" sz="2400" dirty="0"/>
              <a:t>    </a:t>
            </a:r>
            <a:r>
              <a:rPr lang="en-US" sz="2400" dirty="0" err="1"/>
              <a:t>addr.sin_family</a:t>
            </a:r>
            <a:r>
              <a:rPr lang="en-US" sz="2400" dirty="0"/>
              <a:t> = AF_INET;</a:t>
            </a:r>
          </a:p>
          <a:p>
            <a:r>
              <a:rPr lang="en-US" sz="2400" dirty="0"/>
              <a:t>    Con = socket(AF_INET, SOCK_STREAM, NULL);</a:t>
            </a:r>
          </a:p>
          <a:p>
            <a:endParaRPr lang="en-US" sz="2400" dirty="0"/>
          </a:p>
          <a:p>
            <a:r>
              <a:rPr lang="en-US" sz="2400" dirty="0"/>
              <a:t>    if (connect(Con, (SOCKADDR*)&amp; </a:t>
            </a:r>
            <a:r>
              <a:rPr lang="en-US" sz="2400" dirty="0" err="1"/>
              <a:t>addr</a:t>
            </a:r>
            <a:r>
              <a:rPr lang="en-US" sz="2400" dirty="0"/>
              <a:t>, </a:t>
            </a:r>
            <a:r>
              <a:rPr lang="en-US" sz="2400" dirty="0" err="1"/>
              <a:t>sizeof</a:t>
            </a:r>
            <a:r>
              <a:rPr lang="en-US" sz="2400" dirty="0"/>
              <a:t>(</a:t>
            </a:r>
            <a:r>
              <a:rPr lang="en-US" sz="2400" dirty="0" err="1"/>
              <a:t>addr</a:t>
            </a:r>
            <a:r>
              <a:rPr lang="en-US" sz="2400" dirty="0"/>
              <a:t>)) != 0) {</a:t>
            </a:r>
          </a:p>
          <a:p>
            <a:r>
              <a:rPr lang="en-US" sz="2400" dirty="0"/>
              <a:t>    </a:t>
            </a:r>
            <a:r>
              <a:rPr lang="en-US" sz="2400" dirty="0" err="1"/>
              <a:t>cout</a:t>
            </a:r>
            <a:r>
              <a:rPr lang="en-US" sz="2400" dirty="0"/>
              <a:t> &lt;&lt; "Error: failed connect to server.\n";    return 1;     }</a:t>
            </a:r>
          </a:p>
          <a:p>
            <a:r>
              <a:rPr lang="en-US" sz="2400" dirty="0"/>
              <a:t>    </a:t>
            </a:r>
            <a:r>
              <a:rPr lang="en-US" sz="2400" dirty="0" err="1"/>
              <a:t>cout</a:t>
            </a:r>
            <a:r>
              <a:rPr lang="en-US" sz="2400" dirty="0"/>
              <a:t> &lt;&lt; "Connected!\n";</a:t>
            </a:r>
          </a:p>
          <a:p>
            <a:endParaRPr lang="en-US" sz="2400" dirty="0"/>
          </a:p>
          <a:p>
            <a:r>
              <a:rPr lang="en-US" sz="2400" dirty="0"/>
              <a:t>    </a:t>
            </a:r>
            <a:r>
              <a:rPr lang="en-US" sz="2400" dirty="0" err="1"/>
              <a:t>CreateThread</a:t>
            </a:r>
            <a:r>
              <a:rPr lang="en-US" sz="2400" dirty="0"/>
              <a:t>(NULL, NULL, </a:t>
            </a:r>
            <a:r>
              <a:rPr lang="en-US" sz="2400" dirty="0" err="1"/>
              <a:t>ClientThread</a:t>
            </a:r>
            <a:r>
              <a:rPr lang="en-US" sz="2400" dirty="0"/>
              <a:t>, &amp; Con, NULL, NULL);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9552" y="548680"/>
            <a:ext cx="7286676" cy="5262979"/>
          </a:xfrm>
          <a:prstGeom prst="rect">
            <a:avLst/>
          </a:prstGeom>
        </p:spPr>
        <p:txBody>
          <a:bodyPr wrap="square">
            <a:spAutoFit/>
          </a:bodyPr>
          <a:lstStyle/>
          <a:p>
            <a:r>
              <a:rPr lang="en-US" sz="2400" dirty="0"/>
              <a:t> string msg1;</a:t>
            </a:r>
          </a:p>
          <a:p>
            <a:r>
              <a:rPr lang="en-US" sz="2400" dirty="0"/>
              <a:t>    while (true) {</a:t>
            </a:r>
          </a:p>
          <a:p>
            <a:r>
              <a:rPr lang="en-US" sz="2400" dirty="0"/>
              <a:t>       </a:t>
            </a:r>
            <a:r>
              <a:rPr lang="en-US" sz="2400" dirty="0" err="1"/>
              <a:t>getline</a:t>
            </a:r>
            <a:r>
              <a:rPr lang="en-US" sz="2400" dirty="0"/>
              <a:t>(</a:t>
            </a:r>
            <a:r>
              <a:rPr lang="en-US" sz="2400" dirty="0" err="1"/>
              <a:t>cin</a:t>
            </a:r>
            <a:r>
              <a:rPr lang="en-US" sz="2400" dirty="0"/>
              <a:t>, msg1);</a:t>
            </a:r>
          </a:p>
          <a:p>
            <a:r>
              <a:rPr lang="en-US" sz="2400" dirty="0"/>
              <a:t>		//</a:t>
            </a:r>
            <a:r>
              <a:rPr lang="en-US" sz="2400" dirty="0" err="1"/>
              <a:t>cin</a:t>
            </a:r>
            <a:r>
              <a:rPr lang="en-US" sz="2400" dirty="0"/>
              <a:t> &gt;&gt; msg1;</a:t>
            </a:r>
          </a:p>
          <a:p>
            <a:r>
              <a:rPr lang="en-US" sz="2400" dirty="0"/>
              <a:t>        </a:t>
            </a:r>
            <a:r>
              <a:rPr lang="en-US" sz="2400" dirty="0" err="1"/>
              <a:t>int</a:t>
            </a:r>
            <a:r>
              <a:rPr lang="en-US" sz="2400" dirty="0"/>
              <a:t> </a:t>
            </a:r>
            <a:r>
              <a:rPr lang="en-US" sz="2400" dirty="0" err="1"/>
              <a:t>msg_size</a:t>
            </a:r>
            <a:r>
              <a:rPr lang="en-US" sz="2400" dirty="0"/>
              <a:t> = msg1.size();</a:t>
            </a:r>
          </a:p>
          <a:p>
            <a:r>
              <a:rPr lang="en-US" sz="2400" dirty="0"/>
              <a:t>        Packet </a:t>
            </a:r>
            <a:r>
              <a:rPr lang="en-US" sz="2400" dirty="0" err="1"/>
              <a:t>packettype</a:t>
            </a:r>
            <a:r>
              <a:rPr lang="en-US" sz="2400" dirty="0"/>
              <a:t> = Pack;</a:t>
            </a:r>
          </a:p>
          <a:p>
            <a:r>
              <a:rPr lang="en-US" sz="2400" dirty="0"/>
              <a:t>    send(Con, (char*)&amp; </a:t>
            </a:r>
            <a:r>
              <a:rPr lang="en-US" sz="2400" dirty="0" err="1"/>
              <a:t>packettype</a:t>
            </a:r>
            <a:r>
              <a:rPr lang="en-US" sz="2400" dirty="0"/>
              <a:t>, </a:t>
            </a:r>
            <a:r>
              <a:rPr lang="en-US" sz="2400" dirty="0" err="1"/>
              <a:t>sizeof</a:t>
            </a:r>
            <a:r>
              <a:rPr lang="en-US" sz="2400" dirty="0"/>
              <a:t>(Packet), NULL);</a:t>
            </a:r>
          </a:p>
          <a:p>
            <a:r>
              <a:rPr lang="en-US" sz="2400" dirty="0"/>
              <a:t>        send(Con, (char*)&amp; </a:t>
            </a:r>
            <a:r>
              <a:rPr lang="en-US" sz="2400" dirty="0" err="1"/>
              <a:t>msg_size</a:t>
            </a:r>
            <a:r>
              <a:rPr lang="en-US" sz="2400" dirty="0"/>
              <a:t>, </a:t>
            </a:r>
            <a:r>
              <a:rPr lang="en-US" sz="2400" dirty="0" err="1"/>
              <a:t>sizeof</a:t>
            </a:r>
            <a:r>
              <a:rPr lang="en-US" sz="2400" dirty="0"/>
              <a:t>(int), NULL);</a:t>
            </a:r>
          </a:p>
          <a:p>
            <a:r>
              <a:rPr lang="en-US" sz="2400" dirty="0"/>
              <a:t>        send(Con, (char*)&amp;msg1[0], </a:t>
            </a:r>
            <a:r>
              <a:rPr lang="en-US" sz="2400" dirty="0" err="1"/>
              <a:t>msg_size</a:t>
            </a:r>
            <a:r>
              <a:rPr lang="en-US" sz="2400" dirty="0"/>
              <a:t>, NULL);</a:t>
            </a:r>
          </a:p>
          <a:p>
            <a:r>
              <a:rPr lang="en-US" sz="2400" dirty="0"/>
              <a:t>        Sleep(10);</a:t>
            </a:r>
          </a:p>
          <a:p>
            <a:r>
              <a:rPr lang="en-US" sz="2400" dirty="0"/>
              <a:t>    }</a:t>
            </a:r>
          </a:p>
          <a:p>
            <a:r>
              <a:rPr lang="en-US" sz="2400" dirty="0"/>
              <a:t>    system("pause");</a:t>
            </a:r>
          </a:p>
          <a:p>
            <a:r>
              <a:rPr lang="en-US" sz="2400" dirty="0"/>
              <a:t>    return 0;</a:t>
            </a:r>
          </a:p>
          <a:p>
            <a:r>
              <a:rPr lang="en-US" sz="2400" dirty="0"/>
              <a:t>}     // main</a:t>
            </a:r>
            <a:endParaRPr lang="ru-RU"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421408"/>
            <a:ext cx="9144000" cy="572223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370975"/>
          </a:xfrm>
          <a:prstGeom prst="rect">
            <a:avLst/>
          </a:prstGeom>
        </p:spPr>
        <p:txBody>
          <a:bodyPr wrap="square">
            <a:spAutoFit/>
          </a:bodyPr>
          <a:lstStyle/>
          <a:p>
            <a:pPr algn="ctr" fontAlgn="base">
              <a:buNone/>
            </a:pPr>
            <a:r>
              <a:rPr lang="ru-RU" sz="2400" b="1" dirty="0"/>
              <a:t>Пример сценария общения в чате</a:t>
            </a:r>
          </a:p>
          <a:p>
            <a:pPr algn="just" fontAlgn="base">
              <a:buNone/>
            </a:pPr>
            <a:r>
              <a:rPr lang="ru-RU" sz="2400" dirty="0"/>
              <a:t>Общение в чатах происходит примерно так: я открываю адрес такого сайта, придумываю себе прозвище (ник) и начинаю переписываться.</a:t>
            </a:r>
          </a:p>
          <a:p>
            <a:pPr algn="just" fontAlgn="base">
              <a:buNone/>
            </a:pPr>
            <a:r>
              <a:rPr lang="ru-RU" sz="2400" dirty="0"/>
              <a:t>Для этого нажимаю на имя/прозвище человека и печатаю ему сообщение. После отправки собеседник сразу же его получает. Сообщение видит не только он, но и другие люди.</a:t>
            </a:r>
          </a:p>
          <a:p>
            <a:pPr algn="just" fontAlgn="base">
              <a:buNone/>
            </a:pPr>
            <a:r>
              <a:rPr lang="ru-RU" sz="2400" dirty="0"/>
              <a:t> Если я хочу, чтобы его видел только мой собеседник и никто другой, отправляю как личное.</a:t>
            </a:r>
          </a:p>
          <a:p>
            <a:pPr algn="just" fontAlgn="base">
              <a:buNone/>
            </a:pPr>
            <a:r>
              <a:rPr lang="ru-RU" sz="2400" dirty="0"/>
              <a:t> Бывают сайты с регистрацией и без нее. </a:t>
            </a:r>
          </a:p>
          <a:p>
            <a:pPr algn="just" fontAlgn="base">
              <a:buNone/>
            </a:pPr>
            <a:r>
              <a:rPr lang="ru-RU" sz="2400" dirty="0"/>
              <a:t>В чат без регистрации я захожу под придуманным прозвищем (</a:t>
            </a:r>
            <a:r>
              <a:rPr lang="ru-RU" sz="2400" dirty="0" err="1"/>
              <a:t>ником</a:t>
            </a:r>
            <a:r>
              <a:rPr lang="ru-RU" sz="2400" dirty="0"/>
              <a:t>):</a:t>
            </a:r>
          </a:p>
          <a:p>
            <a:pPr algn="just" fontAlgn="base">
              <a:buNone/>
            </a:pPr>
            <a:r>
              <a:rPr lang="ru-RU" sz="2400" dirty="0"/>
              <a:t>Загружается новая страничка, на которой есть список «Сейчас в чате». Это </a:t>
            </a:r>
            <a:r>
              <a:rPr lang="ru-RU" sz="2400" dirty="0" err="1"/>
              <a:t>ники</a:t>
            </a:r>
            <a:r>
              <a:rPr lang="ru-RU" sz="2400" dirty="0"/>
              <a:t> тех, кто в данный момент находится на сайте. Среди них есть и мое прозвище.</a:t>
            </a:r>
          </a:p>
          <a:p>
            <a:pPr algn="just" fontAlgn="base">
              <a:buNone/>
            </a:pPr>
            <a:r>
              <a:rPr lang="ru-RU" sz="2400" dirty="0"/>
              <a:t>На самом видном месте (обычно в центре страницы) появляются сообщения. Это и есть общение в чате.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14290"/>
            <a:ext cx="8229600" cy="5911873"/>
          </a:xfrm>
        </p:spPr>
        <p:txBody>
          <a:bodyPr>
            <a:normAutofit fontScale="92500"/>
          </a:bodyPr>
          <a:lstStyle/>
          <a:p>
            <a:pPr algn="just" fontAlgn="base">
              <a:buNone/>
            </a:pPr>
            <a:r>
              <a:rPr lang="ru-RU" sz="2400" dirty="0"/>
              <a:t>Обычно под этой перепиской, внизу, есть поле для печати своих сообщений. Если я хочу обратиться ко всем участникам, просто набираю здесь текст и нажимаю кнопку отправки.</a:t>
            </a:r>
          </a:p>
          <a:p>
            <a:pPr algn="just" fontAlgn="base">
              <a:buNone/>
            </a:pPr>
            <a:r>
              <a:rPr lang="ru-RU" sz="2400" dirty="0"/>
              <a:t>Мое сообщение сразу же появляется в той части, где народ общается.</a:t>
            </a:r>
          </a:p>
          <a:p>
            <a:pPr algn="just" fontAlgn="base">
              <a:buNone/>
            </a:pPr>
            <a:r>
              <a:rPr lang="ru-RU" sz="2400" dirty="0"/>
              <a:t>Если же я хочу что-то написать определенному человеку, щелкаю по его </a:t>
            </a:r>
            <a:r>
              <a:rPr lang="ru-RU" sz="2400" dirty="0" err="1"/>
              <a:t>нику</a:t>
            </a:r>
            <a:r>
              <a:rPr lang="ru-RU" sz="2400" dirty="0"/>
              <a:t> в списке и он появляется в поле для ввода текста. Теперь печатаю сообщение и нажимаю на кнопку отправки. Оно появляется в общей переписке.</a:t>
            </a:r>
          </a:p>
          <a:p>
            <a:pPr algn="just" fontAlgn="base">
              <a:buNone/>
            </a:pPr>
            <a:r>
              <a:rPr lang="ru-RU" sz="2400" dirty="0"/>
              <a:t>Если я хочу отправить сообщение так, чтобы другие участники его не видели, я должен сделать это через специальную функцию. Обычно достаточно просто нажать на квадратик (поставить птичку) рядом с надписью «Лично».</a:t>
            </a:r>
          </a:p>
          <a:p>
            <a:pPr algn="just" fontAlgn="base">
              <a:buNone/>
            </a:pPr>
            <a:r>
              <a:rPr lang="ru-RU" sz="2400" dirty="0"/>
              <a:t>Ну, и слежу за перепиской, стараясь отвечать как можно быстрее. Вот так и происходит общение в подобных системах</a:t>
            </a:r>
          </a:p>
          <a:p>
            <a:pPr>
              <a:buNone/>
            </a:pPr>
            <a:endParaRPr lang="ru-RU"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B507E1-D2D8-4810-9F40-64FA1909BD8A}"/>
              </a:ext>
            </a:extLst>
          </p:cNvPr>
          <p:cNvSpPr>
            <a:spLocks noGrp="1"/>
          </p:cNvSpPr>
          <p:nvPr>
            <p:ph type="title"/>
          </p:nvPr>
        </p:nvSpPr>
        <p:spPr/>
        <p:txBody>
          <a:bodyPr/>
          <a:lstStyle/>
          <a:p>
            <a:r>
              <a:rPr lang="ru-RU"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СОВРЕМЕННЫЕ НАДСТРОЙКИ</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WINSOCK</a:t>
            </a:r>
            <a:endParaRPr lang="ru-RU" dirty="0"/>
          </a:p>
        </p:txBody>
      </p:sp>
      <p:sp>
        <p:nvSpPr>
          <p:cNvPr id="3" name="Объект 2">
            <a:extLst>
              <a:ext uri="{FF2B5EF4-FFF2-40B4-BE49-F238E27FC236}">
                <a16:creationId xmlns:a16="http://schemas.microsoft.com/office/drawing/2014/main" id="{978DBBC5-8CE3-4799-9E84-6B3EE9915641}"/>
              </a:ext>
            </a:extLst>
          </p:cNvPr>
          <p:cNvSpPr>
            <a:spLocks noGrp="1"/>
          </p:cNvSpPr>
          <p:nvPr>
            <p:ph idx="1"/>
          </p:nvPr>
        </p:nvSpPr>
        <p:spPr/>
        <p:txBody>
          <a:bodyPr/>
          <a:lstStyle/>
          <a:p>
            <a:pPr indent="0" algn="just">
              <a:lnSpc>
                <a:spcPct val="115000"/>
              </a:lnSpc>
              <a:buNone/>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Расширение применения интерфейса сокетов на сетевые домены, использующие разные сетевые протоколы и, как следствие, разные адресные форматы, потребовало модернизации библиотеки интерфейсных функций для обеспечения единого стиля при сетевом программировании. Особенно остро этот вопрос встал в то время, когда на смену сетевому протоколу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IPv4 </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пришел протокол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IPv6. </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Отметим, что для использования при программировании новых интерфейсных функций необходимо именно в таком порядке подключить два заголовочных файла:</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15000"/>
              </a:lnSpc>
              <a:buNone/>
            </a:pP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#include &lt;WinSock2.h&gt;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#include &lt;WS2tcpip.h&gt;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1806398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E1FC8A-27CA-4F73-9016-0C4DB6D33E19}"/>
              </a:ext>
            </a:extLst>
          </p:cNvPr>
          <p:cNvSpPr>
            <a:spLocks noGrp="1"/>
          </p:cNvSpPr>
          <p:nvPr>
            <p:ph type="title"/>
          </p:nvPr>
        </p:nvSpPr>
        <p:spPr>
          <a:xfrm>
            <a:off x="457200" y="-6638"/>
            <a:ext cx="8229600" cy="483310"/>
          </a:xfrm>
        </p:spPr>
        <p:txBody>
          <a:bodyPr/>
          <a:lstStyle/>
          <a:p>
            <a:r>
              <a:rPr lang="ru-RU" sz="1800" b="1" cap="small" dirty="0">
                <a:effectLst/>
                <a:latin typeface="Times New Roman" panose="02020603050405020304" pitchFamily="18" charset="0"/>
                <a:ea typeface="Calibri" panose="020F0502020204030204" pitchFamily="34" charset="0"/>
              </a:rPr>
              <a:t>Функции </a:t>
            </a:r>
            <a:r>
              <a:rPr lang="ru-RU" sz="1800" b="1" dirty="0" err="1">
                <a:effectLst/>
                <a:latin typeface="Consolas" panose="020B0609020204030204" pitchFamily="49" charset="0"/>
                <a:ea typeface="Calibri" panose="020F0502020204030204" pitchFamily="34" charset="0"/>
                <a:cs typeface="Times New Roman" panose="02020603050405020304" pitchFamily="18" charset="0"/>
              </a:rPr>
              <a:t>getaddrinfo</a:t>
            </a:r>
            <a:r>
              <a:rPr lang="ru-RU" sz="1800" b="1" dirty="0">
                <a:effectLst/>
                <a:latin typeface="Consolas" panose="020B0609020204030204" pitchFamily="49" charset="0"/>
                <a:ea typeface="Calibri" panose="020F0502020204030204" pitchFamily="34" charset="0"/>
                <a:cs typeface="Times New Roman" panose="02020603050405020304" pitchFamily="18" charset="0"/>
              </a:rPr>
              <a:t>()</a:t>
            </a:r>
            <a:r>
              <a:rPr lang="ru-RU" sz="1800" b="1" dirty="0">
                <a:effectLst/>
                <a:latin typeface="Times New Roman" panose="02020603050405020304" pitchFamily="18" charset="0"/>
                <a:ea typeface="Calibri" panose="020F0502020204030204" pitchFamily="34" charset="0"/>
              </a:rPr>
              <a:t> </a:t>
            </a:r>
            <a:r>
              <a:rPr lang="ru-RU" sz="1800" b="1" cap="small" dirty="0">
                <a:effectLst/>
                <a:latin typeface="Times New Roman" panose="02020603050405020304" pitchFamily="18" charset="0"/>
                <a:ea typeface="Calibri" panose="020F0502020204030204" pitchFamily="34" charset="0"/>
              </a:rPr>
              <a:t>и</a:t>
            </a:r>
            <a:r>
              <a:rPr lang="ru-RU" sz="1800" b="1" dirty="0">
                <a:effectLst/>
                <a:latin typeface="Times New Roman" panose="02020603050405020304" pitchFamily="18" charset="0"/>
                <a:ea typeface="Calibri" panose="020F0502020204030204" pitchFamily="34" charset="0"/>
              </a:rPr>
              <a:t> </a:t>
            </a:r>
            <a:r>
              <a:rPr lang="ru-RU" sz="1800" b="1" dirty="0" err="1">
                <a:effectLst/>
                <a:latin typeface="Consolas" panose="020B0609020204030204" pitchFamily="49" charset="0"/>
                <a:ea typeface="Calibri" panose="020F0502020204030204" pitchFamily="34" charset="0"/>
                <a:cs typeface="Times New Roman" panose="02020603050405020304" pitchFamily="18" charset="0"/>
              </a:rPr>
              <a:t>freeaddrinfo</a:t>
            </a:r>
            <a:r>
              <a:rPr lang="ru-RU" sz="1800" b="1" dirty="0">
                <a:effectLst/>
                <a:latin typeface="Consolas" panose="020B0609020204030204" pitchFamily="49" charset="0"/>
                <a:ea typeface="Calibri" panose="020F0502020204030204" pitchFamily="34" charset="0"/>
                <a:cs typeface="Times New Roman" panose="02020603050405020304" pitchFamily="18" charset="0"/>
              </a:rPr>
              <a:t>()</a:t>
            </a:r>
            <a:endParaRPr lang="ru-RU" dirty="0"/>
          </a:p>
        </p:txBody>
      </p:sp>
      <p:sp>
        <p:nvSpPr>
          <p:cNvPr id="3" name="Объект 2">
            <a:extLst>
              <a:ext uri="{FF2B5EF4-FFF2-40B4-BE49-F238E27FC236}">
                <a16:creationId xmlns:a16="http://schemas.microsoft.com/office/drawing/2014/main" id="{A15DFCCE-22E0-47E1-817F-9FC271E49DB3}"/>
              </a:ext>
            </a:extLst>
          </p:cNvPr>
          <p:cNvSpPr>
            <a:spLocks noGrp="1"/>
          </p:cNvSpPr>
          <p:nvPr>
            <p:ph idx="1"/>
          </p:nvPr>
        </p:nvSpPr>
        <p:spPr>
          <a:xfrm>
            <a:off x="107504" y="476672"/>
            <a:ext cx="8579296" cy="6264696"/>
          </a:xfrm>
        </p:spPr>
        <p:txBody>
          <a:bodyPr>
            <a:normAutofit/>
          </a:bodyPr>
          <a:lstStyle/>
          <a:p>
            <a:pPr indent="0">
              <a:spcBef>
                <a:spcPts val="0"/>
              </a:spcBef>
              <a:buNone/>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Прототип функции </a:t>
            </a:r>
            <a:r>
              <a:rPr lang="ru-RU"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char</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node</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например,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www</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example</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com</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или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-адрес</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char *service,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например</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"http"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или номер порта</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*hints,</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res</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ai_flags</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ai_family</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ai_socktype</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ai_protocol</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size_t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ai_addrlen</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sockaddr</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ai_addr</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char*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ai_canonname</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ai_next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800860" indent="0">
              <a:lnSpc>
                <a:spcPct val="110000"/>
              </a:lnSpc>
              <a:spcBef>
                <a:spcPts val="0"/>
              </a:spcBef>
              <a:buNone/>
            </a:pP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26139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D8EFFAA-78EC-4568-B03B-2E63B49514C6}"/>
              </a:ext>
            </a:extLst>
          </p:cNvPr>
          <p:cNvSpPr>
            <a:spLocks noGrp="1"/>
          </p:cNvSpPr>
          <p:nvPr>
            <p:ph idx="1"/>
          </p:nvPr>
        </p:nvSpPr>
        <p:spPr>
          <a:xfrm>
            <a:off x="0" y="0"/>
            <a:ext cx="8686800" cy="6741368"/>
          </a:xfrm>
        </p:spPr>
        <p:txBody>
          <a:bodyPr>
            <a:normAutofit lnSpcReduction="10000"/>
          </a:bodyPr>
          <a:lstStyle/>
          <a:p>
            <a:pPr marL="0" indent="0" algn="just">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Функция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принимает три входных параметра и выдаёт указатель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res</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на связанный список результатов.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Параметр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указатель на структуру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 которую предварительно необходимо внести некоторую информацию для указания на предпочтительный тип сокета или протокол. Так, нулевое значение</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указывает, что для работы возможен любой сетевой адрес или протокол. Если этот параметр не равен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NULL</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то он является указателем на структуру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значения полей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ai_family</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ai_socktype</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ai_protocol</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которой определяют</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предпочтительный тип сокета. Так значение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F_UNSPEC</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(или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F_UNSPEC</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ai_family</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указывает на произвольное семейство протоколов (например, I</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Pv4</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либо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IPv6</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Нулевое значение в</a:t>
            </a:r>
            <a:r>
              <a:rPr lang="ru-RU" sz="24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ai_socktype</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или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ai_protocol</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указывает, что для работы возможен любой тип сокета и любой протокол соответственно. Поле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ai_flags</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указывает на дополнительные опции. </a:t>
            </a:r>
            <a:r>
              <a:rPr lang="ru-RU"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Hесколько</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флагов указываются путем их логического сложения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or</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Все другие поля структуры, на которую указывает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должны содержать либо 0, либо указатель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NULL</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ru-RU" dirty="0"/>
          </a:p>
        </p:txBody>
      </p:sp>
    </p:spTree>
    <p:extLst>
      <p:ext uri="{BB962C8B-B14F-4D97-AF65-F5344CB8AC3E}">
        <p14:creationId xmlns:p14="http://schemas.microsoft.com/office/powerpoint/2010/main" val="251226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A2176931-A932-4340-9FFB-92CA73ECB65F}"/>
              </a:ext>
            </a:extLst>
          </p:cNvPr>
          <p:cNvSpPr>
            <a:spLocks noGrp="1"/>
          </p:cNvSpPr>
          <p:nvPr>
            <p:ph type="subTitle" idx="1"/>
          </p:nvPr>
        </p:nvSpPr>
        <p:spPr>
          <a:xfrm>
            <a:off x="179512" y="116632"/>
            <a:ext cx="8964488" cy="6741368"/>
          </a:xfrm>
        </p:spPr>
        <p:txBody>
          <a:bodyPr>
            <a:normAutofit/>
          </a:bodyPr>
          <a:lstStyle/>
          <a:p>
            <a:pPr algn="just"/>
            <a:r>
              <a:rPr lang="ru-RU" sz="2400" dirty="0">
                <a:solidFill>
                  <a:schemeClr val="tx1"/>
                </a:solidFill>
                <a:effectLst/>
                <a:latin typeface="Times New Roman" panose="02020603050405020304" pitchFamily="18" charset="0"/>
                <a:ea typeface="Calibri" panose="020F0502020204030204" pitchFamily="34" charset="0"/>
              </a:rPr>
              <a:t>Функция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t>
            </a:r>
            <a:r>
              <a:rPr lang="ru-RU" sz="2400" dirty="0">
                <a:solidFill>
                  <a:schemeClr val="tx1"/>
                </a:solidFill>
                <a:effectLst/>
                <a:latin typeface="Times New Roman" panose="02020603050405020304" pitchFamily="18" charset="0"/>
                <a:ea typeface="Calibri" panose="020F0502020204030204" pitchFamily="34" charset="0"/>
              </a:rPr>
              <a:t> создает связанный список структур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2400" dirty="0">
                <a:solidFill>
                  <a:schemeClr val="tx1"/>
                </a:solidFill>
                <a:effectLst/>
                <a:latin typeface="Times New Roman" panose="02020603050405020304" pitchFamily="18" charset="0"/>
                <a:ea typeface="Calibri" panose="020F0502020204030204" pitchFamily="34" charset="0"/>
              </a:rPr>
              <a:t>, по одной на каждый сетевой адрес, с учетом ограничений, наложенных параметром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chemeClr val="tx1"/>
                </a:solidFill>
                <a:effectLst/>
                <a:latin typeface="Times New Roman" panose="02020603050405020304" pitchFamily="18" charset="0"/>
                <a:ea typeface="Calibri" panose="020F0502020204030204" pitchFamily="34" charset="0"/>
              </a:rPr>
              <a:t>. Если в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ai_flags</a:t>
            </a:r>
            <a:r>
              <a:rPr lang="ru-RU" sz="2400" dirty="0">
                <a:solidFill>
                  <a:schemeClr val="tx1"/>
                </a:solidFill>
                <a:effectLst/>
                <a:latin typeface="Times New Roman" panose="02020603050405020304" pitchFamily="18" charset="0"/>
                <a:ea typeface="Calibri" panose="020F0502020204030204" pitchFamily="34" charset="0"/>
              </a:rPr>
              <a:t> структуры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chemeClr val="tx1"/>
                </a:solidFill>
                <a:effectLst/>
                <a:latin typeface="Times New Roman" panose="02020603050405020304" pitchFamily="18" charset="0"/>
                <a:ea typeface="Calibri" panose="020F0502020204030204" pitchFamily="34" charset="0"/>
              </a:rPr>
              <a:t> выставлен флаг </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AI_CANONNAME</a:t>
            </a:r>
            <a:r>
              <a:rPr lang="ru-RU" sz="2400" dirty="0">
                <a:solidFill>
                  <a:schemeClr val="tx1"/>
                </a:solidFill>
                <a:effectLst/>
                <a:latin typeface="Times New Roman" panose="02020603050405020304" pitchFamily="18" charset="0"/>
                <a:ea typeface="Calibri" panose="020F0502020204030204" pitchFamily="34" charset="0"/>
              </a:rPr>
              <a:t>, то в структуре результата в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ai_canonname</a:t>
            </a:r>
            <a:r>
              <a:rPr lang="ru-RU" sz="2400" dirty="0">
                <a:solidFill>
                  <a:schemeClr val="tx1"/>
                </a:solidFill>
                <a:effectLst/>
                <a:latin typeface="Times New Roman" panose="02020603050405020304" pitchFamily="18" charset="0"/>
                <a:ea typeface="Calibri" panose="020F0502020204030204" pitchFamily="34" charset="0"/>
              </a:rPr>
              <a:t> устанавливается указатель официального имени машины. Параметры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ai_family</a:t>
            </a:r>
            <a:r>
              <a:rPr lang="ru-RU" sz="2400" dirty="0">
                <a:solidFill>
                  <a:schemeClr val="tx1"/>
                </a:solidFill>
                <a:effectLst/>
                <a:latin typeface="Times New Roman" panose="02020603050405020304" pitchFamily="18" charset="0"/>
                <a:ea typeface="Calibri" panose="020F0502020204030204" pitchFamily="34" charset="0"/>
              </a:rPr>
              <a:t>,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ai_socktype</a:t>
            </a:r>
            <a:r>
              <a:rPr lang="ru-RU" sz="2400" dirty="0">
                <a:solidFill>
                  <a:schemeClr val="tx1"/>
                </a:solidFill>
                <a:effectLst/>
                <a:latin typeface="Times New Roman" panose="02020603050405020304" pitchFamily="18" charset="0"/>
                <a:ea typeface="Calibri" panose="020F0502020204030204" pitchFamily="34" charset="0"/>
              </a:rPr>
              <a:t> и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ai_protocol</a:t>
            </a:r>
            <a:r>
              <a:rPr lang="ru-RU" sz="2400" dirty="0">
                <a:solidFill>
                  <a:schemeClr val="tx1"/>
                </a:solidFill>
                <a:effectLst/>
                <a:latin typeface="Times New Roman" panose="02020603050405020304" pitchFamily="18" charset="0"/>
                <a:ea typeface="Calibri" panose="020F0502020204030204" pitchFamily="34" charset="0"/>
              </a:rPr>
              <a:t> указывают на параметры создания сокета. Указатель на структуру сокета помещается в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ai_addr</a:t>
            </a:r>
            <a:r>
              <a:rPr lang="ru-RU" sz="2400" dirty="0">
                <a:solidFill>
                  <a:schemeClr val="tx1"/>
                </a:solidFill>
                <a:effectLst/>
                <a:latin typeface="Times New Roman" panose="02020603050405020304" pitchFamily="18" charset="0"/>
                <a:ea typeface="Calibri" panose="020F0502020204030204" pitchFamily="34" charset="0"/>
              </a:rPr>
              <a:t>, а размер структуры сокета (в байтах) – в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ai_addrlen</a:t>
            </a:r>
            <a:r>
              <a:rPr lang="ru-RU" sz="2400" dirty="0">
                <a:solidFill>
                  <a:schemeClr val="tx1"/>
                </a:solidFill>
                <a:latin typeface="Consolas" panose="020B0609020204030204" pitchFamily="49" charset="0"/>
                <a:ea typeface="Calibri" panose="020F0502020204030204" pitchFamily="34" charset="0"/>
                <a:cs typeface="Times New Roman" panose="02020603050405020304" pitchFamily="18" charset="0"/>
              </a:rPr>
              <a:t>.</a:t>
            </a:r>
          </a:p>
          <a:p>
            <a:pPr algn="just"/>
            <a:r>
              <a:rPr lang="ru-RU" sz="2400" dirty="0">
                <a:solidFill>
                  <a:schemeClr val="tx1"/>
                </a:solidFill>
                <a:effectLst/>
                <a:latin typeface="Times New Roman" panose="02020603050405020304" pitchFamily="18" charset="0"/>
                <a:ea typeface="Calibri" panose="020F0502020204030204" pitchFamily="34" charset="0"/>
              </a:rPr>
              <a:t>Нулевое значение может принимать либо параметр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node</a:t>
            </a:r>
            <a:r>
              <a:rPr lang="ru-RU" sz="2400" dirty="0">
                <a:solidFill>
                  <a:schemeClr val="tx1"/>
                </a:solidFill>
                <a:effectLst/>
                <a:latin typeface="Times New Roman" panose="02020603050405020304" pitchFamily="18" charset="0"/>
                <a:ea typeface="Calibri" panose="020F0502020204030204" pitchFamily="34" charset="0"/>
              </a:rPr>
              <a:t>, либо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service</a:t>
            </a:r>
            <a:r>
              <a:rPr lang="ru-RU" sz="2400" dirty="0">
                <a:solidFill>
                  <a:schemeClr val="tx1"/>
                </a:solidFill>
                <a:effectLst/>
                <a:latin typeface="Times New Roman" panose="02020603050405020304" pitchFamily="18" charset="0"/>
                <a:ea typeface="Calibri" panose="020F0502020204030204" pitchFamily="34" charset="0"/>
              </a:rPr>
              <a:t>, но не оба одновременно. Ненулевое значение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node</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a:solidFill>
                  <a:schemeClr val="tx1"/>
                </a:solidFill>
                <a:effectLst/>
                <a:latin typeface="Times New Roman" panose="02020603050405020304" pitchFamily="18" charset="0"/>
                <a:ea typeface="Calibri" panose="020F0502020204030204" pitchFamily="34" charset="0"/>
              </a:rPr>
              <a:t>указывает на сетевой адрес или в числовом виде (десятично-точечный формат для </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IPv4</a:t>
            </a:r>
            <a:r>
              <a:rPr lang="ru-RU" sz="2400" dirty="0">
                <a:solidFill>
                  <a:schemeClr val="tx1"/>
                </a:solidFill>
                <a:effectLst/>
                <a:latin typeface="Times New Roman" panose="02020603050405020304" pitchFamily="18" charset="0"/>
                <a:ea typeface="Calibri" panose="020F0502020204030204" pitchFamily="34" charset="0"/>
              </a:rPr>
              <a:t>, шестнадцатеричный для </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IPv6</a:t>
            </a:r>
            <a:r>
              <a:rPr lang="ru-RU" sz="2400" dirty="0">
                <a:solidFill>
                  <a:schemeClr val="tx1"/>
                </a:solidFill>
                <a:effectLst/>
                <a:latin typeface="Times New Roman" panose="02020603050405020304" pitchFamily="18" charset="0"/>
                <a:ea typeface="Calibri" panose="020F0502020204030204" pitchFamily="34" charset="0"/>
              </a:rPr>
              <a:t>), или в виде символьного имени машины, поиск и разрешение адреса которой будут затем произведены. Если поле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ai_flag</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a:solidFill>
                  <a:schemeClr val="tx1"/>
                </a:solidFill>
                <a:effectLst/>
                <a:latin typeface="Times New Roman" panose="02020603050405020304" pitchFamily="18" charset="0"/>
                <a:ea typeface="Calibri" panose="020F0502020204030204" pitchFamily="34" charset="0"/>
              </a:rPr>
              <a:t>в структуре с указателем</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i="1"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a:solidFill>
                  <a:schemeClr val="tx1"/>
                </a:solidFill>
                <a:effectLst/>
                <a:latin typeface="Times New Roman" panose="02020603050405020304" pitchFamily="18" charset="0"/>
                <a:ea typeface="Calibri" panose="020F0502020204030204" pitchFamily="34" charset="0"/>
              </a:rPr>
              <a:t>содержит флаг </a:t>
            </a:r>
            <a:r>
              <a:rPr lang="ru-RU" sz="2400" dirty="0">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AI_NUMERICHOST</a:t>
            </a:r>
            <a:r>
              <a:rPr lang="ru-RU" sz="2400" dirty="0">
                <a:solidFill>
                  <a:schemeClr val="tx1"/>
                </a:solidFill>
                <a:effectLst/>
                <a:latin typeface="Times New Roman" panose="02020603050405020304" pitchFamily="18" charset="0"/>
                <a:ea typeface="Calibri" panose="020F0502020204030204" pitchFamily="34" charset="0"/>
              </a:rPr>
              <a:t>, то параметр </a:t>
            </a:r>
            <a:r>
              <a:rPr lang="ru-RU" sz="2400" dirty="0" err="1">
                <a:solidFill>
                  <a:schemeClr val="tx1"/>
                </a:solidFill>
                <a:effectLst/>
                <a:latin typeface="Consolas" panose="020B0609020204030204" pitchFamily="49" charset="0"/>
                <a:ea typeface="Calibri" panose="020F0502020204030204" pitchFamily="34" charset="0"/>
                <a:cs typeface="Times New Roman" panose="02020603050405020304" pitchFamily="18" charset="0"/>
              </a:rPr>
              <a:t>node</a:t>
            </a:r>
            <a:r>
              <a:rPr lang="ru-RU" sz="2400" dirty="0">
                <a:solidFill>
                  <a:schemeClr val="tx1"/>
                </a:solidFill>
                <a:effectLst/>
                <a:latin typeface="Times New Roman" panose="02020603050405020304" pitchFamily="18" charset="0"/>
                <a:ea typeface="Calibri" panose="020F0502020204030204" pitchFamily="34" charset="0"/>
              </a:rPr>
              <a:t> должен быть числовым сетевым адресом</a:t>
            </a:r>
            <a:r>
              <a:rPr lang="ru-RU" sz="2200" dirty="0">
                <a:solidFill>
                  <a:schemeClr val="tx1"/>
                </a:solidFill>
                <a:effectLst/>
                <a:latin typeface="Times New Roman" panose="02020603050405020304" pitchFamily="18" charset="0"/>
                <a:ea typeface="Calibri" panose="020F0502020204030204" pitchFamily="34" charset="0"/>
              </a:rPr>
              <a:t>.</a:t>
            </a:r>
            <a:endParaRPr lang="ru-RU" sz="2200" dirty="0">
              <a:solidFill>
                <a:schemeClr val="tx1"/>
              </a:solidFill>
            </a:endParaRPr>
          </a:p>
        </p:txBody>
      </p:sp>
    </p:spTree>
    <p:extLst>
      <p:ext uri="{BB962C8B-B14F-4D97-AF65-F5344CB8AC3E}">
        <p14:creationId xmlns:p14="http://schemas.microsoft.com/office/powerpoint/2010/main" val="126600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8DFE2FE-F1FD-449D-A5AF-4FA70D985DA0}"/>
              </a:ext>
            </a:extLst>
          </p:cNvPr>
          <p:cNvSpPr>
            <a:spLocks noGrp="1"/>
          </p:cNvSpPr>
          <p:nvPr>
            <p:ph idx="1"/>
          </p:nvPr>
        </p:nvSpPr>
        <p:spPr>
          <a:xfrm>
            <a:off x="0" y="0"/>
            <a:ext cx="8686800" cy="6741368"/>
          </a:xfrm>
        </p:spPr>
        <p:txBody>
          <a:bodyPr>
            <a:normAutofit fontScale="92500" lnSpcReduction="10000"/>
          </a:bodyPr>
          <a:lstStyle/>
          <a:p>
            <a:pPr marL="0" indent="0" algn="just">
              <a:buNone/>
            </a:pPr>
            <a:r>
              <a:rPr lang="ru-RU" sz="1800" dirty="0">
                <a:effectLst/>
                <a:latin typeface="Times New Roman" panose="02020603050405020304" pitchFamily="18" charset="0"/>
                <a:ea typeface="Calibri" panose="020F0502020204030204" pitchFamily="34" charset="0"/>
              </a:rPr>
              <a:t>Если </a:t>
            </a:r>
            <a:r>
              <a:rPr lang="ru-RU" sz="1800" dirty="0" err="1">
                <a:effectLst/>
                <a:latin typeface="Consolas" panose="020B0609020204030204" pitchFamily="49" charset="0"/>
                <a:ea typeface="Calibri" panose="020F0502020204030204" pitchFamily="34" charset="0"/>
                <a:cs typeface="Times New Roman" panose="02020603050405020304" pitchFamily="18" charset="0"/>
              </a:rPr>
              <a:t>node</a:t>
            </a:r>
            <a:r>
              <a:rPr lang="ru-RU" sz="1800" dirty="0">
                <a:effectLst/>
                <a:latin typeface="Times New Roman" panose="02020603050405020304" pitchFamily="18" charset="0"/>
                <a:ea typeface="Calibri" panose="020F0502020204030204" pitchFamily="34" charset="0"/>
              </a:rPr>
              <a:t> равно </a:t>
            </a:r>
            <a:r>
              <a:rPr lang="ru-RU" sz="1800" dirty="0">
                <a:effectLst/>
                <a:latin typeface="Consolas" panose="020B0609020204030204" pitchFamily="49" charset="0"/>
                <a:ea typeface="Calibri" panose="020F0502020204030204" pitchFamily="34" charset="0"/>
                <a:cs typeface="Times New Roman" panose="02020603050405020304" pitchFamily="18" charset="0"/>
              </a:rPr>
              <a:t>NULL</a:t>
            </a:r>
            <a:r>
              <a:rPr lang="ru-RU" sz="1800" dirty="0">
                <a:effectLst/>
                <a:latin typeface="Times New Roman" panose="02020603050405020304" pitchFamily="18" charset="0"/>
                <a:ea typeface="Calibri" panose="020F0502020204030204" pitchFamily="34" charset="0"/>
              </a:rPr>
              <a:t>, то сетевой адрес в каждой </a:t>
            </a:r>
            <a:r>
              <a:rPr lang="ru-RU" sz="1800" dirty="0" err="1">
                <a:effectLst/>
                <a:latin typeface="Times New Roman" panose="02020603050405020304" pitchFamily="18" charset="0"/>
                <a:ea typeface="Calibri" panose="020F0502020204030204" pitchFamily="34" charset="0"/>
              </a:rPr>
              <a:t>сокетной</a:t>
            </a:r>
            <a:r>
              <a:rPr lang="ru-RU" sz="1800" dirty="0">
                <a:effectLst/>
                <a:latin typeface="Times New Roman" panose="02020603050405020304" pitchFamily="18" charset="0"/>
                <a:ea typeface="Calibri" panose="020F0502020204030204" pitchFamily="34" charset="0"/>
              </a:rPr>
              <a:t> структуре инициализируется в соответствии с флагом </a:t>
            </a:r>
            <a:r>
              <a:rPr lang="ru-RU" sz="1800" dirty="0">
                <a:effectLst/>
                <a:latin typeface="Consolas" panose="020B0609020204030204" pitchFamily="49" charset="0"/>
                <a:ea typeface="Calibri" panose="020F0502020204030204" pitchFamily="34" charset="0"/>
                <a:cs typeface="Times New Roman" panose="02020603050405020304" pitchFamily="18" charset="0"/>
              </a:rPr>
              <a:t>AI_PASSIVE</a:t>
            </a:r>
            <a:r>
              <a:rPr lang="ru-RU" sz="1800" dirty="0">
                <a:effectLst/>
                <a:latin typeface="Times New Roman" panose="02020603050405020304" pitchFamily="18" charset="0"/>
                <a:ea typeface="Calibri" panose="020F0502020204030204" pitchFamily="34" charset="0"/>
              </a:rPr>
              <a:t>, устанавливаемым в поле </a:t>
            </a:r>
            <a:r>
              <a:rPr lang="ru-RU" sz="1800" dirty="0" err="1">
                <a:effectLst/>
                <a:latin typeface="Consolas" panose="020B0609020204030204" pitchFamily="49" charset="0"/>
                <a:ea typeface="Calibri" panose="020F0502020204030204" pitchFamily="34" charset="0"/>
                <a:cs typeface="Times New Roman" panose="02020603050405020304" pitchFamily="18" charset="0"/>
              </a:rPr>
              <a:t>ai_flags</a:t>
            </a:r>
            <a:r>
              <a:rPr lang="ru-RU" sz="1800" dirty="0">
                <a:effectLst/>
                <a:latin typeface="Times New Roman" panose="02020603050405020304" pitchFamily="18" charset="0"/>
                <a:ea typeface="Calibri" panose="020F0502020204030204" pitchFamily="34" charset="0"/>
              </a:rPr>
              <a:t> параметра </a:t>
            </a:r>
            <a:r>
              <a:rPr lang="ru-RU" sz="1800" dirty="0" err="1">
                <a:effectLst/>
                <a:latin typeface="Consolas" panose="020B0609020204030204" pitchFamily="49" charset="0"/>
                <a:ea typeface="Calibri" panose="020F0502020204030204" pitchFamily="34" charset="0"/>
                <a:cs typeface="Times New Roman" panose="02020603050405020304" pitchFamily="18" charset="0"/>
              </a:rPr>
              <a:t>hints</a:t>
            </a:r>
            <a:r>
              <a:rPr lang="ru-RU" sz="1800" dirty="0">
                <a:effectLst/>
                <a:latin typeface="Consolas" panose="020B0609020204030204" pitchFamily="49" charset="0"/>
                <a:ea typeface="Calibri" panose="020F0502020204030204" pitchFamily="34" charset="0"/>
                <a:cs typeface="Times New Roman" panose="02020603050405020304" pitchFamily="18" charset="0"/>
              </a:rPr>
              <a:t>.</a:t>
            </a:r>
            <a:r>
              <a:rPr lang="ru-RU" sz="1800" dirty="0">
                <a:effectLst/>
                <a:latin typeface="Times New Roman" panose="02020603050405020304" pitchFamily="18" charset="0"/>
                <a:ea typeface="Calibri" panose="020F0502020204030204" pitchFamily="34" charset="0"/>
              </a:rPr>
              <a:t> </a:t>
            </a:r>
          </a:p>
          <a:p>
            <a:pPr indent="0" algn="just">
              <a:buNone/>
            </a:pPr>
            <a:r>
              <a:rPr lang="ru-RU" sz="1800" dirty="0">
                <a:effectLst/>
                <a:latin typeface="Times New Roman" panose="02020603050405020304" pitchFamily="18" charset="0"/>
                <a:ea typeface="Times New Roman" panose="02020603050405020304" pitchFamily="18" charset="0"/>
              </a:rPr>
              <a:t>Параметр</a:t>
            </a:r>
            <a:r>
              <a:rPr lang="ru-RU" sz="1800" i="1" dirty="0">
                <a:effectLst/>
                <a:latin typeface="Times New Roman" panose="02020603050405020304" pitchFamily="18" charset="0"/>
                <a:ea typeface="Times New Roman" panose="02020603050405020304" pitchFamily="18" charset="0"/>
              </a:rPr>
              <a:t> </a:t>
            </a:r>
            <a:r>
              <a:rPr lang="en-US" sz="1800" dirty="0">
                <a:effectLst/>
                <a:latin typeface="Consolas" panose="020B0609020204030204" pitchFamily="49" charset="0"/>
                <a:ea typeface="Times New Roman" panose="02020603050405020304" pitchFamily="18" charset="0"/>
              </a:rPr>
              <a:t>s</a:t>
            </a:r>
            <a:r>
              <a:rPr lang="ru-RU" sz="1800" dirty="0" err="1">
                <a:effectLst/>
                <a:latin typeface="Consolas" panose="020B0609020204030204" pitchFamily="49" charset="0"/>
                <a:ea typeface="Times New Roman" panose="02020603050405020304" pitchFamily="18" charset="0"/>
              </a:rPr>
              <a:t>ervice</a:t>
            </a:r>
            <a:r>
              <a:rPr lang="ru-RU" sz="1800" dirty="0">
                <a:effectLst/>
                <a:latin typeface="Times New Roman" panose="02020603050405020304" pitchFamily="18" charset="0"/>
                <a:ea typeface="Times New Roman" panose="02020603050405020304" pitchFamily="18" charset="0"/>
              </a:rPr>
              <a:t> вписывает номер порта в сетевой адрес каждой </a:t>
            </a:r>
            <a:r>
              <a:rPr lang="ru-RU" sz="1800" dirty="0" err="1">
                <a:effectLst/>
                <a:latin typeface="Times New Roman" panose="02020603050405020304" pitchFamily="18" charset="0"/>
                <a:ea typeface="Times New Roman" panose="02020603050405020304" pitchFamily="18" charset="0"/>
              </a:rPr>
              <a:t>сокетной</a:t>
            </a:r>
            <a:r>
              <a:rPr lang="ru-RU" sz="1800" dirty="0">
                <a:effectLst/>
                <a:latin typeface="Times New Roman" panose="02020603050405020304" pitchFamily="18" charset="0"/>
                <a:ea typeface="Times New Roman" panose="02020603050405020304" pitchFamily="18" charset="0"/>
              </a:rPr>
              <a:t> структуры. Если </a:t>
            </a:r>
            <a:r>
              <a:rPr lang="ru-RU" sz="1800" dirty="0" err="1">
                <a:effectLst/>
                <a:latin typeface="Consolas" panose="020B0609020204030204" pitchFamily="49" charset="0"/>
                <a:ea typeface="Times New Roman" panose="02020603050405020304" pitchFamily="18" charset="0"/>
              </a:rPr>
              <a:t>service</a:t>
            </a:r>
            <a:r>
              <a:rPr lang="ru-RU" sz="1800" dirty="0">
                <a:effectLst/>
                <a:latin typeface="Times New Roman" panose="02020603050405020304" pitchFamily="18" charset="0"/>
                <a:ea typeface="Times New Roman" panose="02020603050405020304" pitchFamily="18" charset="0"/>
              </a:rPr>
              <a:t> равно </a:t>
            </a:r>
            <a:r>
              <a:rPr lang="ru-RU" sz="1800" dirty="0">
                <a:effectLst/>
                <a:latin typeface="Consolas" panose="020B0609020204030204" pitchFamily="49" charset="0"/>
                <a:ea typeface="Times New Roman" panose="02020603050405020304" pitchFamily="18" charset="0"/>
              </a:rPr>
              <a:t>NULL</a:t>
            </a:r>
            <a:r>
              <a:rPr lang="ru-RU" sz="1800" dirty="0">
                <a:effectLst/>
                <a:latin typeface="Times New Roman" panose="02020603050405020304" pitchFamily="18" charset="0"/>
                <a:ea typeface="Times New Roman" panose="02020603050405020304" pitchFamily="18" charset="0"/>
              </a:rPr>
              <a:t>, то номер порта останется неинициализированным.</a:t>
            </a:r>
          </a:p>
          <a:p>
            <a:pPr indent="0" algn="just">
              <a:lnSpc>
                <a:spcPct val="115000"/>
              </a:lnSpc>
              <a:buNone/>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 нормальном завершении работы функция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возвращает </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в противном случае можно при помощи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gai</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strerror</a:t>
            </a: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status</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получить описание кода ошибки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status</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этой функции</a:t>
            </a:r>
            <a:r>
              <a:rPr lang="ru-RU" sz="18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indent="0">
              <a:lnSpc>
                <a:spcPct val="115000"/>
              </a:lnSpc>
              <a:buNone/>
            </a:pPr>
            <a:r>
              <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ПРИМЕР:</a:t>
            </a:r>
          </a:p>
          <a:p>
            <a:pPr indent="0">
              <a:lnSpc>
                <a:spcPct val="115000"/>
              </a:lnSpc>
              <a:buNone/>
            </a:pPr>
            <a:endParaRPr lang="ru-RU"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status;</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hints;</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struct</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servinfo</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указатель на результаты</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ZeroMemory</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(&amp;</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sizeof</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очищение исходной структуры</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//предварительно заполняем структуру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family</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AF</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UNSPEC</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любая версия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hints.ai_socktype</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SOCK_STREAM;</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TCP STREAM-SOCKETS</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hints.ai_flags</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AI_PASSIVE;</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заполнение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адреса системой</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66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99592" y="476672"/>
            <a:ext cx="7572428" cy="5693866"/>
          </a:xfrm>
          <a:prstGeom prst="rect">
            <a:avLst/>
          </a:prstGeom>
        </p:spPr>
        <p:txBody>
          <a:bodyPr wrap="square">
            <a:spAutoFit/>
          </a:bodyPr>
          <a:lstStyle/>
          <a:p>
            <a:r>
              <a:rPr lang="en-US" sz="2800" dirty="0"/>
              <a:t>// </a:t>
            </a:r>
            <a:r>
              <a:rPr lang="en-US" sz="2800" dirty="0" err="1"/>
              <a:t>server_chat</a:t>
            </a:r>
            <a:endParaRPr lang="en-US" sz="2800" dirty="0"/>
          </a:p>
          <a:p>
            <a:r>
              <a:rPr lang="en-US" sz="2800"/>
              <a:t>#</a:t>
            </a:r>
            <a:r>
              <a:rPr lang="en-US" sz="2800" dirty="0"/>
              <a:t>define _WINSOCK_DEPRECATED_NO_WARNINGS</a:t>
            </a:r>
          </a:p>
          <a:p>
            <a:r>
              <a:rPr lang="en-US" sz="2800" dirty="0"/>
              <a:t>#include &lt;winsock2.h&gt;</a:t>
            </a:r>
          </a:p>
          <a:p>
            <a:r>
              <a:rPr lang="en-US" sz="2800" dirty="0"/>
              <a:t>#include &lt;</a:t>
            </a:r>
            <a:r>
              <a:rPr lang="en-US" sz="2800" dirty="0" err="1"/>
              <a:t>windows.h</a:t>
            </a:r>
            <a:r>
              <a:rPr lang="en-US" sz="2800" dirty="0"/>
              <a:t>&gt;</a:t>
            </a:r>
          </a:p>
          <a:p>
            <a:r>
              <a:rPr lang="en-US" sz="2800" dirty="0"/>
              <a:t>#include &lt;string&gt;</a:t>
            </a:r>
          </a:p>
          <a:p>
            <a:r>
              <a:rPr lang="en-US" sz="2800" dirty="0"/>
              <a:t>#include &lt;</a:t>
            </a:r>
            <a:r>
              <a:rPr lang="en-US" sz="2800" dirty="0" err="1"/>
              <a:t>iostream</a:t>
            </a:r>
            <a:r>
              <a:rPr lang="en-US" sz="2800" dirty="0"/>
              <a:t>&gt;</a:t>
            </a:r>
          </a:p>
          <a:p>
            <a:r>
              <a:rPr lang="en-US" sz="2800" dirty="0"/>
              <a:t>#</a:t>
            </a:r>
            <a:r>
              <a:rPr lang="en-US" sz="2800" dirty="0" err="1"/>
              <a:t>pragma</a:t>
            </a:r>
            <a:r>
              <a:rPr lang="en-US" sz="2800" dirty="0"/>
              <a:t> comment(lib, "ws2_32.lib")</a:t>
            </a:r>
          </a:p>
          <a:p>
            <a:r>
              <a:rPr lang="en-US" sz="2800" dirty="0"/>
              <a:t>#</a:t>
            </a:r>
            <a:r>
              <a:rPr lang="en-US" sz="2800" dirty="0" err="1"/>
              <a:t>pragma</a:t>
            </a:r>
            <a:r>
              <a:rPr lang="en-US" sz="2800" dirty="0"/>
              <a:t> warning(disable: 4996)</a:t>
            </a:r>
          </a:p>
          <a:p>
            <a:r>
              <a:rPr lang="en-US" sz="2800" dirty="0"/>
              <a:t>using namespace std;</a:t>
            </a:r>
          </a:p>
          <a:p>
            <a:endParaRPr lang="en-US" sz="2800" dirty="0"/>
          </a:p>
          <a:p>
            <a:r>
              <a:rPr lang="en-US" sz="2800" dirty="0"/>
              <a:t>SOCKET Connections[100];</a:t>
            </a:r>
          </a:p>
          <a:p>
            <a:r>
              <a:rPr lang="en-US" sz="2800" dirty="0" err="1"/>
              <a:t>int</a:t>
            </a:r>
            <a:r>
              <a:rPr lang="en-US" sz="2800" dirty="0"/>
              <a:t> Counter = 0;</a:t>
            </a:r>
          </a:p>
          <a:p>
            <a:r>
              <a:rPr lang="en-US" sz="2800" dirty="0" err="1"/>
              <a:t>enum</a:t>
            </a:r>
            <a:r>
              <a:rPr lang="en-US" sz="2800" dirty="0"/>
              <a:t> Packet {</a:t>
            </a:r>
            <a:r>
              <a:rPr lang="en-US" sz="2800" dirty="0" err="1"/>
              <a:t>Pack,Test</a:t>
            </a:r>
            <a:r>
              <a:rPr lang="en-US" sz="2800" dirty="0"/>
              <a:t>};</a:t>
            </a:r>
            <a:endParaRPr lang="ru-RU"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6028DD0-40B6-4E30-B443-9EACC4924078}"/>
              </a:ext>
            </a:extLst>
          </p:cNvPr>
          <p:cNvSpPr>
            <a:spLocks noGrp="1"/>
          </p:cNvSpPr>
          <p:nvPr>
            <p:ph idx="1"/>
          </p:nvPr>
        </p:nvSpPr>
        <p:spPr>
          <a:xfrm>
            <a:off x="457200" y="188640"/>
            <a:ext cx="8229600" cy="6624736"/>
          </a:xfrm>
        </p:spPr>
        <p:txBody>
          <a:bodyPr>
            <a:normAutofit fontScale="62500" lnSpcReduction="20000"/>
          </a:bodyPr>
          <a:lstStyle/>
          <a:p>
            <a:pPr marL="0"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if ((status = </a:t>
            </a: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(NULL, "3490", &amp;hints, &amp;</a:t>
            </a: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servinfo</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0)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cerr</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a:t>
            </a: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failed: " &lt;&lt; status &lt;&lt; "\n";</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WSACleanup</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выгрузка библиотеки</a:t>
            </a: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Ws2_32.dll</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return 1;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servinfo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теперь указывает на связанный список на одну или больше структуру </a:t>
            </a: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//Делаем что-то, где используем структуру </a:t>
            </a: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32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sz="32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r>
              <a:rPr lang="ru-RU" sz="32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32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en-US" sz="32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15000"/>
              </a:lnSpc>
              <a:buNone/>
            </a:pP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и затем освобождаем память под связанный список</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freeaddrinfo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u-RU" sz="3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servinfo</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p>
          <a:p>
            <a:pPr indent="0">
              <a:lnSpc>
                <a:spcPct val="115000"/>
              </a:lnSpc>
              <a:buNone/>
            </a:pP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2964270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E139A9-28EB-463D-8601-F0BB6C6FD701}"/>
              </a:ext>
            </a:extLst>
          </p:cNvPr>
          <p:cNvSpPr>
            <a:spLocks noGrp="1"/>
          </p:cNvSpPr>
          <p:nvPr>
            <p:ph type="title"/>
          </p:nvPr>
        </p:nvSpPr>
        <p:spPr>
          <a:xfrm>
            <a:off x="251520" y="274638"/>
            <a:ext cx="8229600" cy="457199"/>
          </a:xfrm>
        </p:spPr>
        <p:txBody>
          <a:bodyPr>
            <a:noAutofit/>
          </a:bodyPr>
          <a:lstStyle/>
          <a:p>
            <a:r>
              <a:rPr lang="ru-RU" sz="2400" b="1" cap="small" dirty="0">
                <a:effectLst/>
                <a:latin typeface="Times New Roman" panose="02020603050405020304" pitchFamily="18" charset="0"/>
                <a:ea typeface="Calibri" panose="020F0502020204030204" pitchFamily="34" charset="0"/>
              </a:rPr>
              <a:t>Функции</a:t>
            </a:r>
            <a:r>
              <a:rPr lang="en-US" sz="2400" b="1" dirty="0">
                <a:effectLst/>
                <a:latin typeface="Consolas" panose="020B0609020204030204" pitchFamily="49" charset="0"/>
                <a:ea typeface="Calibri" panose="020F0502020204030204" pitchFamily="34" charset="0"/>
                <a:cs typeface="Times New Roman" panose="02020603050405020304" pitchFamily="18" charset="0"/>
              </a:rPr>
              <a:t> </a:t>
            </a:r>
            <a:r>
              <a:rPr lang="en-US" sz="2400" b="1" dirty="0" err="1">
                <a:effectLst/>
                <a:latin typeface="Consolas" panose="020B0609020204030204" pitchFamily="49" charset="0"/>
                <a:ea typeface="Calibri" panose="020F0502020204030204" pitchFamily="34" charset="0"/>
                <a:cs typeface="Times New Roman" panose="02020603050405020304" pitchFamily="18" charset="0"/>
              </a:rPr>
              <a:t>inet_pton</a:t>
            </a:r>
            <a:r>
              <a:rPr lang="en-US" sz="2400" b="1" dirty="0">
                <a:effectLst/>
                <a:latin typeface="Consolas" panose="020B0609020204030204" pitchFamily="49" charset="0"/>
                <a:ea typeface="Calibri" panose="020F0502020204030204" pitchFamily="34" charset="0"/>
                <a:cs typeface="Times New Roman" panose="02020603050405020304" pitchFamily="18" charset="0"/>
              </a:rPr>
              <a:t> </a:t>
            </a:r>
            <a:r>
              <a:rPr lang="ru-RU" sz="2400" b="1" cap="small" dirty="0">
                <a:effectLst/>
                <a:latin typeface="Times New Roman" panose="02020603050405020304" pitchFamily="18" charset="0"/>
                <a:ea typeface="Calibri" panose="020F0502020204030204" pitchFamily="34" charset="0"/>
              </a:rPr>
              <a:t>и</a:t>
            </a:r>
            <a:r>
              <a:rPr lang="en-US" sz="2400" b="1" dirty="0">
                <a:effectLst/>
                <a:latin typeface="Consolas" panose="020B0609020204030204" pitchFamily="49" charset="0"/>
                <a:ea typeface="Calibri" panose="020F0502020204030204" pitchFamily="34" charset="0"/>
                <a:cs typeface="Times New Roman" panose="02020603050405020304" pitchFamily="18" charset="0"/>
              </a:rPr>
              <a:t> </a:t>
            </a:r>
            <a:r>
              <a:rPr lang="en-US" sz="2400" b="1" dirty="0" err="1">
                <a:effectLst/>
                <a:latin typeface="Consolas" panose="020B0609020204030204" pitchFamily="49" charset="0"/>
                <a:ea typeface="Calibri" panose="020F0502020204030204" pitchFamily="34" charset="0"/>
                <a:cs typeface="Times New Roman" panose="02020603050405020304" pitchFamily="18" charset="0"/>
              </a:rPr>
              <a:t>inet_ntop</a:t>
            </a:r>
            <a:endParaRPr lang="ru-RU" sz="2400" dirty="0"/>
          </a:p>
        </p:txBody>
      </p:sp>
      <p:sp>
        <p:nvSpPr>
          <p:cNvPr id="3" name="Объект 2">
            <a:extLst>
              <a:ext uri="{FF2B5EF4-FFF2-40B4-BE49-F238E27FC236}">
                <a16:creationId xmlns:a16="http://schemas.microsoft.com/office/drawing/2014/main" id="{4562EF1E-F632-43B9-A8BF-BB61D80B8655}"/>
              </a:ext>
            </a:extLst>
          </p:cNvPr>
          <p:cNvSpPr>
            <a:spLocks noGrp="1"/>
          </p:cNvSpPr>
          <p:nvPr>
            <p:ph idx="1"/>
          </p:nvPr>
        </p:nvSpPr>
        <p:spPr>
          <a:xfrm>
            <a:off x="228600" y="731837"/>
            <a:ext cx="8686800" cy="5937522"/>
          </a:xfrm>
        </p:spPr>
        <p:txBody>
          <a:bodyPr/>
          <a:lstStyle/>
          <a:p>
            <a:pPr indent="0">
              <a:spcBef>
                <a:spcPts val="0"/>
              </a:spcBef>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Первая функция</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inet_pton</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ai_family</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const char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strptr</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void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addrptr</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пытается преобразовать текстовую строку, на которую указывает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strptr</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 сохранить двоичный результат в поле с указателем </a:t>
            </a:r>
            <a:r>
              <a:rPr lang="ru-RU"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addrptr</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spcBef>
                <a:spcPts val="0"/>
              </a:spcBef>
              <a:buNone/>
            </a:pP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Вторая функция:</a:t>
            </a:r>
          </a:p>
          <a:p>
            <a:pPr indent="0">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char</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inet</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ntop</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int ai</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family</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const void</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addrptr</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0"/>
              </a:spcBef>
              <a:buNone/>
            </a:pP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char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strptr</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size_t</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len</a:t>
            </a:r>
            <a:r>
              <a:rPr lang="en-US"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None/>
            </a:pPr>
            <a:r>
              <a:rPr lang="ru-RU" sz="2400" dirty="0">
                <a:effectLst/>
                <a:latin typeface="Times New Roman" panose="02020603050405020304" pitchFamily="18" charset="0"/>
                <a:ea typeface="Calibri" panose="020F0502020204030204" pitchFamily="34" charset="0"/>
              </a:rPr>
              <a:t>выполняет обратное преобразование: из сетевого формата (</a:t>
            </a:r>
            <a:r>
              <a:rPr lang="ru-RU" sz="2400" dirty="0" err="1">
                <a:effectLst/>
                <a:latin typeface="Consolas" panose="020B0609020204030204" pitchFamily="49" charset="0"/>
                <a:ea typeface="Calibri" panose="020F0502020204030204" pitchFamily="34" charset="0"/>
                <a:cs typeface="Times New Roman" panose="02020603050405020304" pitchFamily="18" charset="0"/>
              </a:rPr>
              <a:t>addrptr</a:t>
            </a:r>
            <a:r>
              <a:rPr lang="ru-RU" sz="2400" dirty="0">
                <a:effectLst/>
                <a:latin typeface="Times New Roman" panose="02020603050405020304" pitchFamily="18" charset="0"/>
                <a:ea typeface="Calibri" panose="020F0502020204030204" pitchFamily="34" charset="0"/>
              </a:rPr>
              <a:t>) в формат числового представления (</a:t>
            </a:r>
            <a:r>
              <a:rPr lang="ru-RU" sz="2400" dirty="0" err="1">
                <a:effectLst/>
                <a:latin typeface="Consolas" panose="020B0609020204030204" pitchFamily="49" charset="0"/>
                <a:ea typeface="Calibri" panose="020F0502020204030204" pitchFamily="34" charset="0"/>
                <a:cs typeface="Times New Roman" panose="02020603050405020304" pitchFamily="18" charset="0"/>
              </a:rPr>
              <a:t>strptr</a:t>
            </a:r>
            <a:r>
              <a:rPr lang="ru-RU" sz="2400" dirty="0">
                <a:effectLst/>
                <a:latin typeface="Times New Roman" panose="02020603050405020304" pitchFamily="18" charset="0"/>
                <a:ea typeface="Calibri" panose="020F0502020204030204" pitchFamily="34" charset="0"/>
              </a:rPr>
              <a:t>). </a:t>
            </a:r>
            <a:endPar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41873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2F3F15-BB47-4E84-8B69-4B17F6E4B752}"/>
              </a:ext>
            </a:extLst>
          </p:cNvPr>
          <p:cNvSpPr>
            <a:spLocks noGrp="1"/>
          </p:cNvSpPr>
          <p:nvPr>
            <p:ph type="title"/>
          </p:nvPr>
        </p:nvSpPr>
        <p:spPr>
          <a:xfrm>
            <a:off x="107504" y="332656"/>
            <a:ext cx="8759316" cy="1152128"/>
          </a:xfrm>
        </p:spPr>
        <p:txBody>
          <a:bodyPr>
            <a:noAutofit/>
          </a:bodyPr>
          <a:lstStyle/>
          <a:p>
            <a:pPr algn="just"/>
            <a:r>
              <a:rPr lang="ru-RU"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Пример программы</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которая на основе информации адресных структур, заполненных для этого хоста функцией</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getaddrinfo</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определяет </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-адреса для указанного </a:t>
            </a:r>
            <a:r>
              <a:rPr lang="ru-RU"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хоста,</a:t>
            </a: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ru-RU"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используя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функцию </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inet</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_</a:t>
            </a:r>
            <a:r>
              <a:rPr lang="en-US" sz="2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ntop</a:t>
            </a:r>
            <a:r>
              <a:rPr lang="ru-RU" sz="2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u-RU"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sz="2400" dirty="0"/>
          </a:p>
        </p:txBody>
      </p:sp>
      <p:sp>
        <p:nvSpPr>
          <p:cNvPr id="3" name="Объект 2">
            <a:extLst>
              <a:ext uri="{FF2B5EF4-FFF2-40B4-BE49-F238E27FC236}">
                <a16:creationId xmlns:a16="http://schemas.microsoft.com/office/drawing/2014/main" id="{5DEA8F69-5A67-40D3-BDC4-6B5F389BA98C}"/>
              </a:ext>
            </a:extLst>
          </p:cNvPr>
          <p:cNvSpPr>
            <a:spLocks noGrp="1"/>
          </p:cNvSpPr>
          <p:nvPr>
            <p:ph idx="1"/>
          </p:nvPr>
        </p:nvSpPr>
        <p:spPr>
          <a:xfrm>
            <a:off x="107504" y="1700808"/>
            <a:ext cx="8856984" cy="5157192"/>
          </a:xfrm>
        </p:spPr>
        <p:txBody>
          <a:bodyPr>
            <a:normAutofit/>
          </a:bodyPr>
          <a:lstStyle/>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int main()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struct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addrinfo</a:t>
            </a:r>
            <a:r>
              <a:rPr lang="en-US" sz="2000" dirty="0">
                <a:effectLst/>
                <a:latin typeface="Consolas" panose="020B0609020204030204" pitchFamily="49" charset="0"/>
                <a:ea typeface="Calibri" panose="020F0502020204030204" pitchFamily="34" charset="0"/>
                <a:cs typeface="Times New Roman" panose="02020603050405020304" pitchFamily="18" charset="0"/>
              </a:rPr>
              <a:t> hints, *res, *p;</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int status;</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char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ipstr</a:t>
            </a:r>
            <a:r>
              <a:rPr lang="en-US" sz="2000" dirty="0">
                <a:effectLst/>
                <a:latin typeface="Consolas" panose="020B0609020204030204" pitchFamily="49" charset="0"/>
                <a:ea typeface="Calibri" panose="020F0502020204030204" pitchFamily="34" charset="0"/>
                <a:cs typeface="Times New Roman" panose="02020603050405020304" pitchFamily="18" charset="0"/>
              </a:rPr>
              <a:t>[16];</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char hostname[]="ipv6.example.com"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ru-RU" sz="2000" dirty="0">
                <a:effectLst/>
                <a:latin typeface="Consolas" panose="020B0609020204030204" pitchFamily="49" charset="0"/>
                <a:ea typeface="Calibri" panose="020F0502020204030204" pitchFamily="34" charset="0"/>
                <a:cs typeface="Times New Roman" panose="02020603050405020304" pitchFamily="18" charset="0"/>
              </a:rPr>
              <a:t>символьное имя хоста</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err="1">
                <a:effectLst/>
                <a:latin typeface="Consolas" panose="020B0609020204030204" pitchFamily="49" charset="0"/>
                <a:ea typeface="Calibri" panose="020F0502020204030204" pitchFamily="34" charset="0"/>
                <a:cs typeface="Times New Roman" panose="02020603050405020304" pitchFamily="18" charset="0"/>
              </a:rPr>
              <a:t>ZeroMemory</a:t>
            </a:r>
            <a:r>
              <a:rPr lang="en-US" sz="2000" dirty="0">
                <a:effectLst/>
                <a:latin typeface="Consolas" panose="020B0609020204030204" pitchFamily="49" charset="0"/>
                <a:ea typeface="Calibri" panose="020F0502020204030204" pitchFamily="34" charset="0"/>
                <a:cs typeface="Times New Roman" panose="02020603050405020304" pitchFamily="18" charset="0"/>
              </a:rPr>
              <a:t>(&amp;hints,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sizeof</a:t>
            </a:r>
            <a:r>
              <a:rPr lang="en-US" sz="2000" dirty="0">
                <a:effectLst/>
                <a:latin typeface="Consolas" panose="020B0609020204030204" pitchFamily="49" charset="0"/>
                <a:ea typeface="Calibri" panose="020F0502020204030204" pitchFamily="34" charset="0"/>
                <a:cs typeface="Times New Roman" panose="02020603050405020304" pitchFamily="18" charset="0"/>
              </a:rPr>
              <a:t>(hints);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err="1">
                <a:effectLst/>
                <a:latin typeface="Consolas" panose="020B0609020204030204" pitchFamily="49" charset="0"/>
                <a:ea typeface="Calibri" panose="020F0502020204030204" pitchFamily="34" charset="0"/>
                <a:cs typeface="Times New Roman" panose="02020603050405020304" pitchFamily="18" charset="0"/>
              </a:rPr>
              <a:t>hints.ai_family</a:t>
            </a:r>
            <a:r>
              <a:rPr lang="en-US" sz="2000" dirty="0">
                <a:effectLst/>
                <a:latin typeface="Consolas" panose="020B0609020204030204" pitchFamily="49" charset="0"/>
                <a:ea typeface="Calibri" panose="020F0502020204030204" pitchFamily="34" charset="0"/>
                <a:cs typeface="Times New Roman" panose="02020603050405020304" pitchFamily="18" charset="0"/>
              </a:rPr>
              <a:t>=AF_UNSPEC; // AF_INET </a:t>
            </a:r>
            <a:r>
              <a:rPr lang="ru-RU" sz="2000" dirty="0">
                <a:effectLst/>
                <a:latin typeface="Consolas" panose="020B0609020204030204" pitchFamily="49" charset="0"/>
                <a:ea typeface="Calibri" panose="020F0502020204030204" pitchFamily="34" charset="0"/>
                <a:cs typeface="Times New Roman" panose="02020603050405020304" pitchFamily="18" charset="0"/>
              </a:rPr>
              <a:t>или</a:t>
            </a:r>
            <a:r>
              <a:rPr lang="en-US" sz="2000" dirty="0">
                <a:effectLst/>
                <a:latin typeface="Consolas" panose="020B0609020204030204" pitchFamily="49" charset="0"/>
                <a:ea typeface="Calibri" panose="020F0502020204030204" pitchFamily="34" charset="0"/>
                <a:cs typeface="Times New Roman" panose="02020603050405020304" pitchFamily="18" charset="0"/>
              </a:rPr>
              <a:t> AF_INET6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err="1">
                <a:effectLst/>
                <a:latin typeface="Consolas" panose="020B0609020204030204" pitchFamily="49" charset="0"/>
                <a:ea typeface="Calibri" panose="020F0502020204030204" pitchFamily="34" charset="0"/>
                <a:cs typeface="Times New Roman" panose="02020603050405020304" pitchFamily="18" charset="0"/>
              </a:rPr>
              <a:t>hints.ai_socktype</a:t>
            </a:r>
            <a:r>
              <a:rPr lang="en-US" sz="2000" dirty="0">
                <a:effectLst/>
                <a:latin typeface="Consolas" panose="020B0609020204030204" pitchFamily="49" charset="0"/>
                <a:ea typeface="Calibri" panose="020F0502020204030204" pitchFamily="34" charset="0"/>
                <a:cs typeface="Times New Roman" panose="02020603050405020304" pitchFamily="18" charset="0"/>
              </a:rPr>
              <a:t>=SOCK_STREAM;</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 </a:t>
            </a:r>
            <a:r>
              <a:rPr lang="ru-RU" sz="2000" dirty="0">
                <a:effectLst/>
                <a:latin typeface="Consolas" panose="020B0609020204030204" pitchFamily="49" charset="0"/>
                <a:ea typeface="Calibri" panose="020F0502020204030204" pitchFamily="34" charset="0"/>
                <a:cs typeface="Times New Roman" panose="02020603050405020304" pitchFamily="18" charset="0"/>
              </a:rPr>
              <a:t>получение адресной информации</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if((status=</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getaddrinfo</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hostname,NULL,&amp;hints,&amp;res</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 0)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buNone/>
            </a:pPr>
            <a:r>
              <a:rPr lang="en-US" sz="2000" dirty="0" err="1">
                <a:effectLst/>
                <a:latin typeface="Consolas" panose="020B0609020204030204" pitchFamily="49" charset="0"/>
                <a:ea typeface="Calibri" panose="020F0502020204030204" pitchFamily="34" charset="0"/>
                <a:cs typeface="Times New Roman" panose="02020603050405020304" pitchFamily="18" charset="0"/>
              </a:rPr>
              <a:t>cout</a:t>
            </a:r>
            <a:r>
              <a:rPr lang="en-US" sz="2000" dirty="0">
                <a:effectLst/>
                <a:latin typeface="Consolas" panose="020B0609020204030204" pitchFamily="49" charset="0"/>
                <a:ea typeface="Calibri" panose="020F0502020204030204" pitchFamily="34" charset="0"/>
                <a:cs typeface="Times New Roman" panose="02020603050405020304" pitchFamily="18" charset="0"/>
              </a:rPr>
              <a:t>&lt;&lt;"error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getaddrinfo</a:t>
            </a:r>
            <a:r>
              <a:rPr lang="en-US" sz="2000" dirty="0">
                <a:effectLst/>
                <a:latin typeface="Consolas" panose="020B0609020204030204" pitchFamily="49" charset="0"/>
                <a:ea typeface="Calibri" panose="020F0502020204030204" pitchFamily="34" charset="0"/>
                <a:cs typeface="Times New Roman" panose="02020603050405020304" pitchFamily="18" charset="0"/>
              </a:rPr>
              <a:t>:"&lt;&lt;</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gai_strerror</a:t>
            </a:r>
            <a:r>
              <a:rPr lang="en-US" sz="2000" dirty="0">
                <a:effectLst/>
                <a:latin typeface="Consolas" panose="020B0609020204030204" pitchFamily="49" charset="0"/>
                <a:ea typeface="Calibri" panose="020F0502020204030204" pitchFamily="34" charset="0"/>
                <a:cs typeface="Times New Roman" panose="02020603050405020304" pitchFamily="18" charset="0"/>
              </a:rPr>
              <a:t>(status));</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0000"/>
              </a:lnSpc>
              <a:spcBef>
                <a:spcPts val="0"/>
              </a:spcBef>
              <a:buNone/>
            </a:pPr>
            <a:r>
              <a:rPr lang="en-US" sz="2000" dirty="0">
                <a:effectLst/>
                <a:latin typeface="Consolas" panose="020B0609020204030204" pitchFamily="49" charset="0"/>
                <a:ea typeface="Calibri" panose="020F0502020204030204" pitchFamily="34" charset="0"/>
                <a:cs typeface="Times New Roman" panose="02020603050405020304" pitchFamily="18" charset="0"/>
              </a:rPr>
              <a:t>return 2;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363345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D774A8-E964-4A7E-836C-5F31A21C30E2}"/>
              </a:ext>
            </a:extLst>
          </p:cNvPr>
          <p:cNvSpPr>
            <a:spLocks noGrp="1"/>
          </p:cNvSpPr>
          <p:nvPr>
            <p:ph idx="1"/>
          </p:nvPr>
        </p:nvSpPr>
        <p:spPr>
          <a:xfrm>
            <a:off x="323528" y="0"/>
            <a:ext cx="8229600" cy="6669360"/>
          </a:xfrm>
        </p:spPr>
        <p:txBody>
          <a:bodyPr>
            <a:normAutofit fontScale="55000" lnSpcReduction="20000"/>
          </a:bodyPr>
          <a:lstStyle/>
          <a:p>
            <a:pPr marL="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cout</a:t>
            </a:r>
            <a:r>
              <a:rPr lang="en-US" sz="3300" dirty="0">
                <a:effectLst/>
                <a:latin typeface="Consolas" panose="020B0609020204030204" pitchFamily="49" charset="0"/>
                <a:ea typeface="Calibri" panose="020F0502020204030204" pitchFamily="34" charset="0"/>
                <a:cs typeface="Times New Roman" panose="02020603050405020304" pitchFamily="18" charset="0"/>
              </a:rPr>
              <a:t>&lt;&lt;"IP addresses for"&lt;&lt;hostname &lt;&lt; ":"&lt;&lt;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endl</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ru-RU" sz="3300" dirty="0">
                <a:effectLst/>
                <a:latin typeface="Consolas" panose="020B0609020204030204" pitchFamily="49" charset="0"/>
                <a:ea typeface="Calibri" panose="020F0502020204030204" pitchFamily="34" charset="0"/>
                <a:cs typeface="Times New Roman" panose="02020603050405020304" pitchFamily="18" charset="0"/>
              </a:rPr>
              <a:t>// проход по списку полученных адресных структур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for(p =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res;p</a:t>
            </a:r>
            <a:r>
              <a:rPr lang="en-US" sz="3300" dirty="0">
                <a:effectLst/>
                <a:latin typeface="Consolas" panose="020B0609020204030204" pitchFamily="49" charset="0"/>
                <a:ea typeface="Calibri" panose="020F0502020204030204" pitchFamily="34" charset="0"/>
                <a:cs typeface="Times New Roman" panose="02020603050405020304" pitchFamily="18" charset="0"/>
              </a:rPr>
              <a:t> != NULL; p = 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ai_next</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ru-RU" sz="3300" dirty="0" err="1">
                <a:effectLst/>
                <a:latin typeface="Consolas" panose="020B0609020204030204" pitchFamily="49" charset="0"/>
                <a:ea typeface="Calibri" panose="020F0502020204030204" pitchFamily="34" charset="0"/>
                <a:cs typeface="Times New Roman" panose="02020603050405020304" pitchFamily="18" charset="0"/>
              </a:rPr>
              <a:t>void</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ru-RU" sz="3300" dirty="0" err="1">
                <a:effectLst/>
                <a:latin typeface="Consolas" panose="020B0609020204030204" pitchFamily="49" charset="0"/>
                <a:ea typeface="Calibri" panose="020F0502020204030204" pitchFamily="34" charset="0"/>
                <a:cs typeface="Times New Roman" panose="02020603050405020304" pitchFamily="18" charset="0"/>
              </a:rPr>
              <a:t>addr</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ru-RU" sz="3300" dirty="0" err="1">
                <a:effectLst/>
                <a:latin typeface="Consolas" panose="020B0609020204030204" pitchFamily="49" charset="0"/>
                <a:ea typeface="Calibri" panose="020F0502020204030204" pitchFamily="34" charset="0"/>
                <a:cs typeface="Times New Roman" panose="02020603050405020304" pitchFamily="18" charset="0"/>
              </a:rPr>
              <a:t>char</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ru-RU" sz="3300" dirty="0" err="1">
                <a:effectLst/>
                <a:latin typeface="Consolas" panose="020B0609020204030204" pitchFamily="49" charset="0"/>
                <a:ea typeface="Calibri" panose="020F0502020204030204" pitchFamily="34" charset="0"/>
                <a:cs typeface="Times New Roman" panose="02020603050405020304" pitchFamily="18" charset="0"/>
              </a:rPr>
              <a:t>ipver</a:t>
            </a:r>
            <a:r>
              <a:rPr lang="ru-RU"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ru-RU" sz="3300" dirty="0">
                <a:effectLst/>
                <a:latin typeface="Consolas" panose="020B0609020204030204" pitchFamily="49" charset="0"/>
                <a:ea typeface="Calibri" panose="020F0502020204030204" pitchFamily="34" charset="0"/>
                <a:cs typeface="Times New Roman" panose="02020603050405020304" pitchFamily="18" charset="0"/>
              </a:rPr>
              <a:t>/* получаем указатель на адрес,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300" dirty="0">
                <a:effectLst/>
                <a:latin typeface="Consolas" panose="020B0609020204030204" pitchFamily="49" charset="0"/>
                <a:ea typeface="Calibri" panose="020F0502020204030204" pitchFamily="34" charset="0"/>
                <a:cs typeface="Times New Roman" panose="02020603050405020304" pitchFamily="18" charset="0"/>
              </a:rPr>
              <a:t>по-разному в разных протоколах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if (p-&gt;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ai_family</a:t>
            </a:r>
            <a:r>
              <a:rPr lang="en-US" sz="3300" dirty="0">
                <a:effectLst/>
                <a:latin typeface="Consolas" panose="020B0609020204030204" pitchFamily="49" charset="0"/>
                <a:ea typeface="Calibri" panose="020F0502020204030204" pitchFamily="34" charset="0"/>
                <a:cs typeface="Times New Roman" panose="02020603050405020304" pitchFamily="18" charset="0"/>
              </a:rPr>
              <a:t> == AF_INET) //</a:t>
            </a:r>
            <a:r>
              <a:rPr lang="ru-RU" sz="3300" dirty="0">
                <a:effectLst/>
                <a:latin typeface="Consolas" panose="020B0609020204030204" pitchFamily="49" charset="0"/>
                <a:ea typeface="Calibri" panose="020F0502020204030204" pitchFamily="34" charset="0"/>
                <a:cs typeface="Times New Roman" panose="02020603050405020304" pitchFamily="18" charset="0"/>
              </a:rPr>
              <a:t>адрес в формате</a:t>
            </a:r>
            <a:r>
              <a:rPr lang="en-US" sz="3300" dirty="0">
                <a:effectLst/>
                <a:latin typeface="Consolas" panose="020B0609020204030204" pitchFamily="49" charset="0"/>
                <a:ea typeface="Calibri" panose="020F0502020204030204" pitchFamily="34" charset="0"/>
                <a:cs typeface="Times New Roman" panose="02020603050405020304" pitchFamily="18" charset="0"/>
              </a:rPr>
              <a:t> IPv4</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a:effectLst/>
                <a:latin typeface="Consolas" panose="020B0609020204030204" pitchFamily="49" charset="0"/>
                <a:ea typeface="Calibri" panose="020F0502020204030204" pitchFamily="34" charset="0"/>
                <a:cs typeface="Times New Roman" panose="02020603050405020304" pitchFamily="18" charset="0"/>
              </a:rPr>
              <a:t>struct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sockaddr_in</a:t>
            </a:r>
            <a:r>
              <a:rPr lang="en-US" sz="3300" dirty="0">
                <a:effectLst/>
                <a:latin typeface="Consolas" panose="020B0609020204030204" pitchFamily="49" charset="0"/>
                <a:ea typeface="Calibri" panose="020F0502020204030204" pitchFamily="34" charset="0"/>
                <a:cs typeface="Times New Roman" panose="02020603050405020304" pitchFamily="18" charset="0"/>
              </a:rPr>
              <a:t> *ipv4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900430"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(struct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sockaddr_in</a:t>
            </a:r>
            <a:r>
              <a:rPr lang="en-US" sz="3300" dirty="0">
                <a:effectLst/>
                <a:latin typeface="Consolas" panose="020B0609020204030204" pitchFamily="49" charset="0"/>
                <a:ea typeface="Calibri" panose="020F0502020204030204" pitchFamily="34" charset="0"/>
                <a:cs typeface="Times New Roman" panose="02020603050405020304" pitchFamily="18" charset="0"/>
              </a:rPr>
              <a:t> *)p-&gt;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 = &amp;(ipv4-&gt;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sin_addr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ipver</a:t>
            </a:r>
            <a:r>
              <a:rPr lang="en-US" sz="3300" dirty="0">
                <a:effectLst/>
                <a:latin typeface="Consolas" panose="020B0609020204030204" pitchFamily="49" charset="0"/>
                <a:ea typeface="Calibri" panose="020F0502020204030204" pitchFamily="34" charset="0"/>
                <a:cs typeface="Times New Roman" panose="02020603050405020304" pitchFamily="18" charset="0"/>
              </a:rPr>
              <a:t> = "IPv4";</a:t>
            </a: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else </a:t>
            </a:r>
            <a:r>
              <a:rPr lang="ru-RU" sz="3300" dirty="0">
                <a:effectLst/>
                <a:latin typeface="Consolas" panose="020B0609020204030204" pitchFamily="49" charset="0"/>
                <a:ea typeface="Calibri" panose="020F0502020204030204" pitchFamily="34" charset="0"/>
                <a:cs typeface="Times New Roman" panose="02020603050405020304" pitchFamily="18" charset="0"/>
              </a:rPr>
              <a:t>// адрес в формате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IPv</a:t>
            </a:r>
            <a:r>
              <a:rPr lang="ru-RU" sz="3300" dirty="0">
                <a:effectLst/>
                <a:latin typeface="Consolas" panose="020B0609020204030204" pitchFamily="49" charset="0"/>
                <a:ea typeface="Calibri" panose="020F0502020204030204" pitchFamily="34" charset="0"/>
                <a:cs typeface="Times New Roman" panose="02020603050405020304" pitchFamily="18" charset="0"/>
              </a:rPr>
              <a:t>6</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a:effectLst/>
                <a:latin typeface="Consolas" panose="020B0609020204030204" pitchFamily="49" charset="0"/>
                <a:ea typeface="Calibri" panose="020F0502020204030204" pitchFamily="34" charset="0"/>
                <a:cs typeface="Times New Roman" panose="02020603050405020304" pitchFamily="18" charset="0"/>
              </a:rPr>
              <a:t>struct sockaddr_in6 *ipv6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300" dirty="0">
                <a:effectLst/>
                <a:latin typeface="Consolas" panose="020B0609020204030204" pitchFamily="49" charset="0"/>
                <a:ea typeface="Calibri" panose="020F0502020204030204" pitchFamily="34" charset="0"/>
                <a:cs typeface="Times New Roman" panose="02020603050405020304" pitchFamily="18" charset="0"/>
              </a:rPr>
              <a:t>(struct sockaddr_in6 *)p-&gt;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 = &amp;(ipv6-&gt;sin6_addr);</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ipver</a:t>
            </a:r>
            <a:r>
              <a:rPr lang="en-US" sz="3300" dirty="0">
                <a:effectLst/>
                <a:latin typeface="Consolas" panose="020B0609020204030204" pitchFamily="49" charset="0"/>
                <a:ea typeface="Calibri" panose="020F0502020204030204" pitchFamily="34" charset="0"/>
                <a:cs typeface="Times New Roman" panose="02020603050405020304" pitchFamily="18" charset="0"/>
              </a:rPr>
              <a:t> = "IPv6";</a:t>
            </a:r>
            <a:r>
              <a:rPr lang="ru-RU" sz="3300" dirty="0">
                <a:effectLst/>
                <a:latin typeface="Consolas" panose="020B0609020204030204" pitchFamily="49" charset="0"/>
                <a:ea typeface="Calibri" panose="020F0502020204030204" pitchFamily="34" charset="0"/>
                <a:cs typeface="Times New Roman" panose="02020603050405020304" pitchFamily="18" charset="0"/>
              </a:rPr>
              <a:t>}// преобразуем адрес IP в строку и выводим его:</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inet_ntop</a:t>
            </a:r>
            <a:r>
              <a:rPr lang="en-US" sz="3300" dirty="0">
                <a:effectLst/>
                <a:latin typeface="Consolas" panose="020B0609020204030204" pitchFamily="49" charset="0"/>
                <a:ea typeface="Calibri" panose="020F0502020204030204" pitchFamily="34" charset="0"/>
                <a:cs typeface="Times New Roman" panose="02020603050405020304" pitchFamily="18" charset="0"/>
              </a:rPr>
              <a:t>(p-&gt;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ai_family</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addr</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ipstr</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sizeof</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ipstr</a:t>
            </a:r>
            <a:r>
              <a:rPr lang="en-US" sz="3300" dirty="0">
                <a:effectLst/>
                <a:latin typeface="Consolas" panose="020B0609020204030204" pitchFamily="49" charset="0"/>
                <a:ea typeface="Calibri" panose="020F0502020204030204" pitchFamily="34" charset="0"/>
                <a:cs typeface="Times New Roman" panose="02020603050405020304" pitchFamily="18" charset="0"/>
              </a:rPr>
              <a:t>);</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cout</a:t>
            </a:r>
            <a:r>
              <a:rPr lang="en-US" sz="3300" dirty="0">
                <a:effectLst/>
                <a:latin typeface="Consolas" panose="020B0609020204030204" pitchFamily="49" charset="0"/>
                <a:ea typeface="Calibri" panose="020F0502020204030204" pitchFamily="34" charset="0"/>
                <a:cs typeface="Times New Roman" panose="02020603050405020304" pitchFamily="18" charset="0"/>
              </a:rPr>
              <a:t>&lt;&lt;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ipver</a:t>
            </a:r>
            <a:r>
              <a:rPr lang="en-US" sz="3300" dirty="0">
                <a:effectLst/>
                <a:latin typeface="Consolas" panose="020B0609020204030204" pitchFamily="49" charset="0"/>
                <a:ea typeface="Calibri" panose="020F0502020204030204" pitchFamily="34" charset="0"/>
                <a:cs typeface="Times New Roman" panose="02020603050405020304" pitchFamily="18" charset="0"/>
              </a:rPr>
              <a:t>&lt;&lt; ":"&lt;&lt; </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ipstr</a:t>
            </a:r>
            <a:r>
              <a:rPr lang="en-US" sz="3300" dirty="0">
                <a:effectLst/>
                <a:latin typeface="Consolas" panose="020B0609020204030204" pitchFamily="49" charset="0"/>
                <a:ea typeface="Calibri" panose="020F0502020204030204" pitchFamily="34" charset="0"/>
                <a:cs typeface="Times New Roman" panose="02020603050405020304" pitchFamily="18" charset="0"/>
              </a:rPr>
              <a:t>&lt;&lt;</a:t>
            </a:r>
            <a:r>
              <a:rPr lang="en-US" sz="3300" dirty="0" err="1">
                <a:effectLst/>
                <a:latin typeface="Consolas" panose="020B0609020204030204" pitchFamily="49" charset="0"/>
                <a:ea typeface="Calibri" panose="020F0502020204030204" pitchFamily="34" charset="0"/>
                <a:cs typeface="Times New Roman" panose="02020603050405020304" pitchFamily="18" charset="0"/>
              </a:rPr>
              <a:t>endl</a:t>
            </a:r>
            <a:r>
              <a:rPr lang="en-US" sz="3300" dirty="0">
                <a:effectLst/>
                <a:latin typeface="Consolas" panose="020B0609020204030204" pitchFamily="49" charset="0"/>
                <a:ea typeface="Calibri" panose="020F0502020204030204" pitchFamily="34" charset="0"/>
                <a:cs typeface="Times New Roman" panose="02020603050405020304" pitchFamily="18" charset="0"/>
              </a:rPr>
              <a:t>; }</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3300" dirty="0" err="1">
                <a:effectLst/>
                <a:latin typeface="Consolas" panose="020B0609020204030204" pitchFamily="49" charset="0"/>
                <a:ea typeface="Calibri" panose="020F0502020204030204" pitchFamily="34" charset="0"/>
                <a:cs typeface="Times New Roman" panose="02020603050405020304" pitchFamily="18" charset="0"/>
              </a:rPr>
              <a:t>freeaddrinfo</a:t>
            </a:r>
            <a:r>
              <a:rPr lang="en-US" sz="3300" dirty="0">
                <a:effectLst/>
                <a:latin typeface="Consolas" panose="020B0609020204030204" pitchFamily="49" charset="0"/>
                <a:ea typeface="Calibri" panose="020F0502020204030204" pitchFamily="34" charset="0"/>
                <a:cs typeface="Times New Roman" panose="02020603050405020304" pitchFamily="18" charset="0"/>
              </a:rPr>
              <a:t>(res); // </a:t>
            </a:r>
            <a:r>
              <a:rPr lang="ru-RU" sz="3300" dirty="0">
                <a:effectLst/>
                <a:latin typeface="Consolas" panose="020B0609020204030204" pitchFamily="49" charset="0"/>
                <a:ea typeface="Calibri" panose="020F0502020204030204" pitchFamily="34" charset="0"/>
                <a:cs typeface="Times New Roman" panose="02020603050405020304" pitchFamily="18" charset="0"/>
              </a:rPr>
              <a:t>освобождаем связанный список</a:t>
            </a:r>
            <a:endParaRPr lang="ru-RU"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ru-RU" sz="3300" dirty="0" err="1">
                <a:effectLst/>
                <a:latin typeface="Consolas" panose="020B0609020204030204" pitchFamily="49" charset="0"/>
                <a:ea typeface="Calibri" panose="020F0502020204030204" pitchFamily="34" charset="0"/>
                <a:cs typeface="Times New Roman" panose="02020603050405020304" pitchFamily="18" charset="0"/>
              </a:rPr>
              <a:t>return</a:t>
            </a:r>
            <a:r>
              <a:rPr lang="ru-RU" sz="3300" dirty="0">
                <a:effectLst/>
                <a:latin typeface="Consolas" panose="020B0609020204030204" pitchFamily="49" charset="0"/>
                <a:ea typeface="Calibri" panose="020F0502020204030204" pitchFamily="34" charset="0"/>
                <a:cs typeface="Times New Roman" panose="02020603050405020304" pitchFamily="18" charset="0"/>
              </a:rPr>
              <a:t> 0; }</a:t>
            </a:r>
            <a:endParaRPr lang="ru-RU" sz="3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2919696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D047AD-3321-4E21-9C25-DD10D94BD67F}"/>
              </a:ext>
            </a:extLst>
          </p:cNvPr>
          <p:cNvSpPr>
            <a:spLocks noGrp="1"/>
          </p:cNvSpPr>
          <p:nvPr>
            <p:ph idx="1"/>
          </p:nvPr>
        </p:nvSpPr>
        <p:spPr/>
        <p:txBody>
          <a:bodyPr/>
          <a:lstStyle/>
          <a:p>
            <a:pPr indent="0">
              <a:lnSpc>
                <a:spcPct val="115000"/>
              </a:lnSpc>
              <a:buNone/>
            </a:pPr>
            <a:r>
              <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 результате выполнения указанного кода получим:</a:t>
            </a:r>
          </a:p>
          <a:p>
            <a:pPr indent="0">
              <a:lnSpc>
                <a:spcPct val="115000"/>
              </a:lnSpc>
              <a:buNone/>
            </a:pPr>
            <a:r>
              <a:rPr lang="ru-RU" sz="3200"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 addresses for ipv6.example.com:</a:t>
            </a:r>
            <a:endPar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indent="0">
              <a:lnSpc>
                <a:spcPct val="115000"/>
              </a:lnSpc>
              <a:buNone/>
            </a:pPr>
            <a:r>
              <a:rPr lang="en-US"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IPv4: 192.0.2.101</a:t>
            </a:r>
          </a:p>
          <a:p>
            <a:pPr indent="0">
              <a:lnSpc>
                <a:spcPct val="115000"/>
              </a:lnSpc>
              <a:buNone/>
            </a:pPr>
            <a:r>
              <a:rPr lang="ru-RU" sz="3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IPv6: 2001:db8:8c00:22::171</a:t>
            </a:r>
          </a:p>
          <a:p>
            <a:pPr marL="0" indent="0">
              <a:buNone/>
            </a:pPr>
            <a:endParaRPr lang="ru-RU" dirty="0"/>
          </a:p>
        </p:txBody>
      </p:sp>
    </p:spTree>
    <p:extLst>
      <p:ext uri="{BB962C8B-B14F-4D97-AF65-F5344CB8AC3E}">
        <p14:creationId xmlns:p14="http://schemas.microsoft.com/office/powerpoint/2010/main" val="20406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4282" y="214290"/>
            <a:ext cx="8715436" cy="6647974"/>
          </a:xfrm>
          <a:prstGeom prst="rect">
            <a:avLst/>
          </a:prstGeom>
        </p:spPr>
        <p:txBody>
          <a:bodyPr wrap="square">
            <a:spAutoFit/>
          </a:bodyPr>
          <a:lstStyle/>
          <a:p>
            <a:r>
              <a:rPr lang="en-US" sz="2400" dirty="0"/>
              <a:t>DWORD WINAPI </a:t>
            </a:r>
            <a:r>
              <a:rPr lang="en-US" sz="2400" dirty="0" err="1"/>
              <a:t>ServerThread</a:t>
            </a:r>
            <a:r>
              <a:rPr lang="en-US" sz="2400" dirty="0"/>
              <a:t>( LPVOID number) </a:t>
            </a:r>
          </a:p>
          <a:p>
            <a:r>
              <a:rPr lang="en-US" sz="2400" dirty="0"/>
              <a:t> {</a:t>
            </a:r>
          </a:p>
          <a:p>
            <a:r>
              <a:rPr lang="en-US" sz="2400" dirty="0"/>
              <a:t>Packet </a:t>
            </a:r>
            <a:r>
              <a:rPr lang="en-US" sz="2400" dirty="0" err="1"/>
              <a:t>packettype</a:t>
            </a:r>
            <a:r>
              <a:rPr lang="en-US" sz="2400" dirty="0"/>
              <a:t>;</a:t>
            </a:r>
          </a:p>
          <a:p>
            <a:r>
              <a:rPr lang="en-US" sz="2400" dirty="0" err="1"/>
              <a:t>int</a:t>
            </a:r>
            <a:r>
              <a:rPr lang="en-US" sz="2400" dirty="0"/>
              <a:t> index=((</a:t>
            </a:r>
            <a:r>
              <a:rPr lang="en-US" sz="2400" dirty="0" err="1"/>
              <a:t>int</a:t>
            </a:r>
            <a:r>
              <a:rPr lang="en-US" sz="2400" dirty="0"/>
              <a:t> *)number)[0];</a:t>
            </a:r>
          </a:p>
          <a:p>
            <a:r>
              <a:rPr lang="en-US" sz="2400" dirty="0" err="1"/>
              <a:t>cout</a:t>
            </a:r>
            <a:r>
              <a:rPr lang="en-US" sz="2400" dirty="0"/>
              <a:t> &lt;&lt; "socket number="&lt;&lt; index&lt;&lt; </a:t>
            </a:r>
            <a:r>
              <a:rPr lang="en-US" sz="2400" dirty="0" err="1"/>
              <a:t>endl</a:t>
            </a:r>
            <a:r>
              <a:rPr lang="en-US" sz="2400" dirty="0"/>
              <a:t>;</a:t>
            </a:r>
          </a:p>
          <a:p>
            <a:r>
              <a:rPr lang="en-US" sz="2400" dirty="0"/>
              <a:t>SOCKET Con=Connections[index];</a:t>
            </a:r>
          </a:p>
          <a:p>
            <a:r>
              <a:rPr lang="en-US" sz="2400" dirty="0"/>
              <a:t>    while (true)</a:t>
            </a:r>
          </a:p>
          <a:p>
            <a:r>
              <a:rPr lang="en-US" sz="2400" dirty="0"/>
              <a:t> {</a:t>
            </a:r>
          </a:p>
          <a:p>
            <a:r>
              <a:rPr lang="en-US" sz="2400" dirty="0"/>
              <a:t>        </a:t>
            </a:r>
            <a:r>
              <a:rPr lang="en-US" sz="2400" dirty="0" err="1"/>
              <a:t>recv</a:t>
            </a:r>
            <a:r>
              <a:rPr lang="en-US" sz="2400" dirty="0"/>
              <a:t>(Con, (char*)&amp; </a:t>
            </a:r>
            <a:r>
              <a:rPr lang="en-US" sz="2400" dirty="0" err="1"/>
              <a:t>packettype</a:t>
            </a:r>
            <a:r>
              <a:rPr lang="en-US" sz="2400" dirty="0"/>
              <a:t>, </a:t>
            </a:r>
            <a:r>
              <a:rPr lang="en-US" sz="2400" dirty="0" err="1"/>
              <a:t>sizeof</a:t>
            </a:r>
            <a:r>
              <a:rPr lang="en-US" sz="2400" dirty="0"/>
              <a:t>(Packet), NULL);</a:t>
            </a:r>
          </a:p>
          <a:p>
            <a:r>
              <a:rPr lang="en-US" sz="2400" dirty="0"/>
              <a:t> if ( </a:t>
            </a:r>
            <a:r>
              <a:rPr lang="en-US" sz="2400" dirty="0" err="1"/>
              <a:t>packettype</a:t>
            </a:r>
            <a:r>
              <a:rPr lang="en-US" sz="2400" dirty="0"/>
              <a:t> == Pack)</a:t>
            </a:r>
          </a:p>
          <a:p>
            <a:r>
              <a:rPr lang="en-US" sz="2400" dirty="0"/>
              <a:t>    { </a:t>
            </a:r>
          </a:p>
          <a:p>
            <a:r>
              <a:rPr lang="en-US" sz="2400" dirty="0"/>
              <a:t>       </a:t>
            </a:r>
            <a:r>
              <a:rPr lang="en-US" sz="2400" dirty="0" err="1"/>
              <a:t>cout</a:t>
            </a:r>
            <a:r>
              <a:rPr lang="en-US" sz="2400" dirty="0"/>
              <a:t> &lt;&lt; «</a:t>
            </a:r>
            <a:r>
              <a:rPr lang="ru-RU" sz="2400" dirty="0" err="1">
                <a:solidFill>
                  <a:srgbClr val="000000"/>
                </a:solidFill>
                <a:ea typeface="Times New Roman"/>
                <a:cs typeface="Times New Roman"/>
              </a:rPr>
              <a:t>Receiv</a:t>
            </a:r>
            <a:r>
              <a:rPr lang="en-US" sz="2400" dirty="0" err="1">
                <a:solidFill>
                  <a:srgbClr val="000000"/>
                </a:solidFill>
                <a:ea typeface="Times New Roman"/>
                <a:cs typeface="Times New Roman"/>
              </a:rPr>
              <a:t>ing</a:t>
            </a:r>
            <a:r>
              <a:rPr lang="en-US" sz="2400" dirty="0">
                <a:solidFill>
                  <a:srgbClr val="000000"/>
                </a:solidFill>
                <a:ea typeface="Times New Roman"/>
                <a:cs typeface="Times New Roman"/>
              </a:rPr>
              <a:t> </a:t>
            </a:r>
            <a:r>
              <a:rPr lang="en-US" sz="2400" dirty="0"/>
              <a:t> packet PACK"&lt;&lt; </a:t>
            </a:r>
            <a:r>
              <a:rPr lang="en-US" sz="2400" dirty="0" err="1"/>
              <a:t>endl</a:t>
            </a:r>
            <a:r>
              <a:rPr lang="en-US" sz="2400" dirty="0"/>
              <a:t>;</a:t>
            </a:r>
          </a:p>
          <a:p>
            <a:r>
              <a:rPr lang="en-US" sz="2400" dirty="0"/>
              <a:t>        </a:t>
            </a:r>
            <a:r>
              <a:rPr lang="en-US" sz="2400" dirty="0" err="1"/>
              <a:t>int</a:t>
            </a:r>
            <a:r>
              <a:rPr lang="en-US" sz="2400" dirty="0"/>
              <a:t> </a:t>
            </a:r>
            <a:r>
              <a:rPr lang="en-US" sz="2400" dirty="0" err="1"/>
              <a:t>msg_size</a:t>
            </a:r>
            <a:r>
              <a:rPr lang="en-US" sz="2400" dirty="0"/>
              <a:t>;</a:t>
            </a:r>
          </a:p>
          <a:p>
            <a:r>
              <a:rPr lang="en-US" sz="2400" dirty="0"/>
              <a:t>        </a:t>
            </a:r>
            <a:r>
              <a:rPr lang="en-US" sz="2400" dirty="0" err="1"/>
              <a:t>recv</a:t>
            </a:r>
            <a:r>
              <a:rPr lang="en-US" sz="2400" dirty="0"/>
              <a:t>(Con, (char*)&amp; </a:t>
            </a:r>
            <a:r>
              <a:rPr lang="en-US" sz="2400" dirty="0" err="1"/>
              <a:t>msg_size</a:t>
            </a:r>
            <a:r>
              <a:rPr lang="en-US" sz="2400" dirty="0"/>
              <a:t>, </a:t>
            </a:r>
            <a:r>
              <a:rPr lang="en-US" sz="2400" dirty="0" err="1"/>
              <a:t>sizeof</a:t>
            </a:r>
            <a:r>
              <a:rPr lang="en-US" sz="2400" dirty="0"/>
              <a:t>(</a:t>
            </a:r>
            <a:r>
              <a:rPr lang="en-US" sz="2400" dirty="0" err="1"/>
              <a:t>int</a:t>
            </a:r>
            <a:r>
              <a:rPr lang="en-US" sz="2400" dirty="0"/>
              <a:t>), NULL);</a:t>
            </a:r>
          </a:p>
          <a:p>
            <a:r>
              <a:rPr lang="en-US" sz="2400" dirty="0"/>
              <a:t>        char* </a:t>
            </a:r>
            <a:r>
              <a:rPr lang="en-US" sz="2400" dirty="0" err="1"/>
              <a:t>msg</a:t>
            </a:r>
            <a:r>
              <a:rPr lang="en-US" sz="2400" dirty="0"/>
              <a:t> = new char[</a:t>
            </a:r>
            <a:r>
              <a:rPr lang="en-US" sz="2400" dirty="0" err="1"/>
              <a:t>msg_size</a:t>
            </a:r>
            <a:r>
              <a:rPr lang="en-US" sz="2400" dirty="0"/>
              <a:t> + 1];</a:t>
            </a:r>
          </a:p>
          <a:p>
            <a:r>
              <a:rPr lang="en-US" sz="2400" dirty="0"/>
              <a:t>        </a:t>
            </a:r>
            <a:r>
              <a:rPr lang="en-US" sz="2400" dirty="0" err="1"/>
              <a:t>msg</a:t>
            </a:r>
            <a:r>
              <a:rPr lang="en-US" sz="2400" dirty="0"/>
              <a:t>[</a:t>
            </a:r>
            <a:r>
              <a:rPr lang="en-US" sz="2400" dirty="0" err="1"/>
              <a:t>msg_size</a:t>
            </a:r>
            <a:r>
              <a:rPr lang="en-US" sz="2400" dirty="0"/>
              <a:t>] = 0;</a:t>
            </a:r>
          </a:p>
          <a:p>
            <a:r>
              <a:rPr lang="en-US" sz="2400" dirty="0"/>
              <a:t>        </a:t>
            </a:r>
            <a:r>
              <a:rPr lang="en-US" sz="2400" dirty="0" err="1"/>
              <a:t>recv</a:t>
            </a:r>
            <a:r>
              <a:rPr lang="en-US" sz="2400" dirty="0"/>
              <a:t>(Con, </a:t>
            </a:r>
            <a:r>
              <a:rPr lang="en-US" sz="2400" dirty="0" err="1"/>
              <a:t>msg</a:t>
            </a:r>
            <a:r>
              <a:rPr lang="en-US" sz="2400" dirty="0"/>
              <a:t>, </a:t>
            </a:r>
            <a:r>
              <a:rPr lang="en-US" sz="2400" dirty="0" err="1"/>
              <a:t>msg_size</a:t>
            </a:r>
            <a:r>
              <a:rPr lang="en-US" sz="2400" dirty="0"/>
              <a:t>, NULL);  </a:t>
            </a:r>
            <a:r>
              <a:rPr lang="en-US" sz="2400" dirty="0" err="1"/>
              <a:t>cout</a:t>
            </a:r>
            <a:r>
              <a:rPr lang="en-US" sz="2400" dirty="0"/>
              <a:t> &lt;&lt; </a:t>
            </a:r>
            <a:r>
              <a:rPr lang="en-US" sz="2400" dirty="0" err="1"/>
              <a:t>msg</a:t>
            </a:r>
            <a:r>
              <a:rPr lang="en-US" sz="2400" dirty="0"/>
              <a:t>&lt;&lt;</a:t>
            </a:r>
            <a:r>
              <a:rPr lang="en-US" sz="2400" dirty="0" err="1"/>
              <a:t>endl</a:t>
            </a:r>
            <a:r>
              <a:rPr lang="en-US" sz="2400" dirty="0"/>
              <a:t>;</a:t>
            </a:r>
          </a:p>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lnSpcReduction="10000"/>
          </a:bodyPr>
          <a:lstStyle/>
          <a:p>
            <a:pPr>
              <a:buNone/>
            </a:pPr>
            <a:r>
              <a:rPr lang="en-US" sz="2400" dirty="0"/>
              <a:t>                  for (</a:t>
            </a:r>
            <a:r>
              <a:rPr lang="en-US" sz="2400" dirty="0" err="1"/>
              <a:t>int</a:t>
            </a:r>
            <a:r>
              <a:rPr lang="en-US" sz="2400" dirty="0"/>
              <a:t> </a:t>
            </a:r>
            <a:r>
              <a:rPr lang="en-US" sz="2400" dirty="0" err="1"/>
              <a:t>i</a:t>
            </a:r>
            <a:r>
              <a:rPr lang="en-US" sz="2400" dirty="0"/>
              <a:t> = 0; </a:t>
            </a:r>
            <a:r>
              <a:rPr lang="en-US" sz="2400" dirty="0" err="1"/>
              <a:t>i</a:t>
            </a:r>
            <a:r>
              <a:rPr lang="en-US" sz="2400" dirty="0"/>
              <a:t> &lt; Counter; </a:t>
            </a:r>
            <a:r>
              <a:rPr lang="en-US" sz="2400" dirty="0" err="1"/>
              <a:t>i</a:t>
            </a:r>
            <a:r>
              <a:rPr lang="en-US" sz="2400" dirty="0"/>
              <a:t>++)</a:t>
            </a:r>
          </a:p>
          <a:p>
            <a:pPr>
              <a:buNone/>
            </a:pPr>
            <a:r>
              <a:rPr lang="en-US" sz="2400" dirty="0"/>
              <a:t>           {</a:t>
            </a:r>
          </a:p>
          <a:p>
            <a:pPr>
              <a:buNone/>
            </a:pPr>
            <a:r>
              <a:rPr lang="en-US" sz="2400" dirty="0"/>
              <a:t>            if (</a:t>
            </a:r>
            <a:r>
              <a:rPr lang="en-US" sz="2400" dirty="0" err="1"/>
              <a:t>i</a:t>
            </a:r>
            <a:r>
              <a:rPr lang="en-US" sz="2400" dirty="0"/>
              <a:t> == index)   continue;</a:t>
            </a:r>
          </a:p>
          <a:p>
            <a:pPr>
              <a:buNone/>
            </a:pPr>
            <a:r>
              <a:rPr lang="en-US" sz="2400" dirty="0"/>
              <a:t>            Packet </a:t>
            </a:r>
            <a:r>
              <a:rPr lang="en-US" sz="2400" dirty="0" err="1"/>
              <a:t>msgtype</a:t>
            </a:r>
            <a:r>
              <a:rPr lang="en-US" sz="2400" dirty="0"/>
              <a:t> = Pack;</a:t>
            </a:r>
          </a:p>
          <a:p>
            <a:pPr>
              <a:buNone/>
            </a:pPr>
            <a:r>
              <a:rPr lang="en-US" sz="2400" dirty="0"/>
              <a:t>            send(Connections[</a:t>
            </a:r>
            <a:r>
              <a:rPr lang="en-US" sz="2400" dirty="0" err="1"/>
              <a:t>i</a:t>
            </a:r>
            <a:r>
              <a:rPr lang="en-US" sz="2400" dirty="0"/>
              <a:t>], (char*)&amp; </a:t>
            </a:r>
            <a:r>
              <a:rPr lang="en-US" sz="2400" dirty="0" err="1"/>
              <a:t>msgtype</a:t>
            </a:r>
            <a:r>
              <a:rPr lang="en-US" sz="2400" dirty="0"/>
              <a:t>, </a:t>
            </a:r>
            <a:r>
              <a:rPr lang="en-US" sz="2400" dirty="0" err="1"/>
              <a:t>sizeof</a:t>
            </a:r>
            <a:r>
              <a:rPr lang="en-US" sz="2400" dirty="0"/>
              <a:t>(Packet), NULL);</a:t>
            </a:r>
          </a:p>
          <a:p>
            <a:pPr>
              <a:buNone/>
            </a:pPr>
            <a:r>
              <a:rPr lang="en-US" sz="2400" dirty="0"/>
              <a:t>            send(Connections[</a:t>
            </a:r>
            <a:r>
              <a:rPr lang="en-US" sz="2400" dirty="0" err="1"/>
              <a:t>i</a:t>
            </a:r>
            <a:r>
              <a:rPr lang="en-US" sz="2400" dirty="0"/>
              <a:t>], (char*)&amp; </a:t>
            </a:r>
            <a:r>
              <a:rPr lang="en-US" sz="2400" dirty="0" err="1"/>
              <a:t>msg_size</a:t>
            </a:r>
            <a:r>
              <a:rPr lang="en-US" sz="2400" dirty="0"/>
              <a:t>, </a:t>
            </a:r>
            <a:r>
              <a:rPr lang="en-US" sz="2400" dirty="0" err="1"/>
              <a:t>sizeof</a:t>
            </a:r>
            <a:r>
              <a:rPr lang="en-US" sz="2400" dirty="0"/>
              <a:t>(</a:t>
            </a:r>
            <a:r>
              <a:rPr lang="en-US" sz="2400" dirty="0" err="1"/>
              <a:t>int</a:t>
            </a:r>
            <a:r>
              <a:rPr lang="en-US" sz="2400" dirty="0"/>
              <a:t>), NULL);</a:t>
            </a:r>
          </a:p>
          <a:p>
            <a:pPr>
              <a:buNone/>
            </a:pPr>
            <a:r>
              <a:rPr lang="en-US" sz="2400" dirty="0"/>
              <a:t>            send(Connections[</a:t>
            </a:r>
            <a:r>
              <a:rPr lang="en-US" sz="2400" dirty="0" err="1"/>
              <a:t>i</a:t>
            </a:r>
            <a:r>
              <a:rPr lang="en-US" sz="2400" dirty="0"/>
              <a:t>], </a:t>
            </a:r>
            <a:r>
              <a:rPr lang="en-US" sz="2400" dirty="0" err="1"/>
              <a:t>msg</a:t>
            </a:r>
            <a:r>
              <a:rPr lang="en-US" sz="2400" dirty="0"/>
              <a:t>, </a:t>
            </a:r>
            <a:r>
              <a:rPr lang="en-US" sz="2400" dirty="0" err="1"/>
              <a:t>msg_size</a:t>
            </a:r>
            <a:r>
              <a:rPr lang="en-US" sz="2400" dirty="0"/>
              <a:t>, NULL);         }</a:t>
            </a:r>
          </a:p>
          <a:p>
            <a:pPr>
              <a:buNone/>
            </a:pPr>
            <a:r>
              <a:rPr lang="en-US" sz="2400" dirty="0"/>
              <a:t>        delete[] </a:t>
            </a:r>
            <a:r>
              <a:rPr lang="en-US" sz="2400" dirty="0" err="1"/>
              <a:t>msg</a:t>
            </a:r>
            <a:r>
              <a:rPr lang="en-US" sz="2400" dirty="0"/>
              <a:t>; 	</a:t>
            </a:r>
          </a:p>
          <a:p>
            <a:pPr>
              <a:buNone/>
            </a:pPr>
            <a:r>
              <a:rPr lang="en-US" sz="2400" dirty="0"/>
              <a:t>}</a:t>
            </a:r>
          </a:p>
          <a:p>
            <a:pPr>
              <a:buNone/>
            </a:pPr>
            <a:r>
              <a:rPr lang="en-US" sz="2400" dirty="0"/>
              <a:t>        else  	</a:t>
            </a:r>
          </a:p>
          <a:p>
            <a:pPr>
              <a:buNone/>
            </a:pPr>
            <a:r>
              <a:rPr lang="en-US" sz="2400" dirty="0"/>
              <a:t>    {        </a:t>
            </a:r>
          </a:p>
          <a:p>
            <a:pPr>
              <a:buNone/>
            </a:pPr>
            <a:r>
              <a:rPr lang="en-US" sz="2400" dirty="0"/>
              <a:t>        </a:t>
            </a:r>
            <a:r>
              <a:rPr lang="en-US" sz="2400" dirty="0" err="1"/>
              <a:t>cout</a:t>
            </a:r>
            <a:r>
              <a:rPr lang="en-US" sz="2400" dirty="0"/>
              <a:t> &lt;&lt; "Unknown packet: " &lt;&lt; </a:t>
            </a:r>
            <a:r>
              <a:rPr lang="en-US" sz="2400" dirty="0" err="1"/>
              <a:t>packettype</a:t>
            </a:r>
            <a:r>
              <a:rPr lang="en-US" sz="2400" dirty="0"/>
              <a:t> &lt;&lt; </a:t>
            </a:r>
            <a:r>
              <a:rPr lang="en-US" sz="2400" dirty="0" err="1"/>
              <a:t>endl</a:t>
            </a:r>
            <a:r>
              <a:rPr lang="en-US" sz="2400" dirty="0"/>
              <a:t>; break;</a:t>
            </a:r>
          </a:p>
          <a:p>
            <a:pPr>
              <a:buNone/>
            </a:pPr>
            <a:r>
              <a:rPr lang="en-US" sz="2400" dirty="0"/>
              <a:t>    }</a:t>
            </a:r>
          </a:p>
          <a:p>
            <a:pPr>
              <a:buNone/>
            </a:pPr>
            <a:r>
              <a:rPr lang="en-US" sz="2400" dirty="0"/>
              <a:t>  }        </a:t>
            </a:r>
          </a:p>
          <a:p>
            <a:pPr>
              <a:buNone/>
            </a:pPr>
            <a:r>
              <a:rPr lang="en-US" sz="2400" dirty="0"/>
              <a:t>         </a:t>
            </a:r>
            <a:r>
              <a:rPr lang="en-US" sz="2400" dirty="0" err="1"/>
              <a:t>closesocket</a:t>
            </a:r>
            <a:r>
              <a:rPr lang="en-US" sz="2400" dirty="0"/>
              <a:t>(Con); </a:t>
            </a:r>
          </a:p>
          <a:p>
            <a:pPr>
              <a:buNone/>
            </a:pPr>
            <a:r>
              <a:rPr lang="en-US" sz="2400" dirty="0"/>
              <a:t>         return 0; 	</a:t>
            </a:r>
          </a:p>
          <a:p>
            <a:pPr>
              <a:buNone/>
            </a:pP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97346"/>
            <a:ext cx="8858280" cy="6370975"/>
          </a:xfrm>
          <a:prstGeom prst="rect">
            <a:avLst/>
          </a:prstGeom>
        </p:spPr>
        <p:txBody>
          <a:bodyPr wrap="square">
            <a:spAutoFit/>
          </a:bodyPr>
          <a:lstStyle/>
          <a:p>
            <a:r>
              <a:rPr lang="en-US" sz="2400" dirty="0" err="1"/>
              <a:t>int</a:t>
            </a:r>
            <a:r>
              <a:rPr lang="en-US" sz="2400" dirty="0"/>
              <a:t> main() {</a:t>
            </a:r>
          </a:p>
          <a:p>
            <a:r>
              <a:rPr lang="en-US" sz="2400" dirty="0"/>
              <a:t>    //</a:t>
            </a:r>
            <a:r>
              <a:rPr lang="en-US" sz="2400" dirty="0" err="1"/>
              <a:t>WSAStartup</a:t>
            </a:r>
            <a:endParaRPr lang="en-US" sz="2400" dirty="0"/>
          </a:p>
          <a:p>
            <a:r>
              <a:rPr lang="en-US" sz="2400" dirty="0"/>
              <a:t>    </a:t>
            </a:r>
            <a:r>
              <a:rPr lang="en-US" sz="2400" dirty="0" err="1"/>
              <a:t>WSAData</a:t>
            </a:r>
            <a:r>
              <a:rPr lang="en-US" sz="2400" dirty="0"/>
              <a:t> </a:t>
            </a:r>
            <a:r>
              <a:rPr lang="en-US" sz="2400" dirty="0" err="1"/>
              <a:t>wsaData</a:t>
            </a:r>
            <a:r>
              <a:rPr lang="en-US" sz="2400" dirty="0"/>
              <a:t>;</a:t>
            </a:r>
          </a:p>
          <a:p>
            <a:r>
              <a:rPr lang="en-US" sz="2400" dirty="0"/>
              <a:t>    WORD </a:t>
            </a:r>
            <a:r>
              <a:rPr lang="en-US" sz="2400" dirty="0" err="1"/>
              <a:t>DLLVersion</a:t>
            </a:r>
            <a:r>
              <a:rPr lang="en-US" sz="2400" dirty="0"/>
              <a:t> = MAKEWORD(2, 1);</a:t>
            </a:r>
          </a:p>
          <a:p>
            <a:r>
              <a:rPr lang="en-US" sz="2400" dirty="0"/>
              <a:t>    if (</a:t>
            </a:r>
            <a:r>
              <a:rPr lang="en-US" sz="2400" dirty="0" err="1"/>
              <a:t>WSAStartup</a:t>
            </a:r>
            <a:r>
              <a:rPr lang="en-US" sz="2400" dirty="0"/>
              <a:t>(</a:t>
            </a:r>
            <a:r>
              <a:rPr lang="en-US" sz="2400" dirty="0" err="1"/>
              <a:t>DLLVersion</a:t>
            </a:r>
            <a:r>
              <a:rPr lang="en-US" sz="2400" dirty="0"/>
              <a:t>, &amp;</a:t>
            </a:r>
            <a:r>
              <a:rPr lang="en-US" sz="2400" dirty="0" err="1"/>
              <a:t>wsaData</a:t>
            </a:r>
            <a:r>
              <a:rPr lang="en-US" sz="2400" dirty="0"/>
              <a:t>) != 0) {</a:t>
            </a:r>
          </a:p>
          <a:p>
            <a:r>
              <a:rPr lang="en-US" sz="2400" dirty="0"/>
              <a:t>        </a:t>
            </a:r>
            <a:r>
              <a:rPr lang="en-US" sz="2400" dirty="0" err="1"/>
              <a:t>cout</a:t>
            </a:r>
            <a:r>
              <a:rPr lang="en-US" sz="2400" dirty="0"/>
              <a:t> &lt;&lt; "Error" &lt;&lt; </a:t>
            </a:r>
            <a:r>
              <a:rPr lang="en-US" sz="2400" dirty="0" err="1"/>
              <a:t>endl</a:t>
            </a:r>
            <a:r>
              <a:rPr lang="en-US" sz="2400" dirty="0"/>
              <a:t>;</a:t>
            </a:r>
          </a:p>
          <a:p>
            <a:r>
              <a:rPr lang="en-US" sz="2400" dirty="0"/>
              <a:t>        exit(1);     }</a:t>
            </a:r>
          </a:p>
          <a:p>
            <a:r>
              <a:rPr lang="en-US" sz="2400" dirty="0"/>
              <a:t>    SOCKADDR_IN </a:t>
            </a:r>
            <a:r>
              <a:rPr lang="en-US" sz="2400" dirty="0" err="1"/>
              <a:t>addr</a:t>
            </a:r>
            <a:r>
              <a:rPr lang="en-US" sz="2400" dirty="0"/>
              <a:t>;</a:t>
            </a:r>
          </a:p>
          <a:p>
            <a:r>
              <a:rPr lang="en-US" sz="2400" dirty="0"/>
              <a:t>    </a:t>
            </a:r>
            <a:r>
              <a:rPr lang="en-US" sz="2400" dirty="0" err="1"/>
              <a:t>int</a:t>
            </a:r>
            <a:r>
              <a:rPr lang="en-US" sz="2400" dirty="0"/>
              <a:t> </a:t>
            </a:r>
            <a:r>
              <a:rPr lang="en-US" sz="2400" dirty="0" err="1"/>
              <a:t>sizeofaddr</a:t>
            </a:r>
            <a:r>
              <a:rPr lang="en-US" sz="2400" dirty="0"/>
              <a:t> = </a:t>
            </a:r>
            <a:r>
              <a:rPr lang="en-US" sz="2400" dirty="0" err="1"/>
              <a:t>sizeof</a:t>
            </a:r>
            <a:r>
              <a:rPr lang="en-US" sz="2400" dirty="0"/>
              <a:t>(</a:t>
            </a:r>
            <a:r>
              <a:rPr lang="en-US" sz="2400" dirty="0" err="1"/>
              <a:t>addr</a:t>
            </a:r>
            <a:r>
              <a:rPr lang="en-US" sz="2400" dirty="0"/>
              <a:t>);</a:t>
            </a:r>
          </a:p>
          <a:p>
            <a:r>
              <a:rPr lang="en-US" sz="2400" dirty="0"/>
              <a:t>    </a:t>
            </a:r>
            <a:r>
              <a:rPr lang="en-US" sz="2400" dirty="0" err="1"/>
              <a:t>addr.sin_addr.s_addr</a:t>
            </a:r>
            <a:r>
              <a:rPr lang="en-US" sz="2400" dirty="0"/>
              <a:t> = </a:t>
            </a:r>
            <a:r>
              <a:rPr lang="en-US" sz="2400" dirty="0" err="1"/>
              <a:t>inet_addr</a:t>
            </a:r>
            <a:r>
              <a:rPr lang="en-US" sz="2400" dirty="0"/>
              <a:t>("127.0.0.1");</a:t>
            </a:r>
          </a:p>
          <a:p>
            <a:r>
              <a:rPr lang="en-US" sz="2400" dirty="0"/>
              <a:t>    </a:t>
            </a:r>
            <a:r>
              <a:rPr lang="en-US" sz="2400" dirty="0" err="1"/>
              <a:t>addr.sin_port</a:t>
            </a:r>
            <a:r>
              <a:rPr lang="en-US" sz="2400" dirty="0"/>
              <a:t> = </a:t>
            </a:r>
            <a:r>
              <a:rPr lang="en-US" sz="2400" dirty="0" err="1"/>
              <a:t>htons</a:t>
            </a:r>
            <a:r>
              <a:rPr lang="en-US" sz="2400" dirty="0"/>
              <a:t>(123);</a:t>
            </a:r>
          </a:p>
          <a:p>
            <a:r>
              <a:rPr lang="en-US" sz="2400" dirty="0"/>
              <a:t>    </a:t>
            </a:r>
            <a:r>
              <a:rPr lang="en-US" sz="2400" dirty="0" err="1"/>
              <a:t>addr.sin_family</a:t>
            </a:r>
            <a:r>
              <a:rPr lang="en-US" sz="2400" dirty="0"/>
              <a:t> = AF_INET;</a:t>
            </a:r>
          </a:p>
          <a:p>
            <a:endParaRPr lang="en-US" sz="2400" dirty="0"/>
          </a:p>
          <a:p>
            <a:r>
              <a:rPr lang="en-US" sz="2400" dirty="0"/>
              <a:t>    SOCKET </a:t>
            </a:r>
            <a:r>
              <a:rPr lang="en-US" sz="2400" dirty="0" err="1"/>
              <a:t>sListen</a:t>
            </a:r>
            <a:r>
              <a:rPr lang="en-US" sz="2400" dirty="0"/>
              <a:t> = socket(AF_INET, SOCK_STREAM, NULL);</a:t>
            </a:r>
          </a:p>
          <a:p>
            <a:r>
              <a:rPr lang="en-US" sz="2400" dirty="0"/>
              <a:t>    bind(</a:t>
            </a:r>
            <a:r>
              <a:rPr lang="en-US" sz="2400" dirty="0" err="1"/>
              <a:t>sListen</a:t>
            </a:r>
            <a:r>
              <a:rPr lang="en-US" sz="2400" dirty="0"/>
              <a:t>, (SOCKADDR*)&amp; </a:t>
            </a:r>
            <a:r>
              <a:rPr lang="en-US" sz="2400" dirty="0" err="1"/>
              <a:t>addr</a:t>
            </a:r>
            <a:r>
              <a:rPr lang="en-US" sz="2400" dirty="0"/>
              <a:t>, </a:t>
            </a:r>
            <a:r>
              <a:rPr lang="en-US" sz="2400" dirty="0" err="1"/>
              <a:t>sizeof</a:t>
            </a:r>
            <a:r>
              <a:rPr lang="en-US" sz="2400" dirty="0"/>
              <a:t>(</a:t>
            </a:r>
            <a:r>
              <a:rPr lang="en-US" sz="2400" dirty="0" err="1"/>
              <a:t>addr</a:t>
            </a:r>
            <a:r>
              <a:rPr lang="en-US" sz="2400" dirty="0"/>
              <a:t>));</a:t>
            </a:r>
          </a:p>
          <a:p>
            <a:r>
              <a:rPr lang="en-US" sz="2400" dirty="0"/>
              <a:t>    listen(</a:t>
            </a:r>
            <a:r>
              <a:rPr lang="en-US" sz="2400" dirty="0" err="1"/>
              <a:t>sListen</a:t>
            </a:r>
            <a:r>
              <a:rPr lang="en-US" sz="2400" dirty="0"/>
              <a:t>, 10);</a:t>
            </a:r>
          </a:p>
          <a:p>
            <a:r>
              <a:rPr lang="en-US" sz="2400" dirty="0"/>
              <a:t>    SOCKET </a:t>
            </a:r>
            <a:r>
              <a:rPr lang="en-US" sz="2400" dirty="0" err="1"/>
              <a:t>newCon</a:t>
            </a:r>
            <a:r>
              <a:rPr lang="en-US" sz="2400" dirty="0"/>
              <a:t>;</a:t>
            </a:r>
            <a:endParaRPr lang="ru-RU"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001156" cy="6370975"/>
          </a:xfrm>
          <a:prstGeom prst="rect">
            <a:avLst/>
          </a:prstGeom>
        </p:spPr>
        <p:txBody>
          <a:bodyPr wrap="square">
            <a:spAutoFit/>
          </a:bodyPr>
          <a:lstStyle/>
          <a:p>
            <a:r>
              <a:rPr lang="en-US" sz="2400" dirty="0"/>
              <a:t> for (</a:t>
            </a:r>
            <a:r>
              <a:rPr lang="en-US" sz="2400" dirty="0" err="1"/>
              <a:t>int</a:t>
            </a:r>
            <a:r>
              <a:rPr lang="en-US" sz="2400" dirty="0"/>
              <a:t> </a:t>
            </a:r>
            <a:r>
              <a:rPr lang="en-US" sz="2400" dirty="0" err="1"/>
              <a:t>i</a:t>
            </a:r>
            <a:r>
              <a:rPr lang="en-US" sz="2400" dirty="0"/>
              <a:t> = 0; </a:t>
            </a:r>
            <a:r>
              <a:rPr lang="en-US" sz="2400" dirty="0" err="1"/>
              <a:t>i</a:t>
            </a:r>
            <a:r>
              <a:rPr lang="en-US" sz="2400" dirty="0"/>
              <a:t> &lt; 10; </a:t>
            </a:r>
            <a:r>
              <a:rPr lang="en-US" sz="2400" dirty="0" err="1"/>
              <a:t>i</a:t>
            </a:r>
            <a:r>
              <a:rPr lang="en-US" sz="2400" dirty="0"/>
              <a:t>++)  {</a:t>
            </a:r>
          </a:p>
          <a:p>
            <a:r>
              <a:rPr lang="en-US" sz="2400" dirty="0"/>
              <a:t>        </a:t>
            </a:r>
            <a:r>
              <a:rPr lang="en-US" sz="2400" dirty="0" err="1"/>
              <a:t>newCon</a:t>
            </a:r>
            <a:r>
              <a:rPr lang="en-US" sz="2400" dirty="0"/>
              <a:t> = accept(</a:t>
            </a:r>
            <a:r>
              <a:rPr lang="en-US" sz="2400" dirty="0" err="1"/>
              <a:t>sListen</a:t>
            </a:r>
            <a:r>
              <a:rPr lang="en-US" sz="2400" dirty="0"/>
              <a:t>, (SOCKADDR*)&amp; </a:t>
            </a:r>
            <a:r>
              <a:rPr lang="en-US" sz="2400" dirty="0" err="1"/>
              <a:t>addr</a:t>
            </a:r>
            <a:r>
              <a:rPr lang="en-US" sz="2400" dirty="0"/>
              <a:t>, &amp;</a:t>
            </a:r>
            <a:r>
              <a:rPr lang="en-US" sz="2400" dirty="0" err="1"/>
              <a:t>sizeofaddr</a:t>
            </a:r>
            <a:r>
              <a:rPr lang="en-US" sz="2400" dirty="0"/>
              <a:t>);</a:t>
            </a:r>
          </a:p>
          <a:p>
            <a:r>
              <a:rPr lang="en-US" sz="2400" dirty="0"/>
              <a:t>        if (</a:t>
            </a:r>
            <a:r>
              <a:rPr lang="en-US" sz="2400" dirty="0" err="1"/>
              <a:t>newCon</a:t>
            </a:r>
            <a:r>
              <a:rPr lang="en-US" sz="2400" dirty="0"/>
              <a:t> == 0) {            </a:t>
            </a:r>
            <a:r>
              <a:rPr lang="en-US" sz="2400" dirty="0" err="1"/>
              <a:t>cout</a:t>
            </a:r>
            <a:r>
              <a:rPr lang="en-US" sz="2400" dirty="0"/>
              <a:t> &lt;&lt; "Error #2\n";         }</a:t>
            </a:r>
          </a:p>
          <a:p>
            <a:r>
              <a:rPr lang="en-US" sz="2400" dirty="0"/>
              <a:t>        else {             </a:t>
            </a:r>
            <a:r>
              <a:rPr lang="en-US" sz="2400" dirty="0" err="1"/>
              <a:t>cout</a:t>
            </a:r>
            <a:r>
              <a:rPr lang="en-US" sz="2400" dirty="0"/>
              <a:t> &lt;&lt; "Client Connected!\n";</a:t>
            </a:r>
          </a:p>
          <a:p>
            <a:r>
              <a:rPr lang="en-US" sz="2400" dirty="0"/>
              <a:t>            string </a:t>
            </a:r>
            <a:r>
              <a:rPr lang="en-US" sz="2400" dirty="0" err="1"/>
              <a:t>msg</a:t>
            </a:r>
            <a:r>
              <a:rPr lang="en-US" sz="2400" dirty="0"/>
              <a:t> = “Welcome to chat!";</a:t>
            </a:r>
          </a:p>
          <a:p>
            <a:r>
              <a:rPr lang="en-US" sz="2400" dirty="0"/>
              <a:t>            </a:t>
            </a:r>
            <a:r>
              <a:rPr lang="en-US" sz="2400" dirty="0" err="1"/>
              <a:t>int</a:t>
            </a:r>
            <a:r>
              <a:rPr lang="en-US" sz="2400" dirty="0"/>
              <a:t> </a:t>
            </a:r>
            <a:r>
              <a:rPr lang="en-US" sz="2400" dirty="0" err="1"/>
              <a:t>msg_size</a:t>
            </a:r>
            <a:r>
              <a:rPr lang="en-US" sz="2400" dirty="0"/>
              <a:t> = </a:t>
            </a:r>
            <a:r>
              <a:rPr lang="en-US" sz="2400" dirty="0" err="1"/>
              <a:t>msg.size</a:t>
            </a:r>
            <a:r>
              <a:rPr lang="en-US" sz="2400" dirty="0"/>
              <a:t>();</a:t>
            </a:r>
          </a:p>
          <a:p>
            <a:r>
              <a:rPr lang="en-US" sz="2400" dirty="0"/>
              <a:t>            Packet </a:t>
            </a:r>
            <a:r>
              <a:rPr lang="en-US" sz="2400" dirty="0" err="1"/>
              <a:t>msgtype</a:t>
            </a:r>
            <a:r>
              <a:rPr lang="en-US" sz="2400" dirty="0"/>
              <a:t> = Pack;</a:t>
            </a:r>
          </a:p>
          <a:p>
            <a:r>
              <a:rPr lang="en-US" sz="2400" dirty="0"/>
              <a:t>            send(</a:t>
            </a:r>
            <a:r>
              <a:rPr lang="en-US" sz="2400" dirty="0" err="1"/>
              <a:t>newCon</a:t>
            </a:r>
            <a:r>
              <a:rPr lang="en-US" sz="2400" dirty="0"/>
              <a:t>, (char*)&amp; </a:t>
            </a:r>
            <a:r>
              <a:rPr lang="en-US" sz="2400" dirty="0" err="1"/>
              <a:t>msgtype</a:t>
            </a:r>
            <a:r>
              <a:rPr lang="en-US" sz="2400" dirty="0"/>
              <a:t>, </a:t>
            </a:r>
            <a:r>
              <a:rPr lang="en-US" sz="2400" dirty="0" err="1"/>
              <a:t>sizeof</a:t>
            </a:r>
            <a:r>
              <a:rPr lang="en-US" sz="2400" dirty="0"/>
              <a:t>(Packet), NULL);</a:t>
            </a:r>
          </a:p>
          <a:p>
            <a:r>
              <a:rPr lang="en-US" sz="2400" dirty="0"/>
              <a:t>            send(</a:t>
            </a:r>
            <a:r>
              <a:rPr lang="en-US" sz="2400" dirty="0" err="1"/>
              <a:t>newCon</a:t>
            </a:r>
            <a:r>
              <a:rPr lang="en-US" sz="2400" dirty="0"/>
              <a:t>, (char*)&amp; </a:t>
            </a:r>
            <a:r>
              <a:rPr lang="en-US" sz="2400" dirty="0" err="1"/>
              <a:t>msg_size</a:t>
            </a:r>
            <a:r>
              <a:rPr lang="en-US" sz="2400" dirty="0"/>
              <a:t>, </a:t>
            </a:r>
            <a:r>
              <a:rPr lang="en-US" sz="2400" dirty="0" err="1"/>
              <a:t>sizeof</a:t>
            </a:r>
            <a:r>
              <a:rPr lang="en-US" sz="2400" dirty="0"/>
              <a:t>(int), NULL);</a:t>
            </a:r>
          </a:p>
          <a:p>
            <a:r>
              <a:rPr lang="en-US" sz="2400" dirty="0"/>
              <a:t>            send(</a:t>
            </a:r>
            <a:r>
              <a:rPr lang="en-US" sz="2400" dirty="0" err="1"/>
              <a:t>newCon</a:t>
            </a:r>
            <a:r>
              <a:rPr lang="en-US" sz="2400" dirty="0"/>
              <a:t>, (char*)&amp;msg[0], </a:t>
            </a:r>
            <a:r>
              <a:rPr lang="en-US" sz="2400" dirty="0" err="1"/>
              <a:t>msg_size</a:t>
            </a:r>
            <a:r>
              <a:rPr lang="en-US" sz="2400" dirty="0"/>
              <a:t>, NULL);</a:t>
            </a:r>
          </a:p>
          <a:p>
            <a:r>
              <a:rPr lang="en-US" sz="2400" dirty="0"/>
              <a:t>            Connections[</a:t>
            </a:r>
            <a:r>
              <a:rPr lang="en-US" sz="2400" dirty="0" err="1"/>
              <a:t>i</a:t>
            </a:r>
            <a:r>
              <a:rPr lang="en-US" sz="2400" dirty="0"/>
              <a:t>] = </a:t>
            </a:r>
            <a:r>
              <a:rPr lang="en-US" sz="2400" dirty="0" err="1"/>
              <a:t>newConnection</a:t>
            </a:r>
            <a:r>
              <a:rPr lang="en-US" sz="2400" dirty="0"/>
              <a:t>;</a:t>
            </a:r>
          </a:p>
          <a:p>
            <a:r>
              <a:rPr lang="en-US" sz="2400" dirty="0"/>
              <a:t>            Counter++;     </a:t>
            </a:r>
            <a:r>
              <a:rPr lang="en-US" sz="2400" dirty="0" err="1"/>
              <a:t>cout</a:t>
            </a:r>
            <a:r>
              <a:rPr lang="en-US" sz="2400" dirty="0"/>
              <a:t> &lt;&lt; "count="&lt;&lt; Counter&lt;&lt; </a:t>
            </a:r>
            <a:r>
              <a:rPr lang="en-US" sz="2400" dirty="0" err="1"/>
              <a:t>endl</a:t>
            </a:r>
            <a:r>
              <a:rPr lang="en-US" sz="2400" dirty="0"/>
              <a:t>;</a:t>
            </a:r>
          </a:p>
          <a:p>
            <a:r>
              <a:rPr lang="en-US" sz="2400" dirty="0"/>
              <a:t>            </a:t>
            </a:r>
            <a:r>
              <a:rPr lang="en-US" sz="2400" dirty="0" err="1"/>
              <a:t>CreateThread</a:t>
            </a:r>
            <a:r>
              <a:rPr lang="en-US" sz="2400" dirty="0"/>
              <a:t>(NULL, NULL, </a:t>
            </a:r>
            <a:r>
              <a:rPr lang="en-US" sz="2400" dirty="0" err="1"/>
              <a:t>ServerThread</a:t>
            </a:r>
            <a:r>
              <a:rPr lang="en-US" sz="2400" dirty="0"/>
              <a:t>, &amp;</a:t>
            </a:r>
            <a:r>
              <a:rPr lang="en-US" sz="2400" dirty="0" err="1"/>
              <a:t>i</a:t>
            </a:r>
            <a:r>
              <a:rPr lang="en-US" sz="2400" dirty="0"/>
              <a:t>, NULL, NULL);</a:t>
            </a:r>
          </a:p>
          <a:p>
            <a:r>
              <a:rPr lang="en-US" sz="2400" dirty="0"/>
              <a:t>            Packet </a:t>
            </a:r>
            <a:r>
              <a:rPr lang="en-US" sz="2400" dirty="0" err="1"/>
              <a:t>testpacket</a:t>
            </a:r>
            <a:r>
              <a:rPr lang="en-US" sz="2400" dirty="0"/>
              <a:t> = Test;</a:t>
            </a:r>
          </a:p>
          <a:p>
            <a:r>
              <a:rPr lang="en-US" sz="2400" dirty="0"/>
              <a:t>	</a:t>
            </a:r>
            <a:r>
              <a:rPr lang="en-US" sz="2400" dirty="0" err="1"/>
              <a:t>cout</a:t>
            </a:r>
            <a:r>
              <a:rPr lang="en-US" sz="2400" dirty="0"/>
              <a:t> &lt;&lt; "type packet=TEST"&lt;&lt;</a:t>
            </a:r>
            <a:r>
              <a:rPr lang="en-US" sz="2400" dirty="0" err="1"/>
              <a:t>endl</a:t>
            </a:r>
            <a:r>
              <a:rPr lang="en-US" sz="2400" dirty="0"/>
              <a:t>;</a:t>
            </a:r>
          </a:p>
          <a:p>
            <a:r>
              <a:rPr lang="en-US" sz="2400" dirty="0"/>
              <a:t>            send(</a:t>
            </a:r>
            <a:r>
              <a:rPr lang="en-US" sz="2400" dirty="0" err="1"/>
              <a:t>newCon</a:t>
            </a:r>
            <a:r>
              <a:rPr lang="en-US" sz="2400" dirty="0"/>
              <a:t>, (char*)&amp; </a:t>
            </a:r>
            <a:r>
              <a:rPr lang="en-US" sz="2400" dirty="0" err="1"/>
              <a:t>testpacket</a:t>
            </a:r>
            <a:r>
              <a:rPr lang="en-US" sz="2400" dirty="0"/>
              <a:t>, </a:t>
            </a:r>
            <a:r>
              <a:rPr lang="en-US" sz="2400" dirty="0" err="1"/>
              <a:t>sizeof</a:t>
            </a:r>
            <a:r>
              <a:rPr lang="en-US" sz="2400" dirty="0"/>
              <a:t>(Packet), NULL);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28596" y="142852"/>
            <a:ext cx="5715024" cy="1384995"/>
          </a:xfrm>
          <a:prstGeom prst="rect">
            <a:avLst/>
          </a:prstGeom>
        </p:spPr>
        <p:txBody>
          <a:bodyPr wrap="square">
            <a:spAutoFit/>
          </a:bodyPr>
          <a:lstStyle/>
          <a:p>
            <a:r>
              <a:rPr lang="en-US" sz="2800" dirty="0"/>
              <a:t> system("pause");</a:t>
            </a:r>
          </a:p>
          <a:p>
            <a:r>
              <a:rPr lang="en-US" sz="2800" dirty="0"/>
              <a:t>    return 0;</a:t>
            </a:r>
          </a:p>
          <a:p>
            <a:r>
              <a:rPr lang="en-US" sz="2800" dirty="0"/>
              <a:t>}</a:t>
            </a:r>
            <a:endParaRPr lang="ru-RU"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836712"/>
            <a:ext cx="8001056" cy="4832092"/>
          </a:xfrm>
          <a:prstGeom prst="rect">
            <a:avLst/>
          </a:prstGeom>
          <a:noFill/>
        </p:spPr>
        <p:txBody>
          <a:bodyPr wrap="square" rtlCol="0">
            <a:spAutoFit/>
          </a:bodyPr>
          <a:lstStyle/>
          <a:p>
            <a:r>
              <a:rPr lang="en-US" sz="2800" dirty="0"/>
              <a:t>// </a:t>
            </a:r>
            <a:r>
              <a:rPr lang="en-US" sz="2800" dirty="0" err="1"/>
              <a:t>CLIENT_CHAT_with</a:t>
            </a:r>
            <a:r>
              <a:rPr lang="en-US" sz="2800" dirty="0"/>
              <a:t> threads</a:t>
            </a:r>
          </a:p>
          <a:p>
            <a:r>
              <a:rPr lang="en-US" sz="2800" dirty="0"/>
              <a:t>//#define _WINSOCK_DEPRECATED_NO_WARNINGS</a:t>
            </a:r>
          </a:p>
          <a:p>
            <a:r>
              <a:rPr lang="en-US" sz="2800" dirty="0"/>
              <a:t>#include &lt;winsock2.h&gt;</a:t>
            </a:r>
          </a:p>
          <a:p>
            <a:r>
              <a:rPr lang="en-US" sz="2800" dirty="0"/>
              <a:t>#include &lt;</a:t>
            </a:r>
            <a:r>
              <a:rPr lang="en-US" sz="2800" dirty="0" err="1"/>
              <a:t>windows.h</a:t>
            </a:r>
            <a:r>
              <a:rPr lang="en-US" sz="2800" dirty="0"/>
              <a:t>&gt;</a:t>
            </a:r>
          </a:p>
          <a:p>
            <a:r>
              <a:rPr lang="en-US" sz="2800" dirty="0"/>
              <a:t>#include &lt;string&gt;</a:t>
            </a:r>
          </a:p>
          <a:p>
            <a:r>
              <a:rPr lang="en-US" sz="2800" dirty="0"/>
              <a:t>#include &lt;</a:t>
            </a:r>
            <a:r>
              <a:rPr lang="en-US" sz="2800" dirty="0" err="1"/>
              <a:t>iostream</a:t>
            </a:r>
            <a:r>
              <a:rPr lang="en-US" sz="2800" dirty="0"/>
              <a:t>&gt;</a:t>
            </a:r>
          </a:p>
          <a:p>
            <a:r>
              <a:rPr lang="en-US" sz="2800" dirty="0"/>
              <a:t>#</a:t>
            </a:r>
            <a:r>
              <a:rPr lang="en-US" sz="2800" dirty="0" err="1"/>
              <a:t>pragma</a:t>
            </a:r>
            <a:r>
              <a:rPr lang="en-US" sz="2800" dirty="0"/>
              <a:t> comment(lib, "ws2_32.lib")</a:t>
            </a:r>
          </a:p>
          <a:p>
            <a:r>
              <a:rPr lang="en-US" sz="2800" dirty="0"/>
              <a:t>// #</a:t>
            </a:r>
            <a:r>
              <a:rPr lang="en-US" sz="2800" dirty="0" err="1"/>
              <a:t>pragma</a:t>
            </a:r>
            <a:r>
              <a:rPr lang="en-US" sz="2800" dirty="0"/>
              <a:t> warning(disable: 4996)</a:t>
            </a:r>
          </a:p>
          <a:p>
            <a:r>
              <a:rPr lang="en-US" sz="2800" dirty="0"/>
              <a:t>using namespace std;</a:t>
            </a:r>
          </a:p>
          <a:p>
            <a:r>
              <a:rPr lang="en-US" sz="2800" dirty="0"/>
              <a:t>SOCKET Connection;</a:t>
            </a:r>
          </a:p>
          <a:p>
            <a:r>
              <a:rPr lang="en-US" sz="2800" dirty="0" err="1"/>
              <a:t>enum</a:t>
            </a:r>
            <a:r>
              <a:rPr lang="en-US" sz="2800" dirty="0"/>
              <a:t> Packet {   Pack,     Test };</a:t>
            </a:r>
            <a:endParaRPr lang="ru-RU"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6740307"/>
          </a:xfrm>
          <a:prstGeom prst="rect">
            <a:avLst/>
          </a:prstGeom>
        </p:spPr>
        <p:txBody>
          <a:bodyPr wrap="square">
            <a:spAutoFit/>
          </a:bodyPr>
          <a:lstStyle/>
          <a:p>
            <a:r>
              <a:rPr lang="en-US" sz="2400" dirty="0"/>
              <a:t>DWORD WINAPI </a:t>
            </a:r>
            <a:r>
              <a:rPr lang="en-US" sz="2400" dirty="0" err="1"/>
              <a:t>ClientThread</a:t>
            </a:r>
            <a:r>
              <a:rPr lang="en-US" sz="2400" dirty="0"/>
              <a:t>(LPVOID sock) {</a:t>
            </a:r>
          </a:p>
          <a:p>
            <a:r>
              <a:rPr lang="en-US" sz="2400" dirty="0"/>
              <a:t>    SOCKET Con=((SOCKET*)sock)[0]; 	Packet </a:t>
            </a:r>
            <a:r>
              <a:rPr lang="en-US" sz="2400" dirty="0" err="1"/>
              <a:t>packettype</a:t>
            </a:r>
            <a:r>
              <a:rPr lang="en-US" sz="2400" dirty="0"/>
              <a:t>;</a:t>
            </a:r>
          </a:p>
          <a:p>
            <a:r>
              <a:rPr lang="en-US" sz="2400" dirty="0"/>
              <a:t>    while (1) {</a:t>
            </a:r>
          </a:p>
          <a:p>
            <a:r>
              <a:rPr lang="en-US" sz="2400" dirty="0"/>
              <a:t>        </a:t>
            </a:r>
            <a:r>
              <a:rPr lang="en-US" sz="2400" dirty="0" err="1"/>
              <a:t>recv</a:t>
            </a:r>
            <a:r>
              <a:rPr lang="en-US" sz="2400" dirty="0"/>
              <a:t>(Con, (char*)&amp; </a:t>
            </a:r>
            <a:r>
              <a:rPr lang="en-US" sz="2400" dirty="0" err="1"/>
              <a:t>packettype</a:t>
            </a:r>
            <a:r>
              <a:rPr lang="en-US" sz="2400" dirty="0"/>
              <a:t>, </a:t>
            </a:r>
            <a:r>
              <a:rPr lang="en-US" sz="2400" dirty="0" err="1"/>
              <a:t>sizeof</a:t>
            </a:r>
            <a:r>
              <a:rPr lang="en-US" sz="2400" dirty="0"/>
              <a:t>(Packet), NULL);     </a:t>
            </a:r>
          </a:p>
          <a:p>
            <a:r>
              <a:rPr lang="en-US" sz="2400" dirty="0"/>
              <a:t>    if  (</a:t>
            </a:r>
            <a:r>
              <a:rPr lang="en-US" sz="2400" dirty="0" err="1"/>
              <a:t>packettype</a:t>
            </a:r>
            <a:r>
              <a:rPr lang="en-US" sz="2400" dirty="0"/>
              <a:t> == Pack)</a:t>
            </a:r>
          </a:p>
          <a:p>
            <a:r>
              <a:rPr lang="en-US" sz="2400" dirty="0"/>
              <a:t>    {</a:t>
            </a:r>
            <a:r>
              <a:rPr lang="en-US" sz="2400" dirty="0" err="1"/>
              <a:t>cout</a:t>
            </a:r>
            <a:r>
              <a:rPr lang="en-US" sz="2400" dirty="0"/>
              <a:t> &lt;&lt; "type packet=PACK"&lt;&lt;</a:t>
            </a:r>
            <a:r>
              <a:rPr lang="en-US" sz="2400" dirty="0" err="1"/>
              <a:t>endl</a:t>
            </a:r>
            <a:r>
              <a:rPr lang="en-US" sz="2400" dirty="0"/>
              <a:t>;</a:t>
            </a:r>
          </a:p>
          <a:p>
            <a:r>
              <a:rPr lang="en-US" sz="2400" dirty="0"/>
              <a:t>        </a:t>
            </a:r>
            <a:r>
              <a:rPr lang="en-US" sz="2400" dirty="0" err="1"/>
              <a:t>int</a:t>
            </a:r>
            <a:r>
              <a:rPr lang="en-US" sz="2400" dirty="0"/>
              <a:t> </a:t>
            </a:r>
            <a:r>
              <a:rPr lang="en-US" sz="2400" dirty="0" err="1"/>
              <a:t>msg_size</a:t>
            </a:r>
            <a:r>
              <a:rPr lang="en-US" sz="2400" dirty="0"/>
              <a:t>;</a:t>
            </a:r>
          </a:p>
          <a:p>
            <a:r>
              <a:rPr lang="en-US" sz="2400" dirty="0"/>
              <a:t>        </a:t>
            </a:r>
            <a:r>
              <a:rPr lang="en-US" sz="2400" dirty="0" err="1"/>
              <a:t>recv</a:t>
            </a:r>
            <a:r>
              <a:rPr lang="en-US" sz="2400" dirty="0"/>
              <a:t>(Con, (char*)&amp; </a:t>
            </a:r>
            <a:r>
              <a:rPr lang="en-US" sz="2400" dirty="0" err="1"/>
              <a:t>msg_size</a:t>
            </a:r>
            <a:r>
              <a:rPr lang="en-US" sz="2400" dirty="0"/>
              <a:t>, </a:t>
            </a:r>
            <a:r>
              <a:rPr lang="en-US" sz="2400" dirty="0" err="1"/>
              <a:t>sizeof</a:t>
            </a:r>
            <a:r>
              <a:rPr lang="en-US" sz="2400" dirty="0"/>
              <a:t>(</a:t>
            </a:r>
            <a:r>
              <a:rPr lang="en-US" sz="2400" dirty="0" err="1"/>
              <a:t>int</a:t>
            </a:r>
            <a:r>
              <a:rPr lang="en-US" sz="2400" dirty="0"/>
              <a:t>), NULL);</a:t>
            </a:r>
          </a:p>
          <a:p>
            <a:r>
              <a:rPr lang="en-US" sz="2400" dirty="0"/>
              <a:t>        char* </a:t>
            </a:r>
            <a:r>
              <a:rPr lang="en-US" sz="2400" dirty="0" err="1"/>
              <a:t>msg</a:t>
            </a:r>
            <a:r>
              <a:rPr lang="en-US" sz="2400" dirty="0"/>
              <a:t> = new char[</a:t>
            </a:r>
            <a:r>
              <a:rPr lang="en-US" sz="2400" dirty="0" err="1"/>
              <a:t>msg_size</a:t>
            </a:r>
            <a:r>
              <a:rPr lang="en-US" sz="2400" dirty="0"/>
              <a:t> + 1];</a:t>
            </a:r>
          </a:p>
          <a:p>
            <a:r>
              <a:rPr lang="en-US" sz="2400" dirty="0"/>
              <a:t>        </a:t>
            </a:r>
            <a:r>
              <a:rPr lang="en-US" sz="2400" dirty="0" err="1"/>
              <a:t>msg</a:t>
            </a:r>
            <a:r>
              <a:rPr lang="en-US" sz="2400" dirty="0"/>
              <a:t>[</a:t>
            </a:r>
            <a:r>
              <a:rPr lang="en-US" sz="2400" dirty="0" err="1"/>
              <a:t>msg_size</a:t>
            </a:r>
            <a:r>
              <a:rPr lang="en-US" sz="2400" dirty="0"/>
              <a:t>] = '\0';</a:t>
            </a:r>
          </a:p>
          <a:p>
            <a:r>
              <a:rPr lang="en-US" sz="2400" dirty="0"/>
              <a:t>        </a:t>
            </a:r>
            <a:r>
              <a:rPr lang="en-US" sz="2400" dirty="0" err="1"/>
              <a:t>recv</a:t>
            </a:r>
            <a:r>
              <a:rPr lang="en-US" sz="2400" dirty="0"/>
              <a:t>(Con, </a:t>
            </a:r>
            <a:r>
              <a:rPr lang="en-US" sz="2400" dirty="0" err="1"/>
              <a:t>msg</a:t>
            </a:r>
            <a:r>
              <a:rPr lang="en-US" sz="2400" dirty="0"/>
              <a:t>, </a:t>
            </a:r>
            <a:r>
              <a:rPr lang="en-US" sz="2400" dirty="0" err="1"/>
              <a:t>msg_size</a:t>
            </a:r>
            <a:r>
              <a:rPr lang="en-US" sz="2400" dirty="0"/>
              <a:t>, NULL);</a:t>
            </a:r>
          </a:p>
          <a:p>
            <a:r>
              <a:rPr lang="en-US" sz="2400" dirty="0"/>
              <a:t>        </a:t>
            </a:r>
            <a:r>
              <a:rPr lang="en-US" sz="2400" dirty="0" err="1"/>
              <a:t>cout</a:t>
            </a:r>
            <a:r>
              <a:rPr lang="en-US" sz="2400" dirty="0"/>
              <a:t> &lt;&lt; </a:t>
            </a:r>
            <a:r>
              <a:rPr lang="en-US" sz="2400" dirty="0" err="1"/>
              <a:t>msg</a:t>
            </a:r>
            <a:r>
              <a:rPr lang="en-US" sz="2400" dirty="0"/>
              <a:t> &lt;&lt; </a:t>
            </a:r>
            <a:r>
              <a:rPr lang="en-US" sz="2400" dirty="0" err="1"/>
              <a:t>endl</a:t>
            </a:r>
            <a:r>
              <a:rPr lang="en-US" sz="2400" dirty="0"/>
              <a:t>;</a:t>
            </a:r>
          </a:p>
          <a:p>
            <a:r>
              <a:rPr lang="en-US" sz="2400" dirty="0"/>
              <a:t>        delete[] </a:t>
            </a:r>
            <a:r>
              <a:rPr lang="en-US" sz="2400" dirty="0" err="1"/>
              <a:t>msg</a:t>
            </a:r>
            <a:r>
              <a:rPr lang="en-US" sz="2400" dirty="0"/>
              <a:t>;            }</a:t>
            </a:r>
          </a:p>
          <a:p>
            <a:r>
              <a:rPr lang="en-US" sz="2400" dirty="0"/>
              <a:t>else  {if (</a:t>
            </a:r>
            <a:r>
              <a:rPr lang="en-US" sz="2400" dirty="0" err="1"/>
              <a:t>packettype</a:t>
            </a:r>
            <a:r>
              <a:rPr lang="en-US" sz="2400" dirty="0"/>
              <a:t> == Test)  </a:t>
            </a:r>
            <a:r>
              <a:rPr lang="en-US" sz="2400" dirty="0" err="1"/>
              <a:t>cout</a:t>
            </a:r>
            <a:r>
              <a:rPr lang="en-US" sz="2400" dirty="0"/>
              <a:t> &lt;&lt; "Test packet.\n";</a:t>
            </a:r>
          </a:p>
          <a:p>
            <a:r>
              <a:rPr lang="en-US" sz="2400" dirty="0"/>
              <a:t> else         {</a:t>
            </a:r>
            <a:r>
              <a:rPr lang="en-US" sz="2400" dirty="0" err="1"/>
              <a:t>cout</a:t>
            </a:r>
            <a:r>
              <a:rPr lang="en-US" sz="2400" dirty="0"/>
              <a:t> &lt;&lt; "Unknown packet: " &lt;&lt; </a:t>
            </a:r>
            <a:r>
              <a:rPr lang="en-US" sz="2400" dirty="0" err="1"/>
              <a:t>packettype</a:t>
            </a:r>
            <a:r>
              <a:rPr lang="en-US" sz="2400" dirty="0"/>
              <a:t> &lt;&lt; </a:t>
            </a:r>
            <a:r>
              <a:rPr lang="en-US" sz="2400" dirty="0" err="1"/>
              <a:t>endl</a:t>
            </a:r>
            <a:r>
              <a:rPr lang="en-US" sz="2400" dirty="0"/>
              <a:t>;</a:t>
            </a:r>
          </a:p>
          <a:p>
            <a:r>
              <a:rPr lang="en-US" sz="2400" dirty="0"/>
              <a:t>        break;} 	}     }</a:t>
            </a:r>
          </a:p>
          <a:p>
            <a:r>
              <a:rPr lang="en-US" sz="2400" dirty="0"/>
              <a:t>    </a:t>
            </a:r>
            <a:r>
              <a:rPr lang="en-US" sz="2400" dirty="0" err="1"/>
              <a:t>closesocket</a:t>
            </a:r>
            <a:r>
              <a:rPr lang="en-US" sz="2400" dirty="0"/>
              <a:t>(Con);</a:t>
            </a:r>
          </a:p>
          <a:p>
            <a:r>
              <a:rPr lang="en-US" sz="2400" dirty="0"/>
              <a:t>	return 0; }</a:t>
            </a:r>
            <a:endParaRPr lang="ru-RU" sz="24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2505</Words>
  <Application>Microsoft Office PowerPoint</Application>
  <PresentationFormat>Экран (4:3)</PresentationFormat>
  <Paragraphs>271</Paragraphs>
  <Slides>24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24</vt:i4>
      </vt:variant>
    </vt:vector>
  </HeadingPairs>
  <TitlesOfParts>
    <vt:vector size="29" baseType="lpstr">
      <vt:lpstr>Arial</vt:lpstr>
      <vt:lpstr>Calibri</vt:lpstr>
      <vt:lpstr>Consolas</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СОВРЕМЕННЫЕ НАДСТРОЙКИ WINSOCK</vt:lpstr>
      <vt:lpstr>Функции getaddrinfo() и freeaddrinfo()</vt:lpstr>
      <vt:lpstr>Презентация PowerPoint</vt:lpstr>
      <vt:lpstr>Презентация PowerPoint</vt:lpstr>
      <vt:lpstr>Презентация PowerPoint</vt:lpstr>
      <vt:lpstr>Презентация PowerPoint</vt:lpstr>
      <vt:lpstr>Функции inet_pton и inet_ntop</vt:lpstr>
      <vt:lpstr>Пример программы, которая на основе информации адресных структур, заполненных для этого хоста функцией getaddrinfo(), определяет IP-адреса для указанного хоста, используя функцию inet_ntop(): </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dc:title>
  <dc:creator>Лёля</dc:creator>
  <cp:lastModifiedBy>Лаборант кафедры ИТ</cp:lastModifiedBy>
  <cp:revision>19</cp:revision>
  <dcterms:created xsi:type="dcterms:W3CDTF">2019-11-21T15:16:15Z</dcterms:created>
  <dcterms:modified xsi:type="dcterms:W3CDTF">2022-12-20T05:56:54Z</dcterms:modified>
</cp:coreProperties>
</file>