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70" r:id="rId6"/>
    <p:sldId id="267" r:id="rId7"/>
    <p:sldId id="262" r:id="rId8"/>
    <p:sldId id="264" r:id="rId9"/>
    <p:sldId id="266" r:id="rId10"/>
    <p:sldId id="269" r:id="rId11"/>
    <p:sldId id="268" r:id="rId12"/>
    <p:sldId id="259" r:id="rId13"/>
    <p:sldId id="271" r:id="rId14"/>
    <p:sldId id="260" r:id="rId15"/>
    <p:sldId id="26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>
        <p:scale>
          <a:sx n="100" d="100"/>
          <a:sy n="100" d="100"/>
        </p:scale>
        <p:origin x="19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8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8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2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4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0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C93-3A87-4299-8DC9-0E30D3E95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R-CNN</a:t>
            </a:r>
            <a:br>
              <a:rPr lang="en-US" dirty="0"/>
            </a:br>
            <a:r>
              <a:rPr lang="en-US" sz="4400" dirty="0"/>
              <a:t>(Region-based Convolutional Network)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8A643-DAD9-4D2F-8106-281F0C4AD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by Ross </a:t>
            </a:r>
            <a:r>
              <a:rPr lang="en-US" dirty="0" err="1"/>
              <a:t>Girshick</a:t>
            </a:r>
            <a:endParaRPr lang="en-US" dirty="0"/>
          </a:p>
          <a:p>
            <a:r>
              <a:rPr lang="en-US" dirty="0"/>
              <a:t>Presented by Minsung Cho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D1076E-2B6A-4018-BD89-D5E32DD2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40" y="230164"/>
            <a:ext cx="1087909" cy="3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1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9800-534C-470C-979D-B8850C28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 vs Fast r-</a:t>
            </a:r>
            <a:r>
              <a:rPr lang="en-US" dirty="0" err="1"/>
              <a:t>cnn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E7BA4-0C66-4B26-A1F1-0E97E976C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524" y="2016125"/>
            <a:ext cx="6655277" cy="3449638"/>
          </a:xfrm>
        </p:spPr>
      </p:pic>
    </p:spTree>
    <p:extLst>
      <p:ext uri="{BB962C8B-B14F-4D97-AF65-F5344CB8AC3E}">
        <p14:creationId xmlns:p14="http://schemas.microsoft.com/office/powerpoint/2010/main" val="218937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31E7-F7F6-4E42-99A7-63056E55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B57B-529D-4446-8923-4C259BB8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Uses Stochastic gradient descent (just like regular gradient descent but random and better to update) for mini-batch sampling (25% of the </a:t>
            </a:r>
            <a:r>
              <a:rPr lang="en-US" dirty="0" err="1"/>
              <a:t>RoIs</a:t>
            </a:r>
            <a:r>
              <a:rPr lang="en-US" dirty="0"/>
              <a:t>).</a:t>
            </a:r>
          </a:p>
          <a:p>
            <a:r>
              <a:rPr lang="en-US" dirty="0"/>
              <a:t>2 output layers:</a:t>
            </a:r>
          </a:p>
          <a:p>
            <a:pPr lvl="1"/>
            <a:r>
              <a:rPr lang="en-US" dirty="0"/>
              <a:t>Discrete probability distribution per </a:t>
            </a:r>
            <a:r>
              <a:rPr lang="en-US" dirty="0" err="1"/>
              <a:t>RoI</a:t>
            </a:r>
            <a:r>
              <a:rPr lang="en-US" dirty="0"/>
              <a:t> over K+1 categories.</a:t>
            </a:r>
          </a:p>
          <a:p>
            <a:pPr lvl="1"/>
            <a:r>
              <a:rPr lang="en-US" dirty="0"/>
              <a:t>Bounding-box regression offset for each of the K object classes.</a:t>
            </a:r>
          </a:p>
          <a:p>
            <a:r>
              <a:rPr lang="en-US" dirty="0"/>
              <a:t>Back propagation routes derivatives through the </a:t>
            </a:r>
            <a:r>
              <a:rPr lang="en-US" dirty="0" err="1"/>
              <a:t>RoI</a:t>
            </a:r>
            <a:r>
              <a:rPr lang="en-US" dirty="0"/>
              <a:t> pooling layer.</a:t>
            </a:r>
          </a:p>
          <a:p>
            <a:r>
              <a:rPr lang="en-US" dirty="0"/>
              <a:t>SGD hyper-parameter: </a:t>
            </a:r>
            <a:r>
              <a:rPr lang="en-US" dirty="0" err="1"/>
              <a:t>softmax</a:t>
            </a:r>
            <a:r>
              <a:rPr lang="en-US" dirty="0"/>
              <a:t> &amp; bounding-box initialized from zero-mean Gaussian distribution with standard deviations 0.01 and 0.001.</a:t>
            </a:r>
          </a:p>
          <a:p>
            <a:r>
              <a:rPr lang="en-US" dirty="0"/>
              <a:t>Using both brute force(single scale) and image pyramid for scale invariance</a:t>
            </a:r>
          </a:p>
        </p:txBody>
      </p:sp>
    </p:spTree>
    <p:extLst>
      <p:ext uri="{BB962C8B-B14F-4D97-AF65-F5344CB8AC3E}">
        <p14:creationId xmlns:p14="http://schemas.microsoft.com/office/powerpoint/2010/main" val="190402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2CCC-6D75-4055-815F-DDAD58C8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4AD3-767F-4055-99E4-0935A3DE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Higher detection quality (</a:t>
            </a:r>
            <a:r>
              <a:rPr lang="en-US" dirty="0" err="1">
                <a:solidFill>
                  <a:srgbClr val="FF0000"/>
                </a:solidFill>
              </a:rPr>
              <a:t>mAP</a:t>
            </a:r>
            <a:r>
              <a:rPr lang="en-US" dirty="0">
                <a:solidFill>
                  <a:srgbClr val="FF0000"/>
                </a:solidFill>
              </a:rPr>
              <a:t>) than R-CNN, </a:t>
            </a:r>
            <a:r>
              <a:rPr lang="en-US" dirty="0" err="1">
                <a:solidFill>
                  <a:srgbClr val="FF0000"/>
                </a:solidFill>
              </a:rPr>
              <a:t>SPPNet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Training is single-stage, using a multi-task loss</a:t>
            </a:r>
          </a:p>
          <a:p>
            <a:r>
              <a:rPr lang="en-US" dirty="0">
                <a:solidFill>
                  <a:srgbClr val="FF0000"/>
                </a:solidFill>
              </a:rPr>
              <a:t>Training  can update all network layers</a:t>
            </a:r>
          </a:p>
          <a:p>
            <a:r>
              <a:rPr lang="en-US" dirty="0">
                <a:solidFill>
                  <a:srgbClr val="FF0000"/>
                </a:solidFill>
              </a:rPr>
              <a:t>No disk storage is required for feature caching</a:t>
            </a:r>
          </a:p>
          <a:p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>
                <a:solidFill>
                  <a:srgbClr val="FF0000"/>
                </a:solidFill>
              </a:rPr>
              <a:t> slightly outperforming SVM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B588F2-4E02-4CFF-9AAE-4E3F4659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40" y="230164"/>
            <a:ext cx="1087909" cy="3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6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A089-9D40-4E8D-8B92-E0B209BE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9677-83D8-4BFB-A5E0-4E58713B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VGG16, Fast R-CNN processes images 146× faster than R-CNN without truncated SVD and 213× faster with it.</a:t>
            </a:r>
          </a:p>
          <a:p>
            <a:r>
              <a:rPr lang="en-US" dirty="0"/>
              <a:t>Training time is reduced by 9×, from 84 hours to 9.5.</a:t>
            </a:r>
          </a:p>
          <a:p>
            <a:r>
              <a:rPr lang="en-US" dirty="0"/>
              <a:t>Compared to </a:t>
            </a:r>
            <a:r>
              <a:rPr lang="en-US" dirty="0" err="1"/>
              <a:t>SPPnet</a:t>
            </a:r>
            <a:r>
              <a:rPr lang="en-US" dirty="0"/>
              <a:t>, Fast RCNN trains VGG16 2.7× faster (in 9.5 vs. 25.5 hours) and tests 7× faster without truncated SVD or 10× faster with </a:t>
            </a:r>
            <a:r>
              <a:rPr lang="en-US"/>
              <a:t>it.</a:t>
            </a:r>
          </a:p>
          <a:p>
            <a:r>
              <a:rPr lang="en-US"/>
              <a:t>Fast </a:t>
            </a:r>
            <a:r>
              <a:rPr lang="en-US" dirty="0"/>
              <a:t>R-CNN also eliminates hundreds of gigabytes of disk storage, because it does not cache features.</a:t>
            </a:r>
          </a:p>
        </p:txBody>
      </p:sp>
    </p:spTree>
    <p:extLst>
      <p:ext uri="{BB962C8B-B14F-4D97-AF65-F5344CB8AC3E}">
        <p14:creationId xmlns:p14="http://schemas.microsoft.com/office/powerpoint/2010/main" val="326962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A009-02DE-4BB4-8B73-F4234A45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8CCD-D202-4AEC-9B7E-674F246F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Assumptions that are used: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Brute force(single-scale)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Multi-task training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Training data size</a:t>
            </a:r>
          </a:p>
          <a:p>
            <a:r>
              <a:rPr lang="en-US" dirty="0">
                <a:solidFill>
                  <a:srgbClr val="FF0000"/>
                </a:solidFill>
              </a:rPr>
              <a:t>When the algorithm might fail: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Scale invariance - Larger networks with a single-scale offer the best speed / accuracy tradeoff.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multi-scale approach offers only a small increase in </a:t>
            </a:r>
            <a:r>
              <a:rPr lang="en-US" dirty="0" err="1">
                <a:solidFill>
                  <a:srgbClr val="FF0000"/>
                </a:solidFill>
              </a:rPr>
              <a:t>mAP</a:t>
            </a:r>
            <a:r>
              <a:rPr lang="en-US" dirty="0">
                <a:solidFill>
                  <a:srgbClr val="FF0000"/>
                </a:solidFill>
              </a:rPr>
              <a:t> at a large cost in compute time.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Across all three networks we observe that multi-task training improves pure classification accuracy relative to training for classification alone.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Enlarging the training set improves </a:t>
            </a:r>
            <a:r>
              <a:rPr lang="en-US" dirty="0" err="1">
                <a:solidFill>
                  <a:srgbClr val="FF0000"/>
                </a:solidFill>
              </a:rPr>
              <a:t>mAP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+ Problems mentioned before</a:t>
            </a:r>
          </a:p>
          <a:p>
            <a:pPr lvl="1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B88794-9F2D-4E15-BF02-2D76C410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40" y="230164"/>
            <a:ext cx="1087909" cy="3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92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2CF3-B52C-49A2-8356-71D5BCB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 (The next gen)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BC0E-4F15-4B4B-B129-C7DADBE9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image is fed through the convolutional layers for feature extraction just like the Fast R-CNN.</a:t>
            </a:r>
          </a:p>
          <a:p>
            <a:r>
              <a:rPr lang="en-US" dirty="0"/>
              <a:t>The difference: the projection on the feature maps is not from the selective cells -&gt; Uses RPN(Region Proposal Network) after the CNN output.</a:t>
            </a:r>
          </a:p>
          <a:p>
            <a:r>
              <a:rPr lang="en-US" dirty="0"/>
              <a:t>Uses anchor and its intersection of union ratio 7:3 to determine the object bounding box</a:t>
            </a:r>
          </a:p>
          <a:p>
            <a:r>
              <a:rPr lang="en-US" dirty="0"/>
              <a:t>No selective cells -&gt; the feature map -&gt; passed into the RPN CNN -&gt; gets object classification, bounding box, and whether an object is present -&gt; </a:t>
            </a:r>
            <a:r>
              <a:rPr lang="en-US" dirty="0" err="1"/>
              <a:t>RoI</a:t>
            </a:r>
            <a:r>
              <a:rPr lang="en-US" dirty="0"/>
              <a:t> pooling and classifier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BFE427-CA06-413E-91FE-5B4D4BFE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40" y="239217"/>
            <a:ext cx="1087909" cy="3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6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5DFD-4D76-469D-BD17-4AA22FC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Regarding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AC29-ECAE-4291-A45A-21A46794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works that replaced Fast R-CNN:</a:t>
            </a:r>
          </a:p>
          <a:p>
            <a:pPr lvl="1"/>
            <a:r>
              <a:rPr lang="en-US" dirty="0"/>
              <a:t>Faster R-CNN -&gt; Mask R-CNN </a:t>
            </a:r>
            <a:r>
              <a:rPr lang="en-US" dirty="0" err="1"/>
              <a:t>Detectron</a:t>
            </a:r>
            <a:r>
              <a:rPr lang="en-US" dirty="0"/>
              <a:t>(Facebook)</a:t>
            </a:r>
          </a:p>
          <a:p>
            <a:pPr lvl="1"/>
            <a:r>
              <a:rPr lang="en-US" dirty="0"/>
              <a:t>YOLO (You only look once)</a:t>
            </a:r>
          </a:p>
          <a:p>
            <a:pPr lvl="1"/>
            <a:r>
              <a:rPr lang="en-US" dirty="0"/>
              <a:t>Single Shot Detectors(SSD)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E88FC8-4D43-44D5-AFC1-70B0BC8E4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40" y="230164"/>
            <a:ext cx="1087909" cy="3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24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9C55-E4EE-4440-8C11-CDE62640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C78F-070E-4ED5-B432-9A6993D2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Summary</a:t>
            </a:r>
          </a:p>
          <a:p>
            <a:r>
              <a:rPr lang="en-US" dirty="0"/>
              <a:t>Assessment of Strengths</a:t>
            </a:r>
          </a:p>
          <a:p>
            <a:r>
              <a:rPr lang="en-US" dirty="0"/>
              <a:t>Assessment of Weaknesses</a:t>
            </a:r>
          </a:p>
          <a:p>
            <a:r>
              <a:rPr lang="en-US" dirty="0"/>
              <a:t>Questions Regarding the 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28E4CF-5E1A-4F14-9D43-E9BB993E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40" y="230164"/>
            <a:ext cx="1087909" cy="3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59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7B7E-7EE1-408B-B686-FB580A1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374E-E94B-48BE-935A-63FD86834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problem that is being addressed: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Training is a multi-stage pipeline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Training is expensive in space and time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Object detection is slow.</a:t>
            </a:r>
          </a:p>
          <a:p>
            <a:r>
              <a:rPr lang="en-US" dirty="0">
                <a:solidFill>
                  <a:srgbClr val="FF0000"/>
                </a:solidFill>
              </a:rPr>
              <a:t>Its significance: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9x faster than R-CNN (0.3s to process images at runtime)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Higher </a:t>
            </a:r>
            <a:r>
              <a:rPr lang="en-US" dirty="0" err="1">
                <a:solidFill>
                  <a:srgbClr val="FF0000"/>
                </a:solidFill>
              </a:rPr>
              <a:t>mAP</a:t>
            </a:r>
            <a:r>
              <a:rPr lang="en-US" dirty="0">
                <a:solidFill>
                  <a:srgbClr val="FF0000"/>
                </a:solidFill>
              </a:rPr>
              <a:t> of 66% (vs. 62% for R-CNN)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E29E85-F71E-44E7-BAD5-1D84F11DCC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Approach used to solve the problems: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RoI</a:t>
            </a:r>
            <a:r>
              <a:rPr lang="en-US" dirty="0">
                <a:solidFill>
                  <a:srgbClr val="FF0000"/>
                </a:solidFill>
              </a:rPr>
              <a:t> pooling layer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Initializing from pre-trained networks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Fine-tuning</a:t>
            </a:r>
          </a:p>
          <a:p>
            <a:r>
              <a:rPr lang="en-US" dirty="0">
                <a:solidFill>
                  <a:srgbClr val="FF0000"/>
                </a:solidFill>
              </a:rPr>
              <a:t>Setup: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CaffeNet</a:t>
            </a:r>
            <a:r>
              <a:rPr lang="en-US" dirty="0">
                <a:solidFill>
                  <a:srgbClr val="FF0000"/>
                </a:solidFill>
              </a:rPr>
              <a:t> with Python and C++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VOC07, 2010, and 2012 vs </a:t>
            </a:r>
            <a:r>
              <a:rPr lang="en-US" dirty="0" err="1">
                <a:solidFill>
                  <a:srgbClr val="FF0000"/>
                </a:solidFill>
              </a:rPr>
              <a:t>SPPNet</a:t>
            </a:r>
            <a:r>
              <a:rPr lang="en-US" dirty="0">
                <a:solidFill>
                  <a:srgbClr val="FF0000"/>
                </a:solidFill>
              </a:rPr>
              <a:t>, R-CNN, </a:t>
            </a:r>
            <a:r>
              <a:rPr lang="en-US" dirty="0" err="1">
                <a:solidFill>
                  <a:srgbClr val="FF0000"/>
                </a:solidFill>
              </a:rPr>
              <a:t>SegDeepM</a:t>
            </a:r>
            <a:r>
              <a:rPr lang="en-US" dirty="0">
                <a:solidFill>
                  <a:srgbClr val="FF0000"/>
                </a:solidFill>
              </a:rPr>
              <a:t>, and </a:t>
            </a:r>
            <a:r>
              <a:rPr lang="en-US" dirty="0" err="1">
                <a:solidFill>
                  <a:srgbClr val="FF0000"/>
                </a:solidFill>
              </a:rPr>
              <a:t>BabyLearning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F834AE-1402-4FB1-9148-6A7357436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40" y="230164"/>
            <a:ext cx="1087909" cy="3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0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8626-C2FD-4D01-A8BF-DCEEF958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4961-3717-4740-9AF0-52F3D141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  <a:p>
            <a:r>
              <a:rPr lang="en-US" dirty="0"/>
              <a:t>Input -&gt; Convolutional layer (transformed) -&gt; output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Objects, textures, edges, shapes, etc.</a:t>
            </a:r>
          </a:p>
          <a:p>
            <a:r>
              <a:rPr lang="en-US" dirty="0"/>
              <a:t>Layers = Filters</a:t>
            </a:r>
          </a:p>
          <a:p>
            <a:r>
              <a:rPr lang="en-US" dirty="0"/>
              <a:t>Simple layers(edge 3x3) -&gt; intermediate layers(corners, shapes) -&gt; complicated layers(dog, cat)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5B3A18-D86E-4BD3-9D7D-01887347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40" y="230164"/>
            <a:ext cx="1087909" cy="3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0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97CE-F42B-4E95-83E3-12ABA4EA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relu</a:t>
            </a:r>
            <a:r>
              <a:rPr lang="en-US" dirty="0"/>
              <a:t>(Rectified Linear Unit) Activation function and backpropagation?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6668-DFF5-4D9B-A80A-4719FCD8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neural network consists of nodes and connections between the nodes that provides the weights and biases.</a:t>
            </a:r>
          </a:p>
          <a:p>
            <a:r>
              <a:rPr lang="en-US" dirty="0"/>
              <a:t>Back propagation fills the empty parameters -&gt; slope and intercept</a:t>
            </a:r>
          </a:p>
          <a:p>
            <a:r>
              <a:rPr lang="en-US" dirty="0"/>
              <a:t>Bent activation node, zero until a point, rest is linear.</a:t>
            </a:r>
          </a:p>
          <a:p>
            <a:endParaRPr lang="en-US" dirty="0"/>
          </a:p>
          <a:p>
            <a:r>
              <a:rPr lang="en-US" dirty="0"/>
              <a:t>Chain rule and gradient descent to provide the weights and biases for backpropagation.</a:t>
            </a:r>
          </a:p>
          <a:p>
            <a:r>
              <a:rPr lang="en-US" dirty="0"/>
              <a:t>First determine the last parameter bias by gradient descent and with optimal past parameters.</a:t>
            </a:r>
          </a:p>
          <a:p>
            <a:r>
              <a:rPr lang="en-US" dirty="0"/>
              <a:t>Then use derivative of SSR over the last parameter bias.</a:t>
            </a:r>
          </a:p>
        </p:txBody>
      </p:sp>
    </p:spTree>
    <p:extLst>
      <p:ext uri="{BB962C8B-B14F-4D97-AF65-F5344CB8AC3E}">
        <p14:creationId xmlns:p14="http://schemas.microsoft.com/office/powerpoint/2010/main" val="31857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A57F-32D7-44E9-86E5-950DC3B1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max pooling &amp;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FB72-C30A-4605-8C8D-3036845C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the convolutional layer output.</a:t>
            </a:r>
          </a:p>
          <a:p>
            <a:r>
              <a:rPr lang="en-US" dirty="0"/>
              <a:t>Decreases the image pixel width and height.</a:t>
            </a:r>
          </a:p>
          <a:p>
            <a:r>
              <a:rPr lang="en-US" dirty="0"/>
              <a:t>Defined by filter size (like 2x2) and stride(how many pixel to slide).</a:t>
            </a:r>
          </a:p>
          <a:p>
            <a:endParaRPr lang="en-US" dirty="0"/>
          </a:p>
          <a:p>
            <a:r>
              <a:rPr lang="en-US" dirty="0"/>
              <a:t>SoftMax = higher dimension sigmoid.</a:t>
            </a:r>
          </a:p>
          <a:p>
            <a:r>
              <a:rPr lang="en-US" dirty="0"/>
              <a:t>Goal is to transform the unbounded probability into a probability vector.</a:t>
            </a:r>
          </a:p>
          <a:p>
            <a:r>
              <a:rPr lang="en-US" dirty="0"/>
              <a:t>It uses </a:t>
            </a:r>
            <a:r>
              <a:rPr lang="en-US" dirty="0" err="1"/>
              <a:t>euler’s</a:t>
            </a:r>
            <a:r>
              <a:rPr lang="en-US" dirty="0"/>
              <a:t> exponent.</a:t>
            </a:r>
          </a:p>
        </p:txBody>
      </p:sp>
    </p:spTree>
    <p:extLst>
      <p:ext uri="{BB962C8B-B14F-4D97-AF65-F5344CB8AC3E}">
        <p14:creationId xmlns:p14="http://schemas.microsoft.com/office/powerpoint/2010/main" val="6230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6FFD-3A6C-4C51-BEDE-C2665D8B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99A5-F247-4D14-9595-B1099DEB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image -&gt; selective search -&gt; initial segmentation -&gt; after many iteration -&gt; bounding box -&gt; into the CNN</a:t>
            </a:r>
          </a:p>
          <a:p>
            <a:r>
              <a:rPr lang="en-US" dirty="0"/>
              <a:t>Extract region proposal from bounding box -&gt; crop -&gt; CNN -&gt; classification</a:t>
            </a:r>
          </a:p>
          <a:p>
            <a:r>
              <a:rPr lang="en-US" dirty="0">
                <a:solidFill>
                  <a:srgbClr val="FF0000"/>
                </a:solidFill>
              </a:rPr>
              <a:t>Problem addressed: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Region loses detail when cropped to fit into the fixed-sized CNN.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There could be too much bounding box to pass to the CNN and they have to pass one by one</a:t>
            </a:r>
          </a:p>
          <a:p>
            <a:r>
              <a:rPr lang="en-US" dirty="0">
                <a:solidFill>
                  <a:srgbClr val="FF0000"/>
                </a:solidFill>
              </a:rPr>
              <a:t>Significance of the problems: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Computationally expensive.</a:t>
            </a:r>
          </a:p>
          <a:p>
            <a:pPr lvl="1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A3B74C-1B9F-411E-AF03-312ED1CF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40" y="230164"/>
            <a:ext cx="1087909" cy="3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66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FFEC-3C4C-4562-BB02-54A07AD5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D66B-E900-4D4C-AE1A-8C979E18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Approach used to solve the problems:</a:t>
            </a:r>
          </a:p>
          <a:p>
            <a:pPr lvl="1"/>
            <a:r>
              <a:rPr lang="en-US" dirty="0"/>
              <a:t>Still does selective search region proposals.</a:t>
            </a:r>
          </a:p>
          <a:p>
            <a:pPr lvl="1"/>
            <a:r>
              <a:rPr lang="en-US" dirty="0"/>
              <a:t>Passes the entire image into the deep </a:t>
            </a:r>
            <a:r>
              <a:rPr lang="en-US" dirty="0" err="1"/>
              <a:t>ConvNet</a:t>
            </a:r>
            <a:r>
              <a:rPr lang="en-US" dirty="0"/>
              <a:t> other than each </a:t>
            </a:r>
            <a:r>
              <a:rPr lang="en-US" dirty="0" err="1"/>
              <a:t>RoI</a:t>
            </a:r>
            <a:r>
              <a:rPr lang="en-US" dirty="0"/>
              <a:t> -&gt; the bounding box is projected onto the </a:t>
            </a:r>
            <a:r>
              <a:rPr lang="en-US" dirty="0" err="1"/>
              <a:t>RoI</a:t>
            </a:r>
            <a:r>
              <a:rPr lang="en-US" dirty="0"/>
              <a:t> feature map -&gt; </a:t>
            </a:r>
            <a:r>
              <a:rPr lang="en-US" dirty="0" err="1"/>
              <a:t>RoI</a:t>
            </a:r>
            <a:r>
              <a:rPr lang="en-US" dirty="0"/>
              <a:t> pooling layer makes the projection into a fixed size -&gt; Fully connected network classification CNN</a:t>
            </a:r>
          </a:p>
          <a:p>
            <a:r>
              <a:rPr lang="en-US" dirty="0"/>
              <a:t>Because CNN is just layers of filters and max pooling, it can estimate at the end of the image output.</a:t>
            </a:r>
          </a:p>
          <a:p>
            <a:r>
              <a:rPr lang="en-US" dirty="0"/>
              <a:t>There may exist yet undiscovered techniques that allow dense boxes to perform as well as sparse proposals (wink wink)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69DA04-D128-495B-91DD-5C5E55F7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40" y="230164"/>
            <a:ext cx="1087909" cy="3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2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621C-C727-4799-932C-8222A8A0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28D11-6FED-4971-80C2-580BF21C7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620" y="2016125"/>
            <a:ext cx="4769085" cy="3449638"/>
          </a:xfrm>
        </p:spPr>
      </p:pic>
    </p:spTree>
    <p:extLst>
      <p:ext uri="{BB962C8B-B14F-4D97-AF65-F5344CB8AC3E}">
        <p14:creationId xmlns:p14="http://schemas.microsoft.com/office/powerpoint/2010/main" val="6123773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924</TotalTime>
  <Words>963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Fast R-CNN (Region-based Convolutional Network)</vt:lpstr>
      <vt:lpstr>Table of Contents</vt:lpstr>
      <vt:lpstr>Short Summary</vt:lpstr>
      <vt:lpstr>What is CNN?</vt:lpstr>
      <vt:lpstr>What is relu(Rectified Linear Unit) Activation function and backpropagation?</vt:lpstr>
      <vt:lpstr>What is max pooling &amp; Softmax</vt:lpstr>
      <vt:lpstr>What is R-CNN?</vt:lpstr>
      <vt:lpstr>Fast R-CNN</vt:lpstr>
      <vt:lpstr>Fast R-CNN</vt:lpstr>
      <vt:lpstr>R-CNN vs Fast r-cnn</vt:lpstr>
      <vt:lpstr>Fine tuning</vt:lpstr>
      <vt:lpstr>Assessment of strengths</vt:lpstr>
      <vt:lpstr>Training and testing time</vt:lpstr>
      <vt:lpstr>Assessment of weaknesses</vt:lpstr>
      <vt:lpstr>Faster R-CNN (The next gen)</vt:lpstr>
      <vt:lpstr>Questions Regarding the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R-CNN</dc:title>
  <dc:creator>Minsung Cho</dc:creator>
  <cp:lastModifiedBy>Minsung Cho</cp:lastModifiedBy>
  <cp:revision>29</cp:revision>
  <dcterms:created xsi:type="dcterms:W3CDTF">2021-03-31T19:48:01Z</dcterms:created>
  <dcterms:modified xsi:type="dcterms:W3CDTF">2021-04-19T07:08:55Z</dcterms:modified>
</cp:coreProperties>
</file>