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7" r:id="rId3"/>
    <p:sldId id="258" r:id="rId4"/>
    <p:sldId id="260" r:id="rId5"/>
    <p:sldId id="278" r:id="rId6"/>
    <p:sldId id="280" r:id="rId7"/>
    <p:sldId id="306" r:id="rId8"/>
    <p:sldId id="307" r:id="rId9"/>
    <p:sldId id="262" r:id="rId10"/>
    <p:sldId id="263" r:id="rId11"/>
    <p:sldId id="264" r:id="rId12"/>
    <p:sldId id="289" r:id="rId13"/>
    <p:sldId id="290" r:id="rId14"/>
    <p:sldId id="292" r:id="rId15"/>
    <p:sldId id="291" r:id="rId16"/>
    <p:sldId id="266" r:id="rId17"/>
    <p:sldId id="267" r:id="rId18"/>
    <p:sldId id="268" r:id="rId19"/>
    <p:sldId id="269" r:id="rId20"/>
    <p:sldId id="270" r:id="rId21"/>
    <p:sldId id="287" r:id="rId22"/>
    <p:sldId id="284" r:id="rId23"/>
    <p:sldId id="285" r:id="rId24"/>
    <p:sldId id="286" r:id="rId25"/>
    <p:sldId id="293" r:id="rId26"/>
    <p:sldId id="297" r:id="rId27"/>
    <p:sldId id="298" r:id="rId28"/>
    <p:sldId id="299" r:id="rId29"/>
    <p:sldId id="300" r:id="rId30"/>
    <p:sldId id="301" r:id="rId31"/>
    <p:sldId id="305" r:id="rId32"/>
    <p:sldId id="303" r:id="rId33"/>
    <p:sldId id="304" r:id="rId34"/>
    <p:sldId id="308" r:id="rId35"/>
    <p:sldId id="272" r:id="rId36"/>
    <p:sldId id="274" r:id="rId37"/>
    <p:sldId id="276" r:id="rId38"/>
    <p:sldId id="279" r:id="rId39"/>
    <p:sldId id="282" r:id="rId40"/>
    <p:sldId id="28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577B2-CA28-414A-9EE1-138A63E1E5D2}" v="246" dt="2020-12-10T02:42:24.800"/>
    <p1510:client id="{0DDBC1E1-25B6-4132-9C24-371A297E1585}" v="154" dt="2020-11-30T16:40:35.987"/>
    <p1510:client id="{4FE8E86D-8E04-9272-6197-F0AFEF033408}" v="247" dt="2020-11-28T05:36:16.098"/>
    <p1510:client id="{5F0F68D5-9883-4E4D-B937-D69BC47A8A62}" v="152" dt="2020-12-09T15:35:33.044"/>
    <p1510:client id="{74E88AB6-07DA-FDD5-23D7-5E3DDB1997CE}" v="978" dt="2020-11-28T04:16:27.761"/>
    <p1510:client id="{7DBC8E4F-6E25-4FEE-945D-51ED40A67067}" v="46" dt="2020-12-09T16:39:11.231"/>
    <p1510:client id="{81F072E7-F2D6-9E67-EBDF-0CBC0077C927}" v="432" dt="2020-11-28T04:59:42.490"/>
    <p1510:client id="{941E1311-2625-48C8-9EDF-C0421EF88492}" v="170" dt="2020-12-10T02:25:46.009"/>
    <p1510:client id="{AA8D6131-CAB3-E0FF-1EA7-031F65DC636A}" v="27" dt="2020-12-09T16:50:36.612"/>
    <p1510:client id="{C8A29762-923A-0693-93AE-88FA045154F5}" v="19" dt="2020-11-28T04:25:56.303"/>
    <p1510:client id="{D2C1220D-C41C-BE29-3660-23830B1142B5}" v="11" dt="2020-11-30T16:01:01.900"/>
    <p1510:client id="{E050F304-8C59-4EDE-98DD-7297A8D45715}" v="3" dt="2020-12-11T11:05:18.069"/>
    <p1510:client id="{EAE82D8E-EB8F-431D-BAC9-201AC51D59B8}" v="532" dt="2020-12-09T16:28:5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Gaya Terang 3 - Akse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Gaya Terang 1 - Akse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qa.opensuse.org" TargetMode="External"/><Relationship Id="rId7" Type="http://schemas.openxmlformats.org/officeDocument/2006/relationships/image" Target="../media/image10.svg"/><Relationship Id="rId2" Type="http://schemas.openxmlformats.org/officeDocument/2006/relationships/hyperlink" Target="http://open.q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openqa.endlessm.com" TargetMode="External"/><Relationship Id="rId4" Type="http://schemas.openxmlformats.org/officeDocument/2006/relationships/hyperlink" Target="https://openqa.fedoraproject.or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QA:Testcase_desktop_login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 descr="Sebuah gambar berisi teks&#10;&#10;Deskripsi dibuat secara otomatis">
            <a:extLst>
              <a:ext uri="{FF2B5EF4-FFF2-40B4-BE49-F238E27FC236}">
                <a16:creationId xmlns:a16="http://schemas.microsoft.com/office/drawing/2014/main" id="{B0CB0D86-2D52-4D6A-AF13-166A0B08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46" y="380999"/>
            <a:ext cx="3569643" cy="4771897"/>
          </a:xfrm>
          <a:prstGeom prst="rect">
            <a:avLst/>
          </a:prstGeom>
        </p:spPr>
      </p:pic>
      <p:sp>
        <p:nvSpPr>
          <p:cNvPr id="4" name="Subjudul 2">
            <a:extLst>
              <a:ext uri="{FF2B5EF4-FFF2-40B4-BE49-F238E27FC236}">
                <a16:creationId xmlns:a16="http://schemas.microsoft.com/office/drawing/2014/main" id="{A90AEBF4-DDCB-44B8-B02A-A09827844614}"/>
              </a:ext>
            </a:extLst>
          </p:cNvPr>
          <p:cNvSpPr txBox="1">
            <a:spLocks/>
          </p:cNvSpPr>
          <p:nvPr/>
        </p:nvSpPr>
        <p:spPr>
          <a:xfrm>
            <a:off x="1524000" y="5786438"/>
            <a:ext cx="9144000" cy="91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ea typeface="+mn-lt"/>
                <a:cs typeface="+mn-lt"/>
              </a:rPr>
              <a:t>Kukuh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Syafaat</a:t>
            </a:r>
            <a:endParaRPr lang="en-US" sz="20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 dirty="0">
                <a:ea typeface="+mn-lt"/>
                <a:cs typeface="+mn-lt"/>
              </a:rPr>
              <a:t>k@syafaat.id</a:t>
            </a:r>
            <a:endParaRPr lang="id-ID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90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4AC38F-C6DB-4F63-BB36-BD3D8C9B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49" y="643466"/>
            <a:ext cx="7096902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0D868-8F60-415C-A9D9-A1EA2A3136D8}"/>
              </a:ext>
            </a:extLst>
          </p:cNvPr>
          <p:cNvSpPr txBox="1"/>
          <p:nvPr/>
        </p:nvSpPr>
        <p:spPr>
          <a:xfrm>
            <a:off x="2438400" y="6324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</a:t>
            </a:r>
            <a:r>
              <a:rPr lang="en-US" err="1"/>
              <a:t>Invaleed</a:t>
            </a:r>
            <a:r>
              <a:rPr lang="en-US"/>
              <a:t>, 2013)</a:t>
            </a:r>
          </a:p>
        </p:txBody>
      </p:sp>
    </p:spTree>
    <p:extLst>
      <p:ext uri="{BB962C8B-B14F-4D97-AF65-F5344CB8AC3E}">
        <p14:creationId xmlns:p14="http://schemas.microsoft.com/office/powerpoint/2010/main" val="394578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9F168-AB35-4B01-BCE1-A86EF0F6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 err="1">
                <a:cs typeface="Calibri Light"/>
              </a:rPr>
              <a:t>Otomatis</a:t>
            </a:r>
            <a:endParaRPr lang="en-US" sz="40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F971-EE28-447F-A227-002BD976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5132077" cy="3536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 err="1">
                <a:ea typeface="+mn-lt"/>
                <a:cs typeface="+mn-lt"/>
              </a:rPr>
              <a:t>openQA</a:t>
            </a:r>
            <a:r>
              <a:rPr lang="en-US" sz="1900" dirty="0">
                <a:ea typeface="+mn-lt"/>
                <a:cs typeface="+mn-lt"/>
              </a:rPr>
              <a:t>, automated tests for operating systems </a:t>
            </a:r>
            <a:endParaRPr lang="en-US" sz="1900" dirty="0">
              <a:cs typeface="Calibri" panose="020F0502020204030204"/>
            </a:endParaRPr>
          </a:p>
          <a:p>
            <a:r>
              <a:rPr lang="en-US" sz="1900" dirty="0">
                <a:ea typeface="+mn-lt"/>
                <a:cs typeface="+mn-lt"/>
                <a:hlinkClick r:id="rId2"/>
              </a:rPr>
              <a:t>http://open.qa/</a:t>
            </a:r>
            <a:r>
              <a:rPr lang="en-US" sz="1900" dirty="0">
                <a:ea typeface="+mn-lt"/>
                <a:cs typeface="+mn-lt"/>
              </a:rPr>
              <a:t> </a:t>
            </a:r>
            <a:endParaRPr lang="en-US" sz="1900" dirty="0"/>
          </a:p>
          <a:p>
            <a:r>
              <a:rPr lang="en-US" sz="1900" dirty="0" err="1">
                <a:ea typeface="+mn-lt"/>
                <a:cs typeface="+mn-lt"/>
              </a:rPr>
              <a:t>Digunakan</a:t>
            </a:r>
            <a:r>
              <a:rPr lang="en-US" sz="1900" dirty="0">
                <a:ea typeface="+mn-lt"/>
                <a:cs typeface="+mn-lt"/>
              </a:rPr>
              <a:t> oleh: </a:t>
            </a:r>
            <a:endParaRPr lang="en-US" sz="1900" dirty="0"/>
          </a:p>
          <a:p>
            <a:pPr lvl="1"/>
            <a:r>
              <a:rPr lang="en-US" sz="1900" dirty="0">
                <a:ea typeface="+mn-lt"/>
                <a:cs typeface="+mn-lt"/>
              </a:rPr>
              <a:t>openSUSE: </a:t>
            </a:r>
            <a:r>
              <a:rPr lang="en-US" sz="1900" dirty="0">
                <a:ea typeface="+mn-lt"/>
                <a:cs typeface="+mn-lt"/>
                <a:hlinkClick r:id="rId3"/>
              </a:rPr>
              <a:t>https://openqa.opensuse.org</a:t>
            </a:r>
            <a:r>
              <a:rPr lang="en-US" sz="1900" dirty="0">
                <a:ea typeface="+mn-lt"/>
                <a:cs typeface="+mn-lt"/>
              </a:rPr>
              <a:t> 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>
                <a:ea typeface="+mn-lt"/>
                <a:cs typeface="+mn-lt"/>
              </a:rPr>
              <a:t>Fedora: </a:t>
            </a:r>
            <a:r>
              <a:rPr lang="en-US" sz="1900" dirty="0">
                <a:ea typeface="+mn-lt"/>
                <a:cs typeface="+mn-lt"/>
                <a:hlinkClick r:id="rId4"/>
              </a:rPr>
              <a:t>https://openqa.fedoraproject.org</a:t>
            </a:r>
          </a:p>
          <a:p>
            <a:pPr lvl="1"/>
            <a:r>
              <a:rPr lang="en-US" sz="1900" dirty="0">
                <a:ea typeface="+mn-lt"/>
                <a:cs typeface="+mn-lt"/>
              </a:rPr>
              <a:t>Endless: </a:t>
            </a:r>
            <a:r>
              <a:rPr lang="en-US" sz="1900" dirty="0">
                <a:ea typeface="+mn-lt"/>
                <a:cs typeface="+mn-lt"/>
                <a:hlinkClick r:id="rId5"/>
              </a:rPr>
              <a:t>https://openqa.endlessm.com</a:t>
            </a:r>
            <a:endParaRPr lang="en-US" sz="1900">
              <a:ea typeface="+mn-lt"/>
              <a:cs typeface="+mn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26A45F4-C6D8-4921-BA60-8BBE9C5DA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43585E08-FBBB-490C-ACE5-301C5D98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" y="2271"/>
            <a:ext cx="1219117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 descr="Sebuah gambar berisi teks&#10;&#10;Deskripsi dibuat secara otomatis">
            <a:extLst>
              <a:ext uri="{FF2B5EF4-FFF2-40B4-BE49-F238E27FC236}">
                <a16:creationId xmlns:a16="http://schemas.microsoft.com/office/drawing/2014/main" id="{1D58EEB4-7B24-41FB-B679-50A20346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"/>
            <a:ext cx="12192000" cy="62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8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 descr="Sebuah gambar berisi meja&#10;&#10;Deskripsi dibuat secara otomatis">
            <a:extLst>
              <a:ext uri="{FF2B5EF4-FFF2-40B4-BE49-F238E27FC236}">
                <a16:creationId xmlns:a16="http://schemas.microsoft.com/office/drawing/2014/main" id="{82EF76E5-0AEF-484B-B699-C9589DF9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"/>
            <a:ext cx="12192000" cy="62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6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>
            <a:extLst>
              <a:ext uri="{FF2B5EF4-FFF2-40B4-BE49-F238E27FC236}">
                <a16:creationId xmlns:a16="http://schemas.microsoft.com/office/drawing/2014/main" id="{17613149-12FB-4868-BE29-FB781449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"/>
            <a:ext cx="12192000" cy="62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DED2895B-C79F-4775-994F-1C4D2A4A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AC89C-880E-45CA-BD90-653D40B4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9" y="585216"/>
            <a:ext cx="4961615" cy="3315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Riset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openQA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7694-E19D-44DC-96CD-173CDAE2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09" y="4072042"/>
            <a:ext cx="4961615" cy="2053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#BlankChallenge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D901CAE-8C44-4F51-8092-7C1CD5B87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8" y="748504"/>
            <a:ext cx="5186061" cy="51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87A6C-48A1-40AC-BF23-BC6D8519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Test Case</a:t>
            </a:r>
            <a:endParaRPr lang="en-US" sz="4000" dirty="0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58D2378C-A290-4E9B-BC54-D2B747F91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8" r="29608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53770-F5CF-43C0-A9FD-D26FB40C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 panose="020F0502020204030204"/>
              </a:rPr>
              <a:t>Contoh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  <a:hlinkClick r:id="rId3"/>
              </a:rPr>
              <a:t>https://fedoraproject.org/wiki/QA:Testcase_desktop_login</a:t>
            </a:r>
            <a:endParaRPr lang="en-US" sz="2000" dirty="0"/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77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3700C-ECA9-494D-98CB-A0613300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557189"/>
            <a:ext cx="8629358" cy="29562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Case - Description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10F2-AF64-409E-8601-9406AF88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9" y="3728614"/>
            <a:ext cx="8629358" cy="18281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test case tests whether the desktop log in, log out and shutdown operations work correctly. 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04DA164-490A-4604-B27D-A2358052E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30EA3-F6B0-4E0A-B4B7-88AF92E7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Test Case - How to test </a:t>
            </a:r>
            <a:endParaRPr lang="en-US" sz="4000" dirty="0"/>
          </a:p>
        </p:txBody>
      </p:sp>
      <p:pic>
        <p:nvPicPr>
          <p:cNvPr id="13" name="Graphic 6" descr="Browser Window">
            <a:extLst>
              <a:ext uri="{FF2B5EF4-FFF2-40B4-BE49-F238E27FC236}">
                <a16:creationId xmlns:a16="http://schemas.microsoft.com/office/drawing/2014/main" id="{F6FD1B76-AB17-45D2-AB10-A83949AC4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10B5-28B5-4436-8477-09BF84F1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Do a default installation of the Fedora release you wish to test. Create two user accounts.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Clean boot the system, and note what accounts are listed on the login screen. 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Log in with the first user account. 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Log out of the desktop. 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Log in with the second user account. 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Log out. 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Try to log in with either account, intentionally entering the wrong password. 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Test alternative actions - such as shut down, suspend, and restart - instead of logging in, if they are offered in the release being tested. 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Log in with any account, and test all session management (log out, switch user, shut down, reboot, suspend etc.) activities offered by the desktop. </a:t>
            </a:r>
          </a:p>
        </p:txBody>
      </p:sp>
    </p:spTree>
    <p:extLst>
      <p:ext uri="{BB962C8B-B14F-4D97-AF65-F5344CB8AC3E}">
        <p14:creationId xmlns:p14="http://schemas.microsoft.com/office/powerpoint/2010/main" val="96577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09F4B-627B-4972-9C38-A72BFF68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  <a:cs typeface="Calibri Light"/>
              </a:rPr>
              <a:t>Tim Jaminan Kualitas</a:t>
            </a:r>
            <a:endParaRPr lang="en-US" sz="8000">
              <a:solidFill>
                <a:srgbClr val="FFFFFF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8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D75E-A4A0-4EFD-8BC6-08C058C8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Melakukan pengecekan dalam segala aspek mengenai rilis BlankOn, racikan BlankOn dan segala alihmerek-nya.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Mencari dan menemukan sebanyak mungkin kutu dan segera melaporkannya lewat tiket agar segera dibenahi.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Manajemen dan pemantauan tiket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Memastikan dan memberikan masukan kepada manajer rilis dalam keputusan pra-rilis.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(Yoza, 2012)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28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577DF-C98C-405D-A067-DF5EF848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Test Case - Expected Results </a:t>
            </a:r>
            <a:endParaRPr lang="en-US" sz="4000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B7582E3-D9B9-4B47-8710-2DA4A67CF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5064-70DB-41C2-AABE-FD0D302E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The login manager should display all regular user accounts, but not the root account, for selection. 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You should be able to log in with each configured user account and the correct password. 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You should be able to perform all session management activities offered by the desktop. 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Entering an incorrect password should show you a warning message and let you retry. After several unsuccessful attempts, it returns you to the account selection stage. 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The alternative actions (switch user, shut down, restart, suspend </a:t>
            </a:r>
            <a:r>
              <a:rPr lang="en-US" sz="2000" dirty="0" err="1">
                <a:ea typeface="+mn-lt"/>
                <a:cs typeface="+mn-lt"/>
              </a:rPr>
              <a:t>etc</a:t>
            </a:r>
            <a:r>
              <a:rPr lang="en-US" sz="2000" dirty="0">
                <a:ea typeface="+mn-lt"/>
                <a:cs typeface="+mn-lt"/>
              </a:rPr>
              <a:t>) should behave as expected. </a:t>
            </a:r>
          </a:p>
        </p:txBody>
      </p:sp>
    </p:spTree>
    <p:extLst>
      <p:ext uri="{BB962C8B-B14F-4D97-AF65-F5344CB8AC3E}">
        <p14:creationId xmlns:p14="http://schemas.microsoft.com/office/powerpoint/2010/main" val="360025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7BA9E-E54F-49B5-93D7-67C0C206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Case – Contoh 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52D5321-338B-4A3E-97DE-38926A32EF81}"/>
              </a:ext>
            </a:extLst>
          </p:cNvPr>
          <p:cNvGraphicFramePr>
            <a:graphicFrameLocks/>
          </p:cNvGraphicFramePr>
          <p:nvPr/>
        </p:nvGraphicFramePr>
        <p:xfrm>
          <a:off x="643467" y="1800524"/>
          <a:ext cx="10905070" cy="414360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{F5AB1C69-6EDB-4FF4-983F-18BD219EF322}</a:tableStyleId>
              </a:tblPr>
              <a:tblGrid>
                <a:gridCol w="896711">
                  <a:extLst>
                    <a:ext uri="{9D8B030D-6E8A-4147-A177-3AD203B41FA5}">
                      <a16:colId xmlns:a16="http://schemas.microsoft.com/office/drawing/2014/main" val="3098471790"/>
                    </a:ext>
                  </a:extLst>
                </a:gridCol>
                <a:gridCol w="1839569">
                  <a:extLst>
                    <a:ext uri="{9D8B030D-6E8A-4147-A177-3AD203B41FA5}">
                      <a16:colId xmlns:a16="http://schemas.microsoft.com/office/drawing/2014/main" val="3258092128"/>
                    </a:ext>
                  </a:extLst>
                </a:gridCol>
                <a:gridCol w="2234416">
                  <a:extLst>
                    <a:ext uri="{9D8B030D-6E8A-4147-A177-3AD203B41FA5}">
                      <a16:colId xmlns:a16="http://schemas.microsoft.com/office/drawing/2014/main" val="1793852051"/>
                    </a:ext>
                  </a:extLst>
                </a:gridCol>
                <a:gridCol w="2038954">
                  <a:extLst>
                    <a:ext uri="{9D8B030D-6E8A-4147-A177-3AD203B41FA5}">
                      <a16:colId xmlns:a16="http://schemas.microsoft.com/office/drawing/2014/main" val="3247154962"/>
                    </a:ext>
                  </a:extLst>
                </a:gridCol>
                <a:gridCol w="1839569">
                  <a:extLst>
                    <a:ext uri="{9D8B030D-6E8A-4147-A177-3AD203B41FA5}">
                      <a16:colId xmlns:a16="http://schemas.microsoft.com/office/drawing/2014/main" val="2577146208"/>
                    </a:ext>
                  </a:extLst>
                </a:gridCol>
                <a:gridCol w="2055851">
                  <a:extLst>
                    <a:ext uri="{9D8B030D-6E8A-4147-A177-3AD203B41FA5}">
                      <a16:colId xmlns:a16="http://schemas.microsoft.com/office/drawing/2014/main" val="3967053681"/>
                    </a:ext>
                  </a:extLst>
                </a:gridCol>
              </a:tblGrid>
              <a:tr h="1004220"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180367" marR="180367" marT="152531" marB="90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 err="1">
                          <a:solidFill>
                            <a:schemeClr val="bg1"/>
                          </a:solidFill>
                        </a:rPr>
                        <a:t>Butir</a:t>
                      </a:r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300" b="0" cap="none" spc="0" err="1">
                          <a:solidFill>
                            <a:schemeClr val="bg1"/>
                          </a:solidFill>
                        </a:rPr>
                        <a:t>Pengujian</a:t>
                      </a:r>
                    </a:p>
                  </a:txBody>
                  <a:tcPr marL="180367" marR="180367" marT="152531" marB="90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Aksi</a:t>
                      </a:r>
                    </a:p>
                  </a:txBody>
                  <a:tcPr marL="180367" marR="180367" marT="152531" marB="90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Hasil yang </a:t>
                      </a:r>
                      <a:r>
                        <a:rPr lang="en-US" sz="2300" b="0" cap="none" spc="0" err="1">
                          <a:solidFill>
                            <a:schemeClr val="bg1"/>
                          </a:solidFill>
                        </a:rPr>
                        <a:t>Diharapkan</a:t>
                      </a:r>
                    </a:p>
                  </a:txBody>
                  <a:tcPr marL="180367" marR="180367" marT="152531" marB="90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Hasil </a:t>
                      </a:r>
                      <a:r>
                        <a:rPr lang="en-US" sz="2300" b="0" cap="none" spc="0" err="1">
                          <a:solidFill>
                            <a:schemeClr val="bg1"/>
                          </a:solidFill>
                        </a:rPr>
                        <a:t>Pengujian</a:t>
                      </a:r>
                    </a:p>
                  </a:txBody>
                  <a:tcPr marL="180367" marR="180367" marT="152531" marB="90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 err="1">
                          <a:solidFill>
                            <a:schemeClr val="bg1"/>
                          </a:solidFill>
                        </a:rPr>
                        <a:t>Keterangan</a:t>
                      </a:r>
                    </a:p>
                  </a:txBody>
                  <a:tcPr marL="180367" marR="180367" marT="152531" marB="90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95313"/>
                  </a:ext>
                </a:extLst>
              </a:tr>
              <a:tr h="1569694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Installer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Pasang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BlankOn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mode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dasar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BlankOn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berhasil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dipasang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10312"/>
                  </a:ext>
                </a:extLst>
              </a:tr>
              <a:tr h="1569694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Installer 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Pasang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BlankOn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mode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mahir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BlankOn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berhasil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dipasang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KO</a:t>
                      </a: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Log: </a:t>
                      </a:r>
                      <a:r>
                        <a:rPr lang="en-US" sz="2100" i="1" cap="none" spc="0">
                          <a:solidFill>
                            <a:schemeClr val="tx1"/>
                          </a:solidFill>
                        </a:rPr>
                        <a:t>installer.log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0367" marR="180367" marT="152531" marB="90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98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F17D-2C20-467E-BA9F-D856D44C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Memetakan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Butir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Pengujian</a:t>
            </a:r>
            <a:r>
              <a:rPr lang="en-US" dirty="0">
                <a:cs typeface="Calibri Light"/>
              </a:rPr>
              <a:t>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257757-68F0-4CA1-852F-DB5D4959906D}"/>
              </a:ext>
            </a:extLst>
          </p:cNvPr>
          <p:cNvSpPr/>
          <p:nvPr/>
        </p:nvSpPr>
        <p:spPr>
          <a:xfrm>
            <a:off x="837142" y="3427942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BlankOn</a:t>
            </a:r>
            <a:endParaRPr lang="en-US" err="1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0CC163-0A77-4087-B6A7-B45F9D17C0D8}"/>
              </a:ext>
            </a:extLst>
          </p:cNvPr>
          <p:cNvSpPr/>
          <p:nvPr/>
        </p:nvSpPr>
        <p:spPr>
          <a:xfrm>
            <a:off x="3199342" y="1827741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Live</a:t>
            </a:r>
            <a:endParaRPr lang="en-US" err="1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139DC2-4DEB-4B6C-97EE-30E71C23428A}"/>
              </a:ext>
            </a:extLst>
          </p:cNvPr>
          <p:cNvSpPr/>
          <p:nvPr/>
        </p:nvSpPr>
        <p:spPr>
          <a:xfrm>
            <a:off x="3199342" y="5265207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Install</a:t>
            </a:r>
            <a:endParaRPr lang="en-US" err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0B72C2-D099-4FB6-9114-496583C4E7C6}"/>
              </a:ext>
            </a:extLst>
          </p:cNvPr>
          <p:cNvCxnSpPr/>
          <p:nvPr/>
        </p:nvCxnSpPr>
        <p:spPr>
          <a:xfrm flipV="1">
            <a:off x="2393951" y="2266950"/>
            <a:ext cx="770466" cy="163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016759-7DD2-4F9E-834C-93BB5040374B}"/>
              </a:ext>
            </a:extLst>
          </p:cNvPr>
          <p:cNvCxnSpPr>
            <a:cxnSpLocks/>
          </p:cNvCxnSpPr>
          <p:nvPr/>
        </p:nvCxnSpPr>
        <p:spPr>
          <a:xfrm>
            <a:off x="2393951" y="3901016"/>
            <a:ext cx="770466" cy="184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6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F17D-2C20-467E-BA9F-D856D44C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Memetakan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Butir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Pengujian</a:t>
            </a:r>
            <a:r>
              <a:rPr lang="en-US" dirty="0">
                <a:cs typeface="Calibri Light"/>
              </a:rPr>
              <a:t> (2)</a:t>
            </a:r>
            <a:endParaRPr lang="en-US" dirty="0" err="1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257757-68F0-4CA1-852F-DB5D4959906D}"/>
              </a:ext>
            </a:extLst>
          </p:cNvPr>
          <p:cNvSpPr/>
          <p:nvPr/>
        </p:nvSpPr>
        <p:spPr>
          <a:xfrm>
            <a:off x="837142" y="3427942"/>
            <a:ext cx="1557866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BlankOn</a:t>
            </a:r>
            <a:endParaRPr lang="en-US" err="1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0CC163-0A77-4087-B6A7-B45F9D17C0D8}"/>
              </a:ext>
            </a:extLst>
          </p:cNvPr>
          <p:cNvSpPr/>
          <p:nvPr/>
        </p:nvSpPr>
        <p:spPr>
          <a:xfrm>
            <a:off x="3199342" y="1827741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Live</a:t>
            </a:r>
            <a:endParaRPr lang="en-US" err="1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139DC2-4DEB-4B6C-97EE-30E71C23428A}"/>
              </a:ext>
            </a:extLst>
          </p:cNvPr>
          <p:cNvSpPr/>
          <p:nvPr/>
        </p:nvSpPr>
        <p:spPr>
          <a:xfrm>
            <a:off x="3199342" y="5265207"/>
            <a:ext cx="1557866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Install</a:t>
            </a:r>
            <a:endParaRPr lang="en-US" err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0B72C2-D099-4FB6-9114-496583C4E7C6}"/>
              </a:ext>
            </a:extLst>
          </p:cNvPr>
          <p:cNvCxnSpPr/>
          <p:nvPr/>
        </p:nvCxnSpPr>
        <p:spPr>
          <a:xfrm flipV="1">
            <a:off x="2393951" y="2266950"/>
            <a:ext cx="770466" cy="163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016759-7DD2-4F9E-834C-93BB5040374B}"/>
              </a:ext>
            </a:extLst>
          </p:cNvPr>
          <p:cNvCxnSpPr>
            <a:cxnSpLocks/>
          </p:cNvCxnSpPr>
          <p:nvPr/>
        </p:nvCxnSpPr>
        <p:spPr>
          <a:xfrm>
            <a:off x="2393951" y="3901016"/>
            <a:ext cx="770466" cy="184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C168E-CE50-423A-B714-691130A093F3}"/>
              </a:ext>
            </a:extLst>
          </p:cNvPr>
          <p:cNvSpPr/>
          <p:nvPr/>
        </p:nvSpPr>
        <p:spPr>
          <a:xfrm>
            <a:off x="5197475" y="1827741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Mesin</a:t>
            </a:r>
            <a:r>
              <a:rPr lang="en-US">
                <a:cs typeface="Calibri"/>
              </a:rPr>
              <a:t> Virtual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098D5E-D1FB-4CB5-BC72-B2A5005ECA6C}"/>
              </a:ext>
            </a:extLst>
          </p:cNvPr>
          <p:cNvSpPr/>
          <p:nvPr/>
        </p:nvSpPr>
        <p:spPr>
          <a:xfrm>
            <a:off x="5197475" y="3004607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Mesin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Fisik</a:t>
            </a:r>
            <a:endParaRPr lang="en-US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A50B7-C028-461C-8B06-9ADABCCA5F02}"/>
              </a:ext>
            </a:extLst>
          </p:cNvPr>
          <p:cNvCxnSpPr>
            <a:cxnSpLocks/>
          </p:cNvCxnSpPr>
          <p:nvPr/>
        </p:nvCxnSpPr>
        <p:spPr>
          <a:xfrm flipV="1">
            <a:off x="4756150" y="2283883"/>
            <a:ext cx="440266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3E767E-C724-4B2C-9164-6CA6AB70125F}"/>
              </a:ext>
            </a:extLst>
          </p:cNvPr>
          <p:cNvCxnSpPr>
            <a:cxnSpLocks/>
          </p:cNvCxnSpPr>
          <p:nvPr/>
        </p:nvCxnSpPr>
        <p:spPr>
          <a:xfrm>
            <a:off x="4790019" y="2300815"/>
            <a:ext cx="364065" cy="11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4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F17D-2C20-467E-BA9F-D856D44C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Memetakan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Butir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Pengujian</a:t>
            </a:r>
            <a:r>
              <a:rPr lang="en-US" dirty="0">
                <a:cs typeface="Calibri Light"/>
              </a:rPr>
              <a:t> (3)</a:t>
            </a:r>
            <a:endParaRPr lang="en-US" dirty="0" err="1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257757-68F0-4CA1-852F-DB5D4959906D}"/>
              </a:ext>
            </a:extLst>
          </p:cNvPr>
          <p:cNvSpPr/>
          <p:nvPr/>
        </p:nvSpPr>
        <p:spPr>
          <a:xfrm>
            <a:off x="837142" y="3427942"/>
            <a:ext cx="1557866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BlankOn</a:t>
            </a:r>
            <a:endParaRPr lang="en-US" err="1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0CC163-0A77-4087-B6A7-B45F9D17C0D8}"/>
              </a:ext>
            </a:extLst>
          </p:cNvPr>
          <p:cNvSpPr/>
          <p:nvPr/>
        </p:nvSpPr>
        <p:spPr>
          <a:xfrm>
            <a:off x="3199342" y="1827741"/>
            <a:ext cx="1557866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Live</a:t>
            </a:r>
            <a:endParaRPr lang="en-US" err="1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139DC2-4DEB-4B6C-97EE-30E71C23428A}"/>
              </a:ext>
            </a:extLst>
          </p:cNvPr>
          <p:cNvSpPr/>
          <p:nvPr/>
        </p:nvSpPr>
        <p:spPr>
          <a:xfrm>
            <a:off x="3199342" y="5265207"/>
            <a:ext cx="1557866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Install</a:t>
            </a:r>
            <a:endParaRPr lang="en-US" err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0B72C2-D099-4FB6-9114-496583C4E7C6}"/>
              </a:ext>
            </a:extLst>
          </p:cNvPr>
          <p:cNvCxnSpPr/>
          <p:nvPr/>
        </p:nvCxnSpPr>
        <p:spPr>
          <a:xfrm flipV="1">
            <a:off x="2393951" y="2266950"/>
            <a:ext cx="770466" cy="163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016759-7DD2-4F9E-834C-93BB5040374B}"/>
              </a:ext>
            </a:extLst>
          </p:cNvPr>
          <p:cNvCxnSpPr>
            <a:cxnSpLocks/>
          </p:cNvCxnSpPr>
          <p:nvPr/>
        </p:nvCxnSpPr>
        <p:spPr>
          <a:xfrm>
            <a:off x="2393951" y="3901016"/>
            <a:ext cx="770466" cy="184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C168E-CE50-423A-B714-691130A093F3}"/>
              </a:ext>
            </a:extLst>
          </p:cNvPr>
          <p:cNvSpPr/>
          <p:nvPr/>
        </p:nvSpPr>
        <p:spPr>
          <a:xfrm>
            <a:off x="5197475" y="1827741"/>
            <a:ext cx="1557866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Mesin</a:t>
            </a:r>
            <a:r>
              <a:rPr lang="en-US">
                <a:cs typeface="Calibri"/>
              </a:rPr>
              <a:t> Virtual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098D5E-D1FB-4CB5-BC72-B2A5005ECA6C}"/>
              </a:ext>
            </a:extLst>
          </p:cNvPr>
          <p:cNvSpPr/>
          <p:nvPr/>
        </p:nvSpPr>
        <p:spPr>
          <a:xfrm>
            <a:off x="5197475" y="3004607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Mesin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Fisik</a:t>
            </a:r>
            <a:endParaRPr lang="en-US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A50B7-C028-461C-8B06-9ADABCCA5F02}"/>
              </a:ext>
            </a:extLst>
          </p:cNvPr>
          <p:cNvCxnSpPr>
            <a:cxnSpLocks/>
          </p:cNvCxnSpPr>
          <p:nvPr/>
        </p:nvCxnSpPr>
        <p:spPr>
          <a:xfrm flipV="1">
            <a:off x="4756150" y="2283883"/>
            <a:ext cx="440266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D121F-8B76-4073-91A9-336E35F2EF9F}"/>
              </a:ext>
            </a:extLst>
          </p:cNvPr>
          <p:cNvCxnSpPr>
            <a:cxnSpLocks/>
          </p:cNvCxnSpPr>
          <p:nvPr/>
        </p:nvCxnSpPr>
        <p:spPr>
          <a:xfrm>
            <a:off x="4790019" y="2300815"/>
            <a:ext cx="364065" cy="11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23B0CE-33D2-4CC7-B5D2-38DF1E655DDB}"/>
              </a:ext>
            </a:extLst>
          </p:cNvPr>
          <p:cNvSpPr/>
          <p:nvPr/>
        </p:nvSpPr>
        <p:spPr>
          <a:xfrm>
            <a:off x="7695141" y="1827740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Lucida Sans Typewriter"/>
                <a:cs typeface="Calibri"/>
              </a:rPr>
              <a:t>dd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62A24F-F7A3-4899-9AC8-FBAFB375C7BB}"/>
              </a:ext>
            </a:extLst>
          </p:cNvPr>
          <p:cNvSpPr/>
          <p:nvPr/>
        </p:nvSpPr>
        <p:spPr>
          <a:xfrm>
            <a:off x="7695141" y="2970740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Haftian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BEEE-F6C4-4843-8FBA-4289928F59F1}"/>
              </a:ext>
            </a:extLst>
          </p:cNvPr>
          <p:cNvSpPr/>
          <p:nvPr/>
        </p:nvSpPr>
        <p:spPr>
          <a:xfrm>
            <a:off x="7695141" y="4113740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Rufus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9CBE2-47EE-4FA5-B31C-86D80E50EC64}"/>
              </a:ext>
            </a:extLst>
          </p:cNvPr>
          <p:cNvSpPr/>
          <p:nvPr/>
        </p:nvSpPr>
        <p:spPr>
          <a:xfrm>
            <a:off x="7695141" y="5265207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Etcher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24238F-2076-457B-8832-D9EB1E7B96F9}"/>
              </a:ext>
            </a:extLst>
          </p:cNvPr>
          <p:cNvCxnSpPr>
            <a:cxnSpLocks/>
          </p:cNvCxnSpPr>
          <p:nvPr/>
        </p:nvCxnSpPr>
        <p:spPr>
          <a:xfrm flipV="1">
            <a:off x="6737352" y="2257424"/>
            <a:ext cx="922865" cy="115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9A89B3-9D79-4658-B603-58B5DA9A4AE5}"/>
              </a:ext>
            </a:extLst>
          </p:cNvPr>
          <p:cNvCxnSpPr>
            <a:cxnSpLocks/>
          </p:cNvCxnSpPr>
          <p:nvPr/>
        </p:nvCxnSpPr>
        <p:spPr>
          <a:xfrm>
            <a:off x="6754285" y="3425823"/>
            <a:ext cx="927097" cy="1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886F14-DB74-466D-A6E5-EF6969697676}"/>
              </a:ext>
            </a:extLst>
          </p:cNvPr>
          <p:cNvCxnSpPr>
            <a:cxnSpLocks/>
          </p:cNvCxnSpPr>
          <p:nvPr/>
        </p:nvCxnSpPr>
        <p:spPr>
          <a:xfrm>
            <a:off x="6759577" y="3410477"/>
            <a:ext cx="897464" cy="230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56042F-03F4-4FDF-B5F8-D46E6A57D51F}"/>
              </a:ext>
            </a:extLst>
          </p:cNvPr>
          <p:cNvCxnSpPr>
            <a:cxnSpLocks/>
          </p:cNvCxnSpPr>
          <p:nvPr/>
        </p:nvCxnSpPr>
        <p:spPr>
          <a:xfrm>
            <a:off x="6739997" y="3416297"/>
            <a:ext cx="936622" cy="117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72381F-FDB8-409C-AE88-C49ECF383A32}"/>
              </a:ext>
            </a:extLst>
          </p:cNvPr>
          <p:cNvSpPr txBox="1"/>
          <p:nvPr/>
        </p:nvSpPr>
        <p:spPr>
          <a:xfrm>
            <a:off x="7696200" y="14308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Buat</a:t>
            </a:r>
            <a:r>
              <a:rPr lang="en-US"/>
              <a:t> bootable</a:t>
            </a:r>
          </a:p>
        </p:txBody>
      </p:sp>
    </p:spTree>
    <p:extLst>
      <p:ext uri="{BB962C8B-B14F-4D97-AF65-F5344CB8AC3E}">
        <p14:creationId xmlns:p14="http://schemas.microsoft.com/office/powerpoint/2010/main" val="375941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F17D-2C20-467E-BA9F-D856D44C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Memetakan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Butir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Pengujian</a:t>
            </a:r>
            <a:r>
              <a:rPr lang="en-US" dirty="0">
                <a:cs typeface="Calibri Light"/>
              </a:rPr>
              <a:t> (4)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257757-68F0-4CA1-852F-DB5D4959906D}"/>
              </a:ext>
            </a:extLst>
          </p:cNvPr>
          <p:cNvSpPr/>
          <p:nvPr/>
        </p:nvSpPr>
        <p:spPr>
          <a:xfrm>
            <a:off x="837142" y="3427942"/>
            <a:ext cx="1557866" cy="9144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BlankOn</a:t>
            </a:r>
            <a:endParaRPr lang="en-US" err="1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0CC163-0A77-4087-B6A7-B45F9D17C0D8}"/>
              </a:ext>
            </a:extLst>
          </p:cNvPr>
          <p:cNvSpPr/>
          <p:nvPr/>
        </p:nvSpPr>
        <p:spPr>
          <a:xfrm>
            <a:off x="3199342" y="1827741"/>
            <a:ext cx="1557866" cy="9144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Live</a:t>
            </a:r>
            <a:endParaRPr lang="en-US" err="1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139DC2-4DEB-4B6C-97EE-30E71C23428A}"/>
              </a:ext>
            </a:extLst>
          </p:cNvPr>
          <p:cNvSpPr/>
          <p:nvPr/>
        </p:nvSpPr>
        <p:spPr>
          <a:xfrm>
            <a:off x="3199342" y="5265207"/>
            <a:ext cx="1557866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Install</a:t>
            </a:r>
            <a:endParaRPr lang="en-US" err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0B72C2-D099-4FB6-9114-496583C4E7C6}"/>
              </a:ext>
            </a:extLst>
          </p:cNvPr>
          <p:cNvCxnSpPr/>
          <p:nvPr/>
        </p:nvCxnSpPr>
        <p:spPr>
          <a:xfrm flipV="1">
            <a:off x="2393951" y="2266950"/>
            <a:ext cx="770466" cy="163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016759-7DD2-4F9E-834C-93BB5040374B}"/>
              </a:ext>
            </a:extLst>
          </p:cNvPr>
          <p:cNvCxnSpPr>
            <a:cxnSpLocks/>
          </p:cNvCxnSpPr>
          <p:nvPr/>
        </p:nvCxnSpPr>
        <p:spPr>
          <a:xfrm>
            <a:off x="2393951" y="3901016"/>
            <a:ext cx="770466" cy="184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8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A321C8F9-E2A7-4CDC-846B-636C5205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Memetakan Butir </a:t>
            </a:r>
            <a:br>
              <a:rPr lang="en-US" sz="3100"/>
            </a:br>
            <a:r>
              <a:rPr lang="en-US" sz="3100"/>
              <a:t>Pengujian (5)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2D4F85BB-4E97-4C5F-AB7E-FB387F2ED1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168FDBC7-12CA-4152-9316-BFB3EF917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Bahasa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Indonesia?</a:t>
            </a:r>
            <a:endParaRPr lang="en-US" sz="20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Inggris</a:t>
            </a:r>
            <a:r>
              <a:rPr lang="en-US" sz="2000" dirty="0"/>
              <a:t>?</a:t>
            </a:r>
            <a:endParaRPr lang="en-US" sz="20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Bahasa </a:t>
            </a:r>
            <a:r>
              <a:rPr lang="en-US" sz="2000" dirty="0" err="1"/>
              <a:t>lainnya</a:t>
            </a:r>
            <a:r>
              <a:rPr lang="en-US" sz="2000" dirty="0"/>
              <a:t>?</a:t>
            </a:r>
            <a:endParaRPr lang="en-US" sz="2000" dirty="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Cek </a:t>
            </a:r>
            <a:r>
              <a:rPr lang="en-US" sz="2200" dirty="0" err="1">
                <a:cs typeface="Calibri"/>
              </a:rPr>
              <a:t>tautan</a:t>
            </a:r>
            <a:endParaRPr lang="en-US" sz="22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cs typeface="Calibri"/>
              </a:rPr>
              <a:t>Tentang</a:t>
            </a:r>
            <a:endParaRPr lang="en-US" sz="200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cs typeface="Calibri"/>
              </a:rPr>
              <a:t>Dukungan</a:t>
            </a:r>
            <a:endParaRPr lang="en-US" sz="200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Isu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cs typeface="Calibri"/>
              </a:rPr>
              <a:t>Catatan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rilis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Cek </a:t>
            </a:r>
            <a:r>
              <a:rPr lang="en-US" sz="2200" i="1" dirty="0">
                <a:cs typeface="Calibri"/>
              </a:rPr>
              <a:t>branding</a:t>
            </a:r>
            <a:endParaRPr lang="en-US" sz="2200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E3BE78E5-0734-4DAF-85BF-F24F751073AA}"/>
              </a:ext>
            </a:extLst>
          </p:cNvPr>
          <p:cNvSpPr/>
          <p:nvPr/>
        </p:nvSpPr>
        <p:spPr>
          <a:xfrm>
            <a:off x="1380067" y="4597399"/>
            <a:ext cx="1422400" cy="4826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18A2B694-58BC-4A8E-A6B0-B9648E468B40}"/>
              </a:ext>
            </a:extLst>
          </p:cNvPr>
          <p:cNvSpPr/>
          <p:nvPr/>
        </p:nvSpPr>
        <p:spPr>
          <a:xfrm>
            <a:off x="2523067" y="5079999"/>
            <a:ext cx="4165600" cy="2624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C18975C3-2A41-497C-9E18-8BD1235FF194}"/>
              </a:ext>
            </a:extLst>
          </p:cNvPr>
          <p:cNvSpPr/>
          <p:nvPr/>
        </p:nvSpPr>
        <p:spPr>
          <a:xfrm>
            <a:off x="3183467" y="2666999"/>
            <a:ext cx="2827867" cy="19304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082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E44AC69E-67B9-49EC-B187-E2CA580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Memetakan Butir </a:t>
            </a:r>
            <a:br>
              <a:rPr lang="en-US" sz="3100"/>
            </a:br>
            <a:r>
              <a:rPr lang="en-US" sz="3100"/>
              <a:t>Pengujian (6)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7D170A77-F065-450C-9B1F-605096A542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064E3893-2015-44B9-A899-701B0075D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Lokasi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Bahasa sistem?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Setelan/format sistem?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FEC29CFA-88B4-4696-94C1-9456ADBB797F}"/>
              </a:ext>
            </a:extLst>
          </p:cNvPr>
          <p:cNvSpPr/>
          <p:nvPr/>
        </p:nvSpPr>
        <p:spPr>
          <a:xfrm>
            <a:off x="1176867" y="4902199"/>
            <a:ext cx="6858000" cy="5503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689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C0ADFA36-FBDF-4E91-AC5A-E51DFFE4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Memetakan Butir </a:t>
            </a:r>
            <a:br>
              <a:rPr lang="en-US" sz="3100"/>
            </a:br>
            <a:r>
              <a:rPr lang="en-US" sz="3100"/>
              <a:t>Pengujian (7)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23C8A188-34DA-4B54-B754-0F769DB260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6CF3AE9B-E36C-4762-A2EC-0D327428D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Papan Tik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Inggris (US)?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Jenis papan tik lain?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060C7F92-3461-48BD-A315-30313E002A9D}"/>
              </a:ext>
            </a:extLst>
          </p:cNvPr>
          <p:cNvSpPr/>
          <p:nvPr/>
        </p:nvSpPr>
        <p:spPr>
          <a:xfrm>
            <a:off x="1092201" y="3293532"/>
            <a:ext cx="7018866" cy="22521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5422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FA8D2EE-7A03-4F73-A697-612BBFA9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Memetakan Butir </a:t>
            </a:r>
            <a:br>
              <a:rPr lang="en-US" sz="3100"/>
            </a:br>
            <a:r>
              <a:rPr lang="en-US" sz="3100"/>
              <a:t>Pengujian (8)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99E2BED-101D-4B31-8C75-034973BAA8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85571DA4-E0DF-4CBD-9F40-FA18E69D1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Partisi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Seluruh diska?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Partisi manual?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Mode enkripsi?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Dual boot?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Lokasi </a:t>
            </a:r>
            <a:r>
              <a:rPr lang="en-US" sz="2000" i="1"/>
              <a:t>boot loader</a:t>
            </a:r>
            <a:r>
              <a:rPr lang="en-US" sz="2000"/>
              <a:t> tidak standar?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519DA74D-C4AF-41D8-8ECD-76CECEC3EF81}"/>
              </a:ext>
            </a:extLst>
          </p:cNvPr>
          <p:cNvSpPr/>
          <p:nvPr/>
        </p:nvSpPr>
        <p:spPr>
          <a:xfrm>
            <a:off x="1109134" y="1481666"/>
            <a:ext cx="4986866" cy="12361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E19407E2-6AF0-4EB8-B060-B224B231AA62}"/>
              </a:ext>
            </a:extLst>
          </p:cNvPr>
          <p:cNvSpPr/>
          <p:nvPr/>
        </p:nvSpPr>
        <p:spPr>
          <a:xfrm>
            <a:off x="1100667" y="3793065"/>
            <a:ext cx="1041400" cy="2794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C2678FD3-75D3-41E4-8DA2-99A2C6DF2275}"/>
              </a:ext>
            </a:extLst>
          </p:cNvPr>
          <p:cNvSpPr/>
          <p:nvPr/>
        </p:nvSpPr>
        <p:spPr>
          <a:xfrm>
            <a:off x="1498600" y="5308598"/>
            <a:ext cx="3191933" cy="2794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661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8D56B-5C5E-424B-8FA9-4B1FA887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ea typeface="+mj-lt"/>
                <a:cs typeface="+mj-lt"/>
              </a:rPr>
              <a:t>Tim </a:t>
            </a:r>
            <a:r>
              <a:rPr lang="en-US" sz="8000" dirty="0" err="1">
                <a:solidFill>
                  <a:srgbClr val="FFFFFF"/>
                </a:solidFill>
                <a:ea typeface="+mj-lt"/>
                <a:cs typeface="+mj-lt"/>
              </a:rPr>
              <a:t>Jaminan</a:t>
            </a:r>
            <a:r>
              <a:rPr lang="en-US" sz="8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8000" dirty="0" err="1">
                <a:solidFill>
                  <a:srgbClr val="FFFFFF"/>
                </a:solidFill>
                <a:ea typeface="+mj-lt"/>
                <a:cs typeface="+mj-lt"/>
              </a:rPr>
              <a:t>Kualitas</a:t>
            </a:r>
            <a:endParaRPr lang="en-US" sz="8000" dirty="0" err="1">
              <a:ea typeface="+mj-lt"/>
              <a:cs typeface="+mj-lt"/>
            </a:endParaRPr>
          </a:p>
          <a:p>
            <a:r>
              <a:rPr lang="en-US" sz="8000" dirty="0">
                <a:solidFill>
                  <a:srgbClr val="FFFFFF"/>
                </a:solidFill>
                <a:ea typeface="+mj-lt"/>
                <a:cs typeface="+mj-lt"/>
              </a:rPr>
              <a:t>(2)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5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D9A8-FABF-42ED-87DE-EBC96228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(sebaiknya) Mewakili pengguna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Sisi Keragaman Perangkat Keras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Sisi Keragaman varian Perangkat Lunak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Sisi Keragaman perangai/perilaku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Sisi-sisi lain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(Yoza, 2012) 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31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E95D10EC-89F6-4D1E-A051-B962401D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Memetakan Butir </a:t>
            </a:r>
            <a:br>
              <a:rPr lang="en-US" sz="3100"/>
            </a:br>
            <a:r>
              <a:rPr lang="en-US" sz="3100"/>
              <a:t>Pengujian (9)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D307C9F0-F1DF-4EF7-B8CE-9C26A8091C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11" r="251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77A46CE3-48F3-43C4-9540-BEF5BF59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Pengguna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Kombinasi kata sandi?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Masuk otomatis tanpa kata sandi?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DC7CD5F0-6FF0-47F0-B1A5-0CB4AE9E61A5}"/>
              </a:ext>
            </a:extLst>
          </p:cNvPr>
          <p:cNvSpPr/>
          <p:nvPr/>
        </p:nvSpPr>
        <p:spPr>
          <a:xfrm>
            <a:off x="1312334" y="1507065"/>
            <a:ext cx="3809999" cy="2218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7330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E95D10EC-89F6-4D1E-A051-B962401D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 err="1"/>
              <a:t>Memetakan</a:t>
            </a:r>
            <a:r>
              <a:rPr lang="en-US" sz="3100" dirty="0"/>
              <a:t> </a:t>
            </a:r>
            <a:r>
              <a:rPr lang="en-US" sz="3100" dirty="0" err="1"/>
              <a:t>Butir</a:t>
            </a:r>
            <a:r>
              <a:rPr lang="en-US" sz="3100" dirty="0"/>
              <a:t> </a:t>
            </a:r>
            <a:br>
              <a:rPr lang="en-US" sz="3100" dirty="0"/>
            </a:br>
            <a:r>
              <a:rPr lang="en-US" sz="3100" dirty="0" err="1"/>
              <a:t>Pengujian</a:t>
            </a:r>
            <a:r>
              <a:rPr lang="en-US" sz="3100" dirty="0"/>
              <a:t> (10)</a:t>
            </a:r>
            <a:endParaRPr lang="id-ID" dirty="0"/>
          </a:p>
        </p:txBody>
      </p:sp>
      <p:pic>
        <p:nvPicPr>
          <p:cNvPr id="4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D307C9F0-F1DF-4EF7-B8CE-9C26A8091C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11" r="251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77A46CE3-48F3-43C4-9540-BEF5BF59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d-ID" sz="2000" dirty="0">
                <a:ea typeface="+mn-lt"/>
                <a:cs typeface="+mn-lt"/>
              </a:rPr>
              <a:t>Ringkasan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id-ID" sz="2000" dirty="0">
                <a:ea typeface="+mn-lt"/>
                <a:cs typeface="+mn-lt"/>
              </a:rPr>
              <a:t>Sudah sesuai?</a:t>
            </a:r>
            <a:endParaRPr lang="en-US" sz="2000" dirty="0">
              <a:ea typeface="+mn-lt"/>
              <a:cs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C44DEC6-4CE3-440D-BC06-3F5FFD95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Memetakan Butir </a:t>
            </a:r>
            <a:br>
              <a:rPr lang="en-US" sz="3100"/>
            </a:br>
            <a:r>
              <a:rPr lang="en-US" sz="3100"/>
              <a:t>Pengujian (11)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C704E2AE-9976-41C5-B0D8-A35638F6C3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DF75E4FA-B6E9-46E7-BA22-DED88991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Proses </a:t>
            </a:r>
            <a:r>
              <a:rPr lang="en-US" sz="2000" dirty="0" err="1"/>
              <a:t>pemasangan</a:t>
            </a:r>
            <a:endParaRPr lang="en-US" sz="2000" dirty="0" err="1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Sukses?</a:t>
            </a:r>
            <a:endParaRPr lang="en-US" sz="20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Galat?</a:t>
            </a:r>
            <a:endParaRPr lang="en-US" sz="2000" dirty="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Cek </a:t>
            </a:r>
            <a:r>
              <a:rPr lang="en-US" sz="2200" i="1" dirty="0">
                <a:cs typeface="Calibri"/>
              </a:rPr>
              <a:t>branding</a:t>
            </a:r>
            <a:endParaRPr lang="en-US" sz="2200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B152F32-A2F2-4778-B7EF-DA31BB5567ED}"/>
              </a:ext>
            </a:extLst>
          </p:cNvPr>
          <p:cNvSpPr/>
          <p:nvPr/>
        </p:nvSpPr>
        <p:spPr>
          <a:xfrm>
            <a:off x="2878667" y="2666999"/>
            <a:ext cx="3522133" cy="19304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030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B341FAC-F55C-4770-93A7-C8A2D7CA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Memetakan Butir </a:t>
            </a:r>
            <a:br>
              <a:rPr lang="en-US" sz="3100"/>
            </a:br>
            <a:r>
              <a:rPr lang="en-US" sz="3100"/>
              <a:t>Pengujian (12)</a:t>
            </a:r>
          </a:p>
        </p:txBody>
      </p:sp>
      <p:pic>
        <p:nvPicPr>
          <p:cNvPr id="4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EBECB76B-42E2-4CCF-92A1-15F01BC68B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8B06F2A3-894E-489A-9435-BED7E1F4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Pemasangan selesai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Mulai ulang nanti?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Mulai ulang sekarang?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Berhasil boot ke hasil pemasangan?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Berhasil masuk ke destop?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0F547A9A-DF57-480E-9409-C673AFC8EF82}"/>
              </a:ext>
            </a:extLst>
          </p:cNvPr>
          <p:cNvSpPr/>
          <p:nvPr/>
        </p:nvSpPr>
        <p:spPr>
          <a:xfrm>
            <a:off x="4233333" y="4301065"/>
            <a:ext cx="1524000" cy="2794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611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DE24CE-FDD1-4EDE-8057-835330EC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cs typeface="Calibri Light"/>
              </a:rPr>
              <a:t>Ruang Lingkup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C3838FC-8714-4B13-8DB9-4B0B6AB36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5DC847DE-F426-4FB1-A9B4-4DB0BCFCD9DC}"/>
              </a:ext>
            </a:extLst>
          </p:cNvPr>
          <p:cNvSpPr/>
          <p:nvPr/>
        </p:nvSpPr>
        <p:spPr>
          <a:xfrm>
            <a:off x="838200" y="5130800"/>
            <a:ext cx="105156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cs typeface="Calibri"/>
              </a:rPr>
              <a:t>Dasar Sistem Operasi (</a:t>
            </a:r>
            <a:r>
              <a:rPr lang="id-ID" dirty="0" err="1">
                <a:cs typeface="Calibri"/>
              </a:rPr>
              <a:t>BlankOn</a:t>
            </a:r>
            <a:r>
              <a:rPr lang="id-ID" dirty="0">
                <a:cs typeface="Calibri"/>
              </a:rPr>
              <a:t>)</a:t>
            </a:r>
            <a:endParaRPr lang="id-ID" dirty="0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166746E4-B93C-4C99-B7A3-981CAA8BBAD6}"/>
              </a:ext>
            </a:extLst>
          </p:cNvPr>
          <p:cNvSpPr/>
          <p:nvPr/>
        </p:nvSpPr>
        <p:spPr>
          <a:xfrm>
            <a:off x="837142" y="1827742"/>
            <a:ext cx="1523999" cy="3124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cs typeface="Calibri"/>
              </a:rPr>
              <a:t>Aplikasi Khas</a:t>
            </a:r>
          </a:p>
          <a:p>
            <a:pPr algn="ctr"/>
            <a:r>
              <a:rPr lang="id-ID" dirty="0">
                <a:cs typeface="Calibri"/>
              </a:rPr>
              <a:t>(</a:t>
            </a:r>
            <a:r>
              <a:rPr lang="id-ID" dirty="0" err="1">
                <a:cs typeface="Calibri"/>
              </a:rPr>
              <a:t>BlankOn</a:t>
            </a:r>
            <a:r>
              <a:rPr lang="id-ID" dirty="0">
                <a:cs typeface="Calibri"/>
              </a:rPr>
              <a:t>)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9B380A0D-DA84-4EC3-A2A4-8CF582AFB457}"/>
              </a:ext>
            </a:extLst>
          </p:cNvPr>
          <p:cNvSpPr/>
          <p:nvPr/>
        </p:nvSpPr>
        <p:spPr>
          <a:xfrm>
            <a:off x="7744883" y="4036483"/>
            <a:ext cx="360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cs typeface="Calibri"/>
              </a:rPr>
              <a:t>Dasar Kontainer</a:t>
            </a:r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26A9901-4288-41FE-9FC9-5E571167BB00}"/>
              </a:ext>
            </a:extLst>
          </p:cNvPr>
          <p:cNvSpPr/>
          <p:nvPr/>
        </p:nvSpPr>
        <p:spPr>
          <a:xfrm>
            <a:off x="7745939" y="1827741"/>
            <a:ext cx="1761067" cy="209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dirty="0">
                <a:ea typeface="+mn-lt"/>
                <a:cs typeface="+mn-lt"/>
              </a:rPr>
              <a:t>Aplikasi 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id-ID" dirty="0">
                <a:ea typeface="+mn-lt"/>
                <a:cs typeface="+mn-lt"/>
              </a:rPr>
              <a:t>Kontainer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id-ID" dirty="0">
                <a:ea typeface="+mn-lt"/>
                <a:cs typeface="+mn-lt"/>
              </a:rPr>
              <a:t>(</a:t>
            </a:r>
            <a:r>
              <a:rPr lang="id-ID" dirty="0" err="1">
                <a:ea typeface="+mn-lt"/>
                <a:cs typeface="+mn-lt"/>
              </a:rPr>
              <a:t>Flathub</a:t>
            </a:r>
            <a:r>
              <a:rPr lang="id-ID" dirty="0">
                <a:ea typeface="+mn-lt"/>
                <a:cs typeface="+mn-lt"/>
              </a:rPr>
              <a:t>)</a:t>
            </a:r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5A98839C-BA0F-4B1B-B73C-2376A143163B}"/>
              </a:ext>
            </a:extLst>
          </p:cNvPr>
          <p:cNvSpPr/>
          <p:nvPr/>
        </p:nvSpPr>
        <p:spPr>
          <a:xfrm>
            <a:off x="2572808" y="1827742"/>
            <a:ext cx="1523999" cy="3124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cs typeface="Calibri"/>
              </a:rPr>
              <a:t>Aplikasi Khas</a:t>
            </a:r>
          </a:p>
          <a:p>
            <a:pPr algn="ctr"/>
            <a:r>
              <a:rPr lang="id-ID" dirty="0">
                <a:cs typeface="Calibri"/>
              </a:rPr>
              <a:t>(</a:t>
            </a:r>
            <a:r>
              <a:rPr lang="id-ID" dirty="0" err="1">
                <a:cs typeface="Calibri"/>
              </a:rPr>
              <a:t>BlankOn</a:t>
            </a:r>
            <a:r>
              <a:rPr lang="id-ID" dirty="0">
                <a:cs typeface="Calibri"/>
              </a:rPr>
              <a:t>)</a:t>
            </a:r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413948BE-CFBE-4435-B9A5-A68D930F1636}"/>
              </a:ext>
            </a:extLst>
          </p:cNvPr>
          <p:cNvSpPr/>
          <p:nvPr/>
        </p:nvSpPr>
        <p:spPr>
          <a:xfrm>
            <a:off x="4308474" y="1827742"/>
            <a:ext cx="1523999" cy="3124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dirty="0">
                <a:cs typeface="Calibri"/>
              </a:rPr>
              <a:t>Aplikasi dari hulu</a:t>
            </a:r>
          </a:p>
          <a:p>
            <a:pPr algn="ctr"/>
            <a:r>
              <a:rPr lang="id-ID" dirty="0">
                <a:cs typeface="Calibri"/>
              </a:rPr>
              <a:t>(</a:t>
            </a:r>
            <a:r>
              <a:rPr lang="id-ID" dirty="0" err="1">
                <a:cs typeface="Calibri"/>
              </a:rPr>
              <a:t>Debian</a:t>
            </a:r>
            <a:r>
              <a:rPr lang="id-ID" dirty="0">
                <a:cs typeface="Calibri"/>
              </a:rPr>
              <a:t>)</a:t>
            </a:r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2374B0F6-1BB5-405F-895D-FBB22BD408D1}"/>
              </a:ext>
            </a:extLst>
          </p:cNvPr>
          <p:cNvSpPr/>
          <p:nvPr/>
        </p:nvSpPr>
        <p:spPr>
          <a:xfrm>
            <a:off x="6044140" y="1827742"/>
            <a:ext cx="1523999" cy="3124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dirty="0">
                <a:ea typeface="+mn-lt"/>
                <a:cs typeface="+mn-lt"/>
              </a:rPr>
              <a:t>Aplikasi dari hulu</a:t>
            </a:r>
          </a:p>
          <a:p>
            <a:pPr algn="ctr"/>
            <a:r>
              <a:rPr lang="id-ID" dirty="0">
                <a:ea typeface="+mn-lt"/>
                <a:cs typeface="+mn-lt"/>
              </a:rPr>
              <a:t>(</a:t>
            </a:r>
            <a:r>
              <a:rPr lang="id-ID" dirty="0" err="1">
                <a:ea typeface="+mn-lt"/>
                <a:cs typeface="+mn-lt"/>
              </a:rPr>
              <a:t>Debian</a:t>
            </a:r>
            <a:r>
              <a:rPr lang="id-ID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2" name="Persegi Panjang 21">
            <a:extLst>
              <a:ext uri="{FF2B5EF4-FFF2-40B4-BE49-F238E27FC236}">
                <a16:creationId xmlns:a16="http://schemas.microsoft.com/office/drawing/2014/main" id="{E3C072ED-8100-42F8-B7BF-FD6279EBDD8C}"/>
              </a:ext>
            </a:extLst>
          </p:cNvPr>
          <p:cNvSpPr/>
          <p:nvPr/>
        </p:nvSpPr>
        <p:spPr>
          <a:xfrm>
            <a:off x="9591672" y="1827741"/>
            <a:ext cx="1761067" cy="209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dirty="0">
                <a:ea typeface="+mn-lt"/>
                <a:cs typeface="+mn-lt"/>
              </a:rPr>
              <a:t>Aplikasi 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id-ID" dirty="0">
                <a:ea typeface="+mn-lt"/>
                <a:cs typeface="+mn-lt"/>
              </a:rPr>
              <a:t>Kontainer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id-ID" dirty="0">
                <a:ea typeface="+mn-lt"/>
                <a:cs typeface="+mn-lt"/>
              </a:rPr>
              <a:t>(</a:t>
            </a:r>
            <a:r>
              <a:rPr lang="id-ID" dirty="0" err="1">
                <a:ea typeface="+mn-lt"/>
                <a:cs typeface="+mn-lt"/>
              </a:rPr>
              <a:t>Flathub</a:t>
            </a:r>
            <a:r>
              <a:rPr lang="id-ID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209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3C936-D1DA-4A9D-AB8E-13613C20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Menulis Tiket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21B2-CBFD-414B-B087-C2C1B9B0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ea typeface="+mn-lt"/>
                <a:cs typeface="+mn-lt"/>
              </a:rPr>
              <a:t>Judul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merepresentasikan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tiket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  <a:p>
            <a:pPr marL="514350" indent="-514350">
              <a:buAutoNum type="arabicPeriod"/>
            </a:pPr>
            <a:r>
              <a:rPr lang="en-US" err="1">
                <a:ea typeface="+mn-lt"/>
                <a:cs typeface="+mn-lt"/>
              </a:rPr>
              <a:t>Deskripsi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tiket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971550" lvl="1" indent="-514350">
              <a:buAutoNum type="arabicPeriod"/>
            </a:pPr>
            <a:r>
              <a:rPr lang="en-US" err="1">
                <a:cs typeface="Calibri"/>
              </a:rPr>
              <a:t>Versi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aplikasi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tanggal</a:t>
            </a:r>
            <a:r>
              <a:rPr lang="en-US">
                <a:cs typeface="Calibri"/>
              </a:rPr>
              <a:t> iso </a:t>
            </a:r>
            <a:r>
              <a:rPr lang="en-US" err="1">
                <a:cs typeface="Calibri"/>
              </a:rPr>
              <a:t>jahitan</a:t>
            </a:r>
            <a:r>
              <a:rPr lang="en-US">
                <a:cs typeface="Calibri"/>
              </a:rPr>
              <a:t> yang </a:t>
            </a:r>
            <a:r>
              <a:rPr lang="en-US" err="1">
                <a:cs typeface="Calibri"/>
              </a:rPr>
              <a:t>diuji</a:t>
            </a:r>
          </a:p>
          <a:p>
            <a:pPr marL="971550" lvl="1" indent="-514350">
              <a:buAutoNum type="arabicPeriod"/>
            </a:pPr>
            <a:r>
              <a:rPr lang="en-US" err="1">
                <a:cs typeface="Calibri"/>
              </a:rPr>
              <a:t>Informasi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masalah</a:t>
            </a:r>
          </a:p>
          <a:p>
            <a:pPr marL="971550" lvl="1" indent="-514350">
              <a:buAutoNum type="arabicPeriod"/>
            </a:pPr>
            <a:r>
              <a:rPr lang="en-US">
                <a:cs typeface="Calibri"/>
              </a:rPr>
              <a:t>Langkah-</a:t>
            </a:r>
            <a:r>
              <a:rPr lang="en-US" err="1">
                <a:cs typeface="Calibri"/>
              </a:rPr>
              <a:t>langkah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mereproduksi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masalah</a:t>
            </a:r>
          </a:p>
          <a:p>
            <a:pPr marL="971550" lvl="1" indent="-514350">
              <a:buAutoNum type="arabicPeriod"/>
            </a:pPr>
            <a:r>
              <a:rPr lang="en-US" err="1">
                <a:cs typeface="Calibri"/>
              </a:rPr>
              <a:t>Tempelkan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cuplikan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layar</a:t>
            </a:r>
            <a:r>
              <a:rPr lang="en-US">
                <a:cs typeface="Calibri"/>
              </a:rPr>
              <a:t> </a:t>
            </a:r>
          </a:p>
          <a:p>
            <a:pPr marL="971550" lvl="1" indent="-514350">
              <a:buAutoNum type="arabicPeriod"/>
            </a:pPr>
            <a:r>
              <a:rPr lang="en-US" err="1">
                <a:cs typeface="Calibri"/>
              </a:rPr>
              <a:t>Tempelkan</a:t>
            </a:r>
            <a:r>
              <a:rPr lang="en-US">
                <a:cs typeface="Calibri"/>
              </a:rPr>
              <a:t> </a:t>
            </a:r>
            <a:r>
              <a:rPr lang="en-US" i="1">
                <a:cs typeface="Calibri"/>
              </a:rPr>
              <a:t>log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terkait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atau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gunakan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layanan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tempel</a:t>
            </a:r>
            <a:r>
              <a:rPr lang="en-US">
                <a:cs typeface="Calibri"/>
              </a:rPr>
              <a:t>)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Beri label yang </a:t>
            </a:r>
            <a:r>
              <a:rPr lang="en-US" err="1">
                <a:ea typeface="+mn-lt"/>
                <a:cs typeface="+mn-lt"/>
              </a:rPr>
              <a:t>tepat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514350" indent="-514350">
              <a:buAutoNum type="arabicPeriod"/>
            </a:pPr>
            <a:r>
              <a:rPr lang="en-US" i="1">
                <a:ea typeface="+mn-lt"/>
                <a:cs typeface="+mn-lt"/>
              </a:rPr>
              <a:t>Assign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atau</a:t>
            </a:r>
            <a:r>
              <a:rPr lang="en-US">
                <a:ea typeface="+mn-lt"/>
                <a:cs typeface="+mn-lt"/>
              </a:rPr>
              <a:t> cc </a:t>
            </a:r>
            <a:r>
              <a:rPr lang="en-US" err="1">
                <a:ea typeface="+mn-lt"/>
                <a:cs typeface="+mn-lt"/>
              </a:rPr>
              <a:t>ke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pengembang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terkait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Akan </a:t>
            </a:r>
            <a:r>
              <a:rPr lang="en-US" err="1">
                <a:ea typeface="+mn-lt"/>
                <a:cs typeface="+mn-lt"/>
              </a:rPr>
              <a:t>lebih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baik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jika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templat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tiket</a:t>
            </a:r>
            <a:r>
              <a:rPr lang="en-US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742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38C2C-2D84-4321-9C8C-BF76467C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 err="1"/>
              <a:t>Contoh</a:t>
            </a:r>
            <a:r>
              <a:rPr lang="en-US" sz="5200" dirty="0"/>
              <a:t> </a:t>
            </a:r>
            <a:r>
              <a:rPr lang="en-US" sz="5200" dirty="0" err="1"/>
              <a:t>Templat</a:t>
            </a:r>
            <a:r>
              <a:rPr lang="en-US" sz="5200" dirty="0"/>
              <a:t> </a:t>
            </a:r>
            <a:r>
              <a:rPr lang="en-US" sz="5200" dirty="0" err="1"/>
              <a:t>Tiket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12678D-3838-4F38-A171-1EB8D4E47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32" r="-1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9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3C936-D1DA-4A9D-AB8E-13613C20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Menulis Tiket (Contoh)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21B2-CBFD-414B-B087-C2C1B9B0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Judul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Gagal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Memasang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BlankOn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Mode Mahir</a:t>
            </a:r>
          </a:p>
          <a:p>
            <a:pPr marL="514350" indent="-514350"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Deskripsi</a:t>
            </a:r>
            <a:r>
              <a:rPr lang="en-US" sz="2000" b="1" dirty="0">
                <a:ea typeface="+mn-lt"/>
                <a:cs typeface="+mn-lt"/>
              </a:rPr>
              <a:t>:</a:t>
            </a:r>
          </a:p>
          <a:p>
            <a:pPr marL="971550" lvl="1" indent="-514350">
              <a:buAutoNum type="arabicPeriod"/>
            </a:pPr>
            <a:r>
              <a:rPr lang="en-US" sz="2000" b="1" err="1">
                <a:ea typeface="+mn-lt"/>
                <a:cs typeface="+mn-lt"/>
              </a:rPr>
              <a:t>Versi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aplikasi</a:t>
            </a:r>
            <a:r>
              <a:rPr lang="en-US" sz="2000" b="1" dirty="0">
                <a:ea typeface="+mn-lt"/>
                <a:cs typeface="+mn-lt"/>
              </a:rPr>
              <a:t>/</a:t>
            </a:r>
            <a:r>
              <a:rPr lang="en-US" sz="2000" b="1" err="1">
                <a:ea typeface="+mn-lt"/>
                <a:cs typeface="+mn-lt"/>
              </a:rPr>
              <a:t>tanggal</a:t>
            </a:r>
            <a:r>
              <a:rPr lang="en-US" sz="2000" b="1" dirty="0">
                <a:ea typeface="+mn-lt"/>
                <a:cs typeface="+mn-lt"/>
              </a:rPr>
              <a:t> iso </a:t>
            </a:r>
            <a:r>
              <a:rPr lang="en-US" sz="2000" b="1" err="1">
                <a:ea typeface="+mn-lt"/>
                <a:cs typeface="+mn-lt"/>
              </a:rPr>
              <a:t>jahitan</a:t>
            </a:r>
            <a:r>
              <a:rPr lang="en-US" sz="2000" b="1" dirty="0">
                <a:ea typeface="+mn-lt"/>
                <a:cs typeface="+mn-lt"/>
              </a:rPr>
              <a:t> yang </a:t>
            </a:r>
            <a:r>
              <a:rPr lang="en-US" sz="2000" b="1" err="1">
                <a:ea typeface="+mn-lt"/>
                <a:cs typeface="+mn-lt"/>
              </a:rPr>
              <a:t>diuji</a:t>
            </a:r>
            <a:r>
              <a:rPr lang="en-US" sz="2000" b="1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20201212 </a:t>
            </a:r>
            <a:endParaRPr lang="en-US" sz="2000" b="1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sz="2000" b="1" err="1">
                <a:ea typeface="+mn-lt"/>
                <a:cs typeface="+mn-lt"/>
              </a:rPr>
              <a:t>Informasi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masalah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BlankOn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gagal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dipasang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mode </a:t>
            </a:r>
            <a:r>
              <a:rPr lang="en-US" sz="2000" err="1">
                <a:ea typeface="+mn-lt"/>
                <a:cs typeface="+mn-lt"/>
              </a:rPr>
              <a:t>mahir</a:t>
            </a:r>
            <a:endParaRPr lang="en-US" sz="2000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sz="2000" b="1" dirty="0">
                <a:ea typeface="+mn-lt"/>
                <a:cs typeface="+mn-lt"/>
              </a:rPr>
              <a:t>Langkah-</a:t>
            </a:r>
            <a:r>
              <a:rPr lang="en-US" sz="2000" b="1" dirty="0" err="1">
                <a:ea typeface="+mn-lt"/>
                <a:cs typeface="+mn-lt"/>
              </a:rPr>
              <a:t>langkah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untuk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mereproduksi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masalah</a:t>
            </a:r>
            <a:r>
              <a:rPr lang="en-US" sz="2000" b="1" dirty="0">
                <a:ea typeface="+mn-lt"/>
                <a:cs typeface="+mn-lt"/>
              </a:rPr>
              <a:t>:</a:t>
            </a:r>
          </a:p>
          <a:p>
            <a:pPr marL="1428750" lvl="2" indent="-514350">
              <a:buAutoNum type="arabicPeriod"/>
            </a:pPr>
            <a:r>
              <a:rPr lang="en-US" dirty="0">
                <a:ea typeface="+mn-lt"/>
                <a:cs typeface="+mn-lt"/>
              </a:rPr>
              <a:t>Boot iso di </a:t>
            </a:r>
            <a:r>
              <a:rPr lang="en-US" dirty="0" err="1">
                <a:ea typeface="+mn-lt"/>
                <a:cs typeface="+mn-lt"/>
              </a:rPr>
              <a:t>mesin</a:t>
            </a:r>
            <a:r>
              <a:rPr lang="en-US" dirty="0">
                <a:ea typeface="+mn-lt"/>
                <a:cs typeface="+mn-lt"/>
              </a:rPr>
              <a:t> virtual</a:t>
            </a:r>
            <a:endParaRPr lang="en-US" b="1" dirty="0">
              <a:ea typeface="+mn-lt"/>
              <a:cs typeface="+mn-lt"/>
            </a:endParaRPr>
          </a:p>
          <a:p>
            <a:pPr marL="1428750" lvl="2" indent="-514350">
              <a:buAutoNum type="arabicPeriod"/>
            </a:pPr>
            <a:r>
              <a:rPr lang="en-US" err="1">
                <a:ea typeface="+mn-lt"/>
                <a:cs typeface="+mn-lt"/>
              </a:rPr>
              <a:t>Lakukan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instalasi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mode </a:t>
            </a:r>
            <a:r>
              <a:rPr lang="en-US" err="1">
                <a:ea typeface="+mn-lt"/>
                <a:cs typeface="+mn-lt"/>
              </a:rPr>
              <a:t>mahir</a:t>
            </a:r>
            <a:endParaRPr lang="en-US" dirty="0">
              <a:ea typeface="+mn-lt"/>
              <a:cs typeface="+mn-lt"/>
            </a:endParaRPr>
          </a:p>
          <a:p>
            <a:pPr marL="1428750" lvl="2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Instalasi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berakhir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galat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seperti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cuplikan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layar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berikut</a:t>
            </a:r>
            <a:endParaRPr lang="en-US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sz="2000" b="1" dirty="0" err="1">
                <a:ea typeface="+mn-lt"/>
                <a:cs typeface="+mn-lt"/>
              </a:rPr>
              <a:t>Tempelkan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i="1" dirty="0">
                <a:ea typeface="+mn-lt"/>
                <a:cs typeface="+mn-lt"/>
              </a:rPr>
              <a:t>log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terkait</a:t>
            </a:r>
            <a:r>
              <a:rPr lang="en-US" sz="2000" b="1" dirty="0">
                <a:ea typeface="+mn-lt"/>
                <a:cs typeface="+mn-lt"/>
              </a:rPr>
              <a:t>: </a:t>
            </a:r>
            <a:r>
              <a:rPr lang="en-US" sz="2000" i="1" dirty="0">
                <a:ea typeface="+mn-lt"/>
                <a:cs typeface="+mn-lt"/>
              </a:rPr>
              <a:t>installer.log </a:t>
            </a:r>
            <a:r>
              <a:rPr lang="en-US" sz="2000" dirty="0" err="1">
                <a:ea typeface="+mn-lt"/>
                <a:cs typeface="+mn-lt"/>
              </a:rPr>
              <a:t>atau</a:t>
            </a:r>
            <a:r>
              <a:rPr lang="en-US" sz="2000" dirty="0">
                <a:ea typeface="+mn-lt"/>
                <a:cs typeface="+mn-lt"/>
              </a:rPr>
              <a:t> paste.opensuse.org/61278122 </a:t>
            </a:r>
            <a:endParaRPr lang="en-US" sz="2000" b="1" i="1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ea typeface="+mn-lt"/>
                <a:cs typeface="+mn-lt"/>
              </a:rPr>
              <a:t>Label:</a:t>
            </a:r>
            <a:r>
              <a:rPr lang="en-US" sz="2000" dirty="0">
                <a:ea typeface="+mn-lt"/>
                <a:cs typeface="+mn-lt"/>
              </a:rPr>
              <a:t> [</a:t>
            </a:r>
            <a:r>
              <a:rPr lang="en-US" sz="2000" dirty="0" err="1">
                <a:ea typeface="+mn-lt"/>
                <a:cs typeface="+mn-lt"/>
              </a:rPr>
              <a:t>Jaminan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Kualitas</a:t>
            </a:r>
            <a:r>
              <a:rPr lang="en-US" sz="2000" dirty="0">
                <a:ea typeface="+mn-lt"/>
                <a:cs typeface="+mn-lt"/>
              </a:rPr>
              <a:t>], [Kutu], [Installer]</a:t>
            </a:r>
          </a:p>
          <a:p>
            <a:pPr marL="514350" indent="-514350">
              <a:buAutoNum type="arabicPeriod"/>
            </a:pPr>
            <a:r>
              <a:rPr lang="en-US" sz="2000" b="1" dirty="0">
                <a:ea typeface="+mn-lt"/>
                <a:cs typeface="+mn-lt"/>
              </a:rPr>
              <a:t>Cc:</a:t>
            </a:r>
            <a:r>
              <a:rPr lang="en-US" sz="2000" dirty="0">
                <a:ea typeface="+mn-lt"/>
                <a:cs typeface="+mn-lt"/>
              </a:rPr>
              <a:t> Pak Sofyan</a:t>
            </a:r>
          </a:p>
          <a:p>
            <a:pPr marL="514350" indent="-514350">
              <a:buAutoNum type="arabicPeriod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193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7CC4B-5CA5-4D29-A46A-71C18CD5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cs typeface="Calibri Light"/>
              </a:rPr>
              <a:t>Rilis</a:t>
            </a:r>
            <a:r>
              <a:rPr lang="en-US" sz="4000" dirty="0">
                <a:cs typeface="Calibri Light"/>
              </a:rPr>
              <a:t> </a:t>
            </a:r>
            <a:r>
              <a:rPr lang="en-US" sz="4000" i="1" dirty="0">
                <a:cs typeface="Calibri Light"/>
              </a:rPr>
              <a:t>(Milestone)</a:t>
            </a:r>
            <a:endParaRPr lang="en-US" sz="4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314BAA2-B3D0-47B8-A45A-B0577EB15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12" r="8956" b="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8EDF-9B43-4F34-A7F1-D8277326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300" dirty="0" err="1">
                <a:cs typeface="Calibri"/>
              </a:rPr>
              <a:t>Pra-Rilis</a:t>
            </a:r>
            <a:endParaRPr lang="en-US" sz="1300">
              <a:cs typeface="Calibri"/>
            </a:endParaRPr>
          </a:p>
          <a:p>
            <a:pPr lvl="1"/>
            <a:r>
              <a:rPr lang="en-US" sz="1300" dirty="0">
                <a:ea typeface="+mn-lt"/>
                <a:cs typeface="+mn-lt"/>
              </a:rPr>
              <a:t>Setup Repo (Target: Repo </a:t>
            </a:r>
            <a:r>
              <a:rPr lang="en-US" sz="1300" dirty="0" err="1">
                <a:ea typeface="+mn-lt"/>
                <a:cs typeface="+mn-lt"/>
              </a:rPr>
              <a:t>berjalan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sempurna</a:t>
            </a:r>
            <a:r>
              <a:rPr lang="en-US" sz="1300" dirty="0">
                <a:ea typeface="+mn-lt"/>
                <a:cs typeface="+mn-lt"/>
              </a:rPr>
              <a:t>)</a:t>
            </a:r>
          </a:p>
          <a:p>
            <a:pPr lvl="1"/>
            <a:r>
              <a:rPr lang="en-US" sz="1300" dirty="0">
                <a:ea typeface="+mn-lt"/>
                <a:cs typeface="+mn-lt"/>
              </a:rPr>
              <a:t>Setting </a:t>
            </a:r>
            <a:r>
              <a:rPr lang="en-US" sz="1300" dirty="0" err="1">
                <a:ea typeface="+mn-lt"/>
                <a:cs typeface="+mn-lt"/>
              </a:rPr>
              <a:t>Pabrik</a:t>
            </a:r>
            <a:r>
              <a:rPr lang="en-US" sz="1300" dirty="0">
                <a:ea typeface="+mn-lt"/>
                <a:cs typeface="+mn-lt"/>
              </a:rPr>
              <a:t>-CC (Target: </a:t>
            </a:r>
            <a:r>
              <a:rPr lang="en-US" sz="1300" dirty="0" err="1">
                <a:ea typeface="+mn-lt"/>
                <a:cs typeface="+mn-lt"/>
              </a:rPr>
              <a:t>Pabrik</a:t>
            </a:r>
            <a:r>
              <a:rPr lang="en-US" sz="1300" dirty="0">
                <a:ea typeface="+mn-lt"/>
                <a:cs typeface="+mn-lt"/>
              </a:rPr>
              <a:t>-CC </a:t>
            </a:r>
            <a:r>
              <a:rPr lang="en-US" sz="1300" dirty="0" err="1">
                <a:ea typeface="+mn-lt"/>
                <a:cs typeface="+mn-lt"/>
              </a:rPr>
              <a:t>berhasil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mencetak</a:t>
            </a:r>
            <a:r>
              <a:rPr lang="en-US" sz="1300" dirty="0">
                <a:ea typeface="+mn-lt"/>
                <a:cs typeface="+mn-lt"/>
              </a:rPr>
              <a:t> ISO)</a:t>
            </a:r>
          </a:p>
          <a:p>
            <a:pPr lvl="1"/>
            <a:r>
              <a:rPr lang="en-US" sz="1300" dirty="0" err="1">
                <a:ea typeface="+mn-lt"/>
                <a:cs typeface="+mn-lt"/>
              </a:rPr>
              <a:t>Pengumpulan</a:t>
            </a:r>
            <a:r>
              <a:rPr lang="en-US" sz="1300" dirty="0">
                <a:ea typeface="+mn-lt"/>
                <a:cs typeface="+mn-lt"/>
              </a:rPr>
              <a:t> ide </a:t>
            </a:r>
            <a:r>
              <a:rPr lang="en-US" sz="1300" dirty="0" err="1">
                <a:ea typeface="+mn-lt"/>
                <a:cs typeface="+mn-lt"/>
              </a:rPr>
              <a:t>sampai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Rilis</a:t>
            </a:r>
            <a:r>
              <a:rPr lang="en-US" sz="1300" dirty="0">
                <a:ea typeface="+mn-lt"/>
                <a:cs typeface="+mn-lt"/>
              </a:rPr>
              <a:t> Beta</a:t>
            </a:r>
          </a:p>
          <a:p>
            <a:r>
              <a:rPr lang="en-US" sz="1300" dirty="0">
                <a:cs typeface="Calibri"/>
              </a:rPr>
              <a:t>Jahitan-1/Alpha-1</a:t>
            </a:r>
          </a:p>
          <a:p>
            <a:pPr marL="685800">
              <a:spcBef>
                <a:spcPts val="500"/>
              </a:spcBef>
            </a:pPr>
            <a:r>
              <a:rPr lang="en-US" sz="1300" dirty="0">
                <a:ea typeface="+mn-lt"/>
                <a:cs typeface="+mn-lt"/>
              </a:rPr>
              <a:t>Paket yang </a:t>
            </a:r>
            <a:r>
              <a:rPr lang="en-US" sz="1300" dirty="0" err="1">
                <a:ea typeface="+mn-lt"/>
                <a:cs typeface="+mn-lt"/>
              </a:rPr>
              <a:t>dipasang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adalah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blankon</a:t>
            </a:r>
            <a:r>
              <a:rPr lang="en-US" sz="1300" dirty="0">
                <a:ea typeface="+mn-lt"/>
                <a:cs typeface="+mn-lt"/>
              </a:rPr>
              <a:t>-minimal, </a:t>
            </a:r>
            <a:r>
              <a:rPr lang="en-US" sz="1300" dirty="0" err="1">
                <a:ea typeface="+mn-lt"/>
                <a:cs typeface="+mn-lt"/>
              </a:rPr>
              <a:t>blankon</a:t>
            </a:r>
            <a:r>
              <a:rPr lang="en-US" sz="1300" dirty="0">
                <a:ea typeface="+mn-lt"/>
                <a:cs typeface="+mn-lt"/>
              </a:rPr>
              <a:t>-desktop, kernel.</a:t>
            </a:r>
          </a:p>
          <a:p>
            <a:pPr lvl="1"/>
            <a:r>
              <a:rPr lang="en-US" sz="1300" dirty="0">
                <a:solidFill>
                  <a:srgbClr val="C00000"/>
                </a:solidFill>
                <a:cs typeface="Calibri"/>
              </a:rPr>
              <a:t>Target: Bisa </a:t>
            </a:r>
            <a:r>
              <a:rPr lang="en-US" sz="1300" dirty="0" err="1">
                <a:solidFill>
                  <a:srgbClr val="C00000"/>
                </a:solidFill>
                <a:cs typeface="Calibri"/>
              </a:rPr>
              <a:t>dijalankan</a:t>
            </a:r>
            <a:r>
              <a:rPr lang="en-US" sz="1300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sz="1300" dirty="0" err="1">
                <a:solidFill>
                  <a:srgbClr val="C00000"/>
                </a:solidFill>
                <a:cs typeface="Calibri"/>
              </a:rPr>
              <a:t>secara</a:t>
            </a:r>
            <a:r>
              <a:rPr lang="en-US" sz="1300" dirty="0">
                <a:solidFill>
                  <a:srgbClr val="C00000"/>
                </a:solidFill>
                <a:cs typeface="Calibri"/>
              </a:rPr>
              <a:t> live</a:t>
            </a:r>
          </a:p>
          <a:p>
            <a:r>
              <a:rPr lang="en-US" sz="1300" dirty="0">
                <a:cs typeface="Calibri"/>
              </a:rPr>
              <a:t>Jahitan-2/Alpha-2</a:t>
            </a:r>
          </a:p>
          <a:p>
            <a:pPr lvl="1"/>
            <a:r>
              <a:rPr lang="en-US" sz="1300" dirty="0">
                <a:ea typeface="+mn-lt"/>
                <a:cs typeface="+mn-lt"/>
              </a:rPr>
              <a:t>Paket yang </a:t>
            </a:r>
            <a:r>
              <a:rPr lang="en-US" sz="1300" dirty="0" err="1">
                <a:ea typeface="+mn-lt"/>
                <a:cs typeface="+mn-lt"/>
              </a:rPr>
              <a:t>dipasang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adalah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blankon</a:t>
            </a:r>
            <a:r>
              <a:rPr lang="en-US" sz="1300" dirty="0">
                <a:ea typeface="+mn-lt"/>
                <a:cs typeface="+mn-lt"/>
              </a:rPr>
              <a:t>-minimal, </a:t>
            </a:r>
            <a:r>
              <a:rPr lang="en-US" sz="1300" dirty="0" err="1">
                <a:ea typeface="+mn-lt"/>
                <a:cs typeface="+mn-lt"/>
              </a:rPr>
              <a:t>blankon</a:t>
            </a:r>
            <a:r>
              <a:rPr lang="en-US" sz="1300" dirty="0">
                <a:ea typeface="+mn-lt"/>
                <a:cs typeface="+mn-lt"/>
              </a:rPr>
              <a:t>-desktop, kernel. dan installer.</a:t>
            </a:r>
          </a:p>
          <a:p>
            <a:pPr lvl="1"/>
            <a:r>
              <a:rPr lang="en-US" sz="1300" dirty="0">
                <a:solidFill>
                  <a:srgbClr val="C00000"/>
                </a:solidFill>
              </a:rPr>
              <a:t>Target: Bisa </a:t>
            </a:r>
            <a:r>
              <a:rPr lang="en-US" sz="1300" dirty="0" err="1">
                <a:solidFill>
                  <a:srgbClr val="C00000"/>
                </a:solidFill>
              </a:rPr>
              <a:t>dijalankan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secara</a:t>
            </a:r>
            <a:r>
              <a:rPr lang="en-US" sz="1300" dirty="0">
                <a:solidFill>
                  <a:srgbClr val="C00000"/>
                </a:solidFill>
              </a:rPr>
              <a:t> live dan </a:t>
            </a:r>
            <a:r>
              <a:rPr lang="en-US" sz="1300" dirty="0" err="1">
                <a:solidFill>
                  <a:srgbClr val="C00000"/>
                </a:solidFill>
              </a:rPr>
              <a:t>bisa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dipasang</a:t>
            </a:r>
            <a:endParaRPr lang="en-US" sz="1300" dirty="0">
              <a:solidFill>
                <a:srgbClr val="C00000"/>
              </a:solidFill>
              <a:cs typeface="Calibri"/>
            </a:endParaRPr>
          </a:p>
          <a:p>
            <a:r>
              <a:rPr lang="en-US" sz="1300" dirty="0">
                <a:cs typeface="Calibri"/>
              </a:rPr>
              <a:t>Jahitan-3/Alpha-3</a:t>
            </a:r>
          </a:p>
          <a:p>
            <a:pPr marL="685800">
              <a:spcBef>
                <a:spcPts val="500"/>
              </a:spcBef>
            </a:pPr>
            <a:r>
              <a:rPr lang="en-US" sz="1300" dirty="0">
                <a:ea typeface="+mn-lt"/>
                <a:cs typeface="+mn-lt"/>
              </a:rPr>
              <a:t>Paket yang </a:t>
            </a:r>
            <a:r>
              <a:rPr lang="en-US" sz="1300" dirty="0" err="1">
                <a:ea typeface="+mn-lt"/>
                <a:cs typeface="+mn-lt"/>
              </a:rPr>
              <a:t>dipasang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adalah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blankon</a:t>
            </a:r>
            <a:r>
              <a:rPr lang="en-US" sz="1300" dirty="0">
                <a:ea typeface="+mn-lt"/>
                <a:cs typeface="+mn-lt"/>
              </a:rPr>
              <a:t>-minimal, </a:t>
            </a:r>
            <a:r>
              <a:rPr lang="en-US" sz="1300" dirty="0" err="1">
                <a:ea typeface="+mn-lt"/>
                <a:cs typeface="+mn-lt"/>
              </a:rPr>
              <a:t>blankon</a:t>
            </a:r>
            <a:r>
              <a:rPr lang="en-US" sz="1300" dirty="0">
                <a:ea typeface="+mn-lt"/>
                <a:cs typeface="+mn-lt"/>
              </a:rPr>
              <a:t>-desktop, kernel, installer, office, </a:t>
            </a:r>
            <a:r>
              <a:rPr lang="en-US" sz="1300" dirty="0" err="1">
                <a:ea typeface="+mn-lt"/>
                <a:cs typeface="+mn-lt"/>
              </a:rPr>
              <a:t>grafis</a:t>
            </a:r>
            <a:r>
              <a:rPr lang="en-US" sz="1300" dirty="0">
                <a:ea typeface="+mn-lt"/>
                <a:cs typeface="+mn-lt"/>
              </a:rPr>
              <a:t> dan </a:t>
            </a:r>
            <a:r>
              <a:rPr lang="en-US" sz="1300" dirty="0" err="1">
                <a:ea typeface="+mn-lt"/>
                <a:cs typeface="+mn-lt"/>
              </a:rPr>
              <a:t>paket-paket</a:t>
            </a:r>
            <a:r>
              <a:rPr lang="en-US" sz="1300" dirty="0">
                <a:ea typeface="+mn-lt"/>
                <a:cs typeface="+mn-lt"/>
              </a:rPr>
              <a:t> yang </a:t>
            </a:r>
            <a:r>
              <a:rPr lang="en-US" sz="1300" dirty="0" err="1">
                <a:ea typeface="+mn-lt"/>
                <a:cs typeface="+mn-lt"/>
              </a:rPr>
              <a:t>diinginkan</a:t>
            </a:r>
            <a:r>
              <a:rPr lang="en-US" sz="1300" dirty="0">
                <a:ea typeface="+mn-lt"/>
                <a:cs typeface="+mn-lt"/>
              </a:rPr>
              <a:t>.</a:t>
            </a:r>
          </a:p>
          <a:p>
            <a:pPr lvl="1"/>
            <a:r>
              <a:rPr lang="en-US" sz="1300" dirty="0">
                <a:solidFill>
                  <a:srgbClr val="C00000"/>
                </a:solidFill>
                <a:cs typeface="Calibri"/>
              </a:rPr>
              <a:t>Target: </a:t>
            </a:r>
            <a:r>
              <a:rPr lang="en-US" sz="1300" dirty="0">
                <a:solidFill>
                  <a:srgbClr val="C00000"/>
                </a:solidFill>
                <a:ea typeface="+mn-lt"/>
                <a:cs typeface="+mn-lt"/>
              </a:rPr>
              <a:t>Bisa </a:t>
            </a:r>
            <a:r>
              <a:rPr lang="en-US" sz="1300" dirty="0" err="1">
                <a:solidFill>
                  <a:srgbClr val="C00000"/>
                </a:solidFill>
                <a:ea typeface="+mn-lt"/>
                <a:cs typeface="+mn-lt"/>
              </a:rPr>
              <a:t>dijalankan</a:t>
            </a:r>
            <a:r>
              <a:rPr lang="en-US" sz="1300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C00000"/>
                </a:solidFill>
                <a:ea typeface="+mn-lt"/>
                <a:cs typeface="+mn-lt"/>
              </a:rPr>
              <a:t>secara</a:t>
            </a:r>
            <a:r>
              <a:rPr lang="en-US" sz="1300" dirty="0">
                <a:solidFill>
                  <a:srgbClr val="C00000"/>
                </a:solidFill>
                <a:ea typeface="+mn-lt"/>
                <a:cs typeface="+mn-lt"/>
              </a:rPr>
              <a:t> live, </a:t>
            </a:r>
            <a:r>
              <a:rPr lang="en-US" sz="1300" dirty="0" err="1">
                <a:solidFill>
                  <a:srgbClr val="C00000"/>
                </a:solidFill>
                <a:ea typeface="+mn-lt"/>
                <a:cs typeface="+mn-lt"/>
              </a:rPr>
              <a:t>bisa</a:t>
            </a:r>
            <a:r>
              <a:rPr lang="en-US" sz="1300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US" sz="1300" dirty="0" err="1">
                <a:solidFill>
                  <a:srgbClr val="C00000"/>
                </a:solidFill>
                <a:ea typeface="+mn-lt"/>
                <a:cs typeface="+mn-lt"/>
              </a:rPr>
              <a:t>dipasang</a:t>
            </a:r>
            <a:r>
              <a:rPr lang="en-US" sz="1300" dirty="0">
                <a:solidFill>
                  <a:srgbClr val="C00000"/>
                </a:solidFill>
                <a:ea typeface="+mn-lt"/>
                <a:cs typeface="+mn-lt"/>
              </a:rPr>
              <a:t> dan </a:t>
            </a:r>
            <a:r>
              <a:rPr lang="en-US" sz="1300" dirty="0" err="1">
                <a:solidFill>
                  <a:srgbClr val="C00000"/>
                </a:solidFill>
                <a:ea typeface="+mn-lt"/>
                <a:cs typeface="+mn-lt"/>
              </a:rPr>
              <a:t>aplikasi</a:t>
            </a:r>
            <a:r>
              <a:rPr lang="en-US" sz="1300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C00000"/>
                </a:solidFill>
                <a:ea typeface="+mn-lt"/>
                <a:cs typeface="+mn-lt"/>
              </a:rPr>
              <a:t>sudah</a:t>
            </a:r>
            <a:r>
              <a:rPr lang="en-US" sz="1300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C00000"/>
                </a:solidFill>
                <a:ea typeface="+mn-lt"/>
                <a:cs typeface="+mn-lt"/>
              </a:rPr>
              <a:t>bisa</a:t>
            </a:r>
            <a:r>
              <a:rPr lang="en-US" sz="1300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en-US" sz="1300" dirty="0" err="1">
                <a:solidFill>
                  <a:srgbClr val="C00000"/>
                </a:solidFill>
                <a:ea typeface="+mn-lt"/>
                <a:cs typeface="+mn-lt"/>
              </a:rPr>
              <a:t>dijalankan</a:t>
            </a:r>
            <a:endParaRPr lang="en-US" sz="1300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88B0C-1CC0-438E-BB16-DBB9539157ED}"/>
              </a:ext>
            </a:extLst>
          </p:cNvPr>
          <p:cNvSpPr txBox="1"/>
          <p:nvPr/>
        </p:nvSpPr>
        <p:spPr>
          <a:xfrm>
            <a:off x="4555067" y="61129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</a:t>
            </a:r>
            <a:r>
              <a:rPr lang="en-US" err="1"/>
              <a:t>Aftian</a:t>
            </a:r>
            <a:r>
              <a:rPr lang="en-US"/>
              <a:t>, 2014)</a:t>
            </a:r>
          </a:p>
        </p:txBody>
      </p:sp>
    </p:spTree>
    <p:extLst>
      <p:ext uri="{BB962C8B-B14F-4D97-AF65-F5344CB8AC3E}">
        <p14:creationId xmlns:p14="http://schemas.microsoft.com/office/powerpoint/2010/main" val="2644122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7CC4B-5CA5-4D29-A46A-71C18CD5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cs typeface="Calibri Light"/>
              </a:rPr>
              <a:t>Rilis</a:t>
            </a:r>
            <a:r>
              <a:rPr lang="en-US" sz="4000" dirty="0">
                <a:cs typeface="Calibri Light"/>
              </a:rPr>
              <a:t> </a:t>
            </a:r>
            <a:r>
              <a:rPr lang="en-US" sz="4000" i="1" dirty="0">
                <a:ea typeface="+mj-lt"/>
                <a:cs typeface="+mj-lt"/>
              </a:rPr>
              <a:t>(Milestone)</a:t>
            </a:r>
            <a:endParaRPr lang="en-US" sz="4000" dirty="0">
              <a:ea typeface="+mj-lt"/>
              <a:cs typeface="+mj-lt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314BAA2-B3D0-47B8-A45A-B0577EB15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12" r="8956" b="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8EDF-9B43-4F34-A7F1-D8277326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ea typeface="+mn-lt"/>
                <a:cs typeface="+mn-lt"/>
              </a:rPr>
              <a:t>Beta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Paket yang </a:t>
            </a:r>
            <a:r>
              <a:rPr lang="en-US" sz="1400" dirty="0" err="1">
                <a:ea typeface="+mn-lt"/>
                <a:cs typeface="+mn-lt"/>
              </a:rPr>
              <a:t>dipasang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adalah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blankon</a:t>
            </a:r>
            <a:r>
              <a:rPr lang="en-US" sz="1400" dirty="0">
                <a:ea typeface="+mn-lt"/>
                <a:cs typeface="+mn-lt"/>
              </a:rPr>
              <a:t>-minimal, </a:t>
            </a:r>
            <a:r>
              <a:rPr lang="en-US" sz="1400" dirty="0" err="1">
                <a:ea typeface="+mn-lt"/>
                <a:cs typeface="+mn-lt"/>
              </a:rPr>
              <a:t>blankon</a:t>
            </a:r>
            <a:r>
              <a:rPr lang="en-US" sz="1400" dirty="0">
                <a:ea typeface="+mn-lt"/>
                <a:cs typeface="+mn-lt"/>
              </a:rPr>
              <a:t>-desktop, kernel. dan installer, office, </a:t>
            </a:r>
            <a:r>
              <a:rPr lang="en-US" sz="1400" dirty="0" err="1">
                <a:ea typeface="+mn-lt"/>
                <a:cs typeface="+mn-lt"/>
              </a:rPr>
              <a:t>grafis</a:t>
            </a:r>
            <a:r>
              <a:rPr lang="en-US" sz="1400" dirty="0">
                <a:ea typeface="+mn-lt"/>
                <a:cs typeface="+mn-lt"/>
              </a:rPr>
              <a:t> dan </a:t>
            </a:r>
            <a:r>
              <a:rPr lang="en-US" sz="1400" dirty="0" err="1">
                <a:ea typeface="+mn-lt"/>
                <a:cs typeface="+mn-lt"/>
              </a:rPr>
              <a:t>isi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kesenian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dimasukkan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Target: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BlankOn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sudah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berpenampilan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yang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diharapkan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dan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tentunya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bisa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live,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dipasang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dan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aplikasi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sudah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bisa</a:t>
            </a:r>
            <a:r>
              <a:rPr lang="en-US" sz="1400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C00000"/>
                </a:solidFill>
                <a:ea typeface="+mn-lt"/>
                <a:cs typeface="+mn-lt"/>
              </a:rPr>
              <a:t>dijalankan</a:t>
            </a:r>
            <a:endParaRPr lang="en-US" sz="1400" dirty="0">
              <a:solidFill>
                <a:srgbClr val="C00000"/>
              </a:solidFill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Rilis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Kandidat</a:t>
            </a:r>
            <a:r>
              <a:rPr lang="en-US" sz="1400" dirty="0">
                <a:ea typeface="+mn-lt"/>
                <a:cs typeface="+mn-lt"/>
              </a:rPr>
              <a:t>/RC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Repo </a:t>
            </a:r>
            <a:r>
              <a:rPr lang="en-US" sz="1400" dirty="0" err="1">
                <a:ea typeface="+mn-lt"/>
                <a:cs typeface="+mn-lt"/>
              </a:rPr>
              <a:t>dibekukan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dari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hulu</a:t>
            </a:r>
            <a:r>
              <a:rPr lang="en-US" sz="1400" dirty="0">
                <a:ea typeface="+mn-lt"/>
                <a:cs typeface="+mn-lt"/>
              </a:rPr>
              <a:t> (</a:t>
            </a:r>
            <a:r>
              <a:rPr lang="en-US" sz="1400" i="1" dirty="0">
                <a:ea typeface="+mn-lt"/>
                <a:cs typeface="+mn-lt"/>
              </a:rPr>
              <a:t>upstream)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 err="1">
                <a:ea typeface="+mn-lt"/>
                <a:cs typeface="+mn-lt"/>
              </a:rPr>
              <a:t>Memecahkan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masalah-masalah</a:t>
            </a:r>
            <a:r>
              <a:rPr lang="en-US" sz="1400" dirty="0">
                <a:ea typeface="+mn-lt"/>
                <a:cs typeface="+mn-lt"/>
              </a:rPr>
              <a:t> yang </a:t>
            </a:r>
            <a:r>
              <a:rPr lang="en-US" sz="1400" dirty="0" err="1">
                <a:ea typeface="+mn-lt"/>
                <a:cs typeface="+mn-lt"/>
              </a:rPr>
              <a:t>berada</a:t>
            </a:r>
            <a:r>
              <a:rPr lang="en-US" sz="1400" dirty="0">
                <a:ea typeface="+mn-lt"/>
                <a:cs typeface="+mn-lt"/>
              </a:rPr>
              <a:t> di </a:t>
            </a:r>
            <a:r>
              <a:rPr lang="en-US" sz="1400" dirty="0" err="1">
                <a:ea typeface="+mn-lt"/>
                <a:cs typeface="+mn-lt"/>
              </a:rPr>
              <a:t>jahitan-jahitan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sebelumnya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Rilis</a:t>
            </a:r>
            <a:r>
              <a:rPr lang="en-US" sz="1400" dirty="0">
                <a:ea typeface="+mn-lt"/>
                <a:cs typeface="+mn-lt"/>
              </a:rPr>
              <a:t> Final </a:t>
            </a:r>
            <a:r>
              <a:rPr lang="en-US" sz="1400" dirty="0" err="1">
                <a:ea typeface="+mn-lt"/>
                <a:cs typeface="+mn-lt"/>
              </a:rPr>
              <a:t>Paripurna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Makan-</a:t>
            </a:r>
            <a:r>
              <a:rPr lang="en-US" sz="1400" dirty="0" err="1">
                <a:ea typeface="+mn-lt"/>
                <a:cs typeface="+mn-lt"/>
              </a:rPr>
              <a:t>makan</a:t>
            </a:r>
            <a:endParaRPr lang="en-US" sz="14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5B862-578D-4931-A4C4-124B86C00A9D}"/>
              </a:ext>
            </a:extLst>
          </p:cNvPr>
          <p:cNvSpPr txBox="1"/>
          <p:nvPr/>
        </p:nvSpPr>
        <p:spPr>
          <a:xfrm>
            <a:off x="4555067" y="61129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</a:t>
            </a:r>
            <a:r>
              <a:rPr lang="en-US" err="1"/>
              <a:t>Aftian</a:t>
            </a:r>
            <a:r>
              <a:rPr lang="en-US"/>
              <a:t>, 2014)</a:t>
            </a:r>
          </a:p>
        </p:txBody>
      </p:sp>
    </p:spTree>
    <p:extLst>
      <p:ext uri="{BB962C8B-B14F-4D97-AF65-F5344CB8AC3E}">
        <p14:creationId xmlns:p14="http://schemas.microsoft.com/office/powerpoint/2010/main" val="34630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01BB-2C18-4827-9E13-50C7304A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Kendala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9DD1F-E7AA-43E2-9F10-6B162A16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14" r="12194" b="4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4518-28C3-403C-B2A6-E1129C79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Internet </a:t>
            </a:r>
            <a:r>
              <a:rPr lang="en-US" sz="2000" dirty="0" err="1">
                <a:ea typeface="+mn-lt"/>
                <a:cs typeface="+mn-lt"/>
              </a:rPr>
              <a:t>terbatas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Jahitan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cepat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keluar</a:t>
            </a:r>
            <a:r>
              <a:rPr lang="en-US" sz="2000" dirty="0">
                <a:ea typeface="+mn-lt"/>
                <a:cs typeface="+mn-lt"/>
              </a:rPr>
              <a:t> (</a:t>
            </a:r>
            <a:r>
              <a:rPr lang="en-US" sz="2000" dirty="0" err="1">
                <a:ea typeface="+mn-lt"/>
                <a:cs typeface="+mn-lt"/>
              </a:rPr>
              <a:t>setiap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strike="sngStrike" dirty="0" err="1">
                <a:ea typeface="+mn-lt"/>
                <a:cs typeface="+mn-lt"/>
              </a:rPr>
              <a:t>hari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saat</a:t>
            </a:r>
            <a:r>
              <a:rPr lang="en-US" sz="2000" dirty="0">
                <a:ea typeface="+mn-lt"/>
                <a:cs typeface="+mn-lt"/>
              </a:rPr>
              <a:t>) 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Buang-</a:t>
            </a:r>
            <a:r>
              <a:rPr lang="en-US" sz="2000" dirty="0" err="1">
                <a:ea typeface="+mn-lt"/>
                <a:cs typeface="+mn-lt"/>
              </a:rPr>
              <a:t>buang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strike="sngStrike" dirty="0">
                <a:ea typeface="+mn-lt"/>
                <a:cs typeface="+mn-lt"/>
              </a:rPr>
              <a:t>CD/DVD/</a:t>
            </a:r>
            <a:r>
              <a:rPr lang="en-US" sz="2000" dirty="0" err="1">
                <a:ea typeface="+mn-lt"/>
                <a:cs typeface="+mn-lt"/>
              </a:rPr>
              <a:t>Flashdisk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Merusak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tatanan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komputer</a:t>
            </a:r>
            <a:r>
              <a:rPr lang="en-US" sz="2000" dirty="0">
                <a:ea typeface="+mn-lt"/>
                <a:cs typeface="+mn-lt"/>
              </a:rPr>
              <a:t> yang </a:t>
            </a:r>
            <a:r>
              <a:rPr lang="en-US" sz="2000" dirty="0" err="1">
                <a:ea typeface="+mn-lt"/>
                <a:cs typeface="+mn-lt"/>
              </a:rPr>
              <a:t>telah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ada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pPr marL="514350" indent="-514350">
              <a:buAutoNum type="arabicPeriod"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(Yoza, 2012) </a:t>
            </a:r>
          </a:p>
          <a:p>
            <a:pPr marL="514350" indent="-514350">
              <a:buAutoNum type="arabicPeriod"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1874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C71DF-5A75-4B08-841E-035AF52E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Diskusi? 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Tanya Jawab?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Ngobrol?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DF49-599C-4858-8D20-0C7B4B84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055" y="3700594"/>
            <a:ext cx="4947745" cy="174680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ck Arc 2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01BB-2C18-4827-9E13-50C7304A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cs typeface="Calibri Light"/>
              </a:rPr>
              <a:t>Peralatan</a:t>
            </a:r>
            <a:endParaRPr lang="en-US" sz="4000" dirty="0" err="1"/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6B69DD1F-E7AA-43E2-9F10-6B162A16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78" r="29578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4518-28C3-403C-B2A6-E1129C79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Internet </a:t>
            </a:r>
            <a:endParaRPr lang="en-US" sz="20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Perangkat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lunak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virtualisasi</a:t>
            </a:r>
            <a:endParaRPr lang="en-US" sz="2000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sz="1600" dirty="0">
                <a:ea typeface="+mn-lt"/>
                <a:cs typeface="+mn-lt"/>
              </a:rPr>
              <a:t>GNOME Boxes</a:t>
            </a:r>
          </a:p>
          <a:p>
            <a:pPr marL="971550" lvl="1" indent="-514350">
              <a:buAutoNum type="arabicPeriod"/>
            </a:pPr>
            <a:r>
              <a:rPr lang="en-US" sz="1600" err="1">
                <a:ea typeface="+mn-lt"/>
                <a:cs typeface="+mn-lt"/>
              </a:rPr>
              <a:t>Virtualbox</a:t>
            </a:r>
            <a:endParaRPr lang="en-US" sz="1600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sz="1600" dirty="0">
                <a:ea typeface="+mn-lt"/>
                <a:cs typeface="+mn-lt"/>
              </a:rPr>
              <a:t>QEMU</a:t>
            </a:r>
          </a:p>
          <a:p>
            <a:pPr marL="971550" lvl="1" indent="-514350">
              <a:buAutoNum type="arabicPeriod"/>
            </a:pPr>
            <a:r>
              <a:rPr lang="en-US" sz="1600" err="1">
                <a:cs typeface="Calibri" panose="020F0502020204030204"/>
              </a:rPr>
              <a:t>Lainnya</a:t>
            </a:r>
            <a:endParaRPr lang="en-US" sz="16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Perangkat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keras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68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01BB-2C18-4827-9E13-50C7304A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err="1">
                <a:cs typeface="Calibri Light"/>
              </a:rPr>
              <a:t>Perbekalan</a:t>
            </a:r>
            <a:endParaRPr lang="en-US" err="1"/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6B69DD1F-E7AA-43E2-9F10-6B162A16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8" r="29608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4518-28C3-403C-B2A6-E1129C79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Pengetahuan</a:t>
            </a:r>
            <a:r>
              <a:rPr lang="en-US" sz="2000" dirty="0">
                <a:ea typeface="+mn-lt"/>
                <a:cs typeface="+mn-lt"/>
              </a:rPr>
              <a:t> Linux</a:t>
            </a:r>
          </a:p>
          <a:p>
            <a:pPr marL="971550" lvl="1" indent="-514350">
              <a:buAutoNum type="arabicPeriod"/>
            </a:pPr>
            <a:r>
              <a:rPr lang="en-US" sz="1600" dirty="0" err="1">
                <a:cs typeface="Calibri" panose="020F0502020204030204"/>
              </a:rPr>
              <a:t>Menggunakan</a:t>
            </a:r>
            <a:r>
              <a:rPr lang="en-US" sz="1600" dirty="0">
                <a:cs typeface="Calibri" panose="020F0502020204030204"/>
              </a:rPr>
              <a:t> baris </a:t>
            </a:r>
            <a:r>
              <a:rPr lang="en-US" sz="1600" dirty="0" err="1">
                <a:cs typeface="Calibri" panose="020F0502020204030204"/>
              </a:rPr>
              <a:t>perintah</a:t>
            </a:r>
            <a:r>
              <a:rPr lang="en-US" sz="1600" dirty="0">
                <a:cs typeface="Calibri" panose="020F0502020204030204"/>
              </a:rPr>
              <a:t>, </a:t>
            </a:r>
            <a:r>
              <a:rPr lang="en-US" sz="1600" dirty="0" err="1">
                <a:cs typeface="Calibri" panose="020F0502020204030204"/>
              </a:rPr>
              <a:t>misal</a:t>
            </a:r>
            <a:r>
              <a:rPr lang="en-US" sz="1600" dirty="0">
                <a:cs typeface="Calibri" panose="020F0502020204030204"/>
              </a:rPr>
              <a:t> </a:t>
            </a:r>
            <a:r>
              <a:rPr lang="en-US" sz="1600" dirty="0" err="1">
                <a:latin typeface="Lucida Sans Typewriter"/>
                <a:cs typeface="Calibri" panose="020F0502020204030204"/>
              </a:rPr>
              <a:t>zsync</a:t>
            </a:r>
            <a:endParaRPr lang="en-US" sz="1600">
              <a:latin typeface="Lucida Sans Typewriter"/>
              <a:cs typeface="Calibri" panose="020F0502020204030204"/>
            </a:endParaRPr>
          </a:p>
          <a:p>
            <a:pPr marL="971550" lvl="1" indent="-514350">
              <a:buAutoNum type="arabicPeriod"/>
            </a:pPr>
            <a:r>
              <a:rPr lang="en-US" sz="1600" dirty="0" err="1">
                <a:cs typeface="Calibri" panose="020F0502020204030204"/>
              </a:rPr>
              <a:t>Mengetahui</a:t>
            </a:r>
            <a:r>
              <a:rPr lang="en-US" sz="1600" dirty="0">
                <a:cs typeface="Calibri" panose="020F0502020204030204"/>
              </a:rPr>
              <a:t> </a:t>
            </a:r>
            <a:r>
              <a:rPr lang="en-US" sz="1600" dirty="0" err="1">
                <a:cs typeface="Calibri" panose="020F0502020204030204"/>
              </a:rPr>
              <a:t>letak</a:t>
            </a:r>
            <a:r>
              <a:rPr lang="en-US" sz="1600" dirty="0">
                <a:cs typeface="Calibri" panose="020F0502020204030204"/>
              </a:rPr>
              <a:t> log, </a:t>
            </a:r>
            <a:r>
              <a:rPr lang="en-US" sz="1600" dirty="0" err="1">
                <a:ea typeface="+mn-lt"/>
                <a:cs typeface="+mn-lt"/>
              </a:rPr>
              <a:t>misal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>
                <a:latin typeface="Lucida Sans Typewriter"/>
                <a:ea typeface="+mn-lt"/>
                <a:cs typeface="+mn-lt"/>
              </a:rPr>
              <a:t>/var/log/</a:t>
            </a:r>
          </a:p>
          <a:p>
            <a:pPr marL="971550" lvl="1" indent="-514350">
              <a:buAutoNum type="arabicPeriod"/>
            </a:pPr>
            <a:r>
              <a:rPr lang="en-US" sz="1600" err="1">
                <a:cs typeface="Calibri" panose="020F0502020204030204"/>
              </a:rPr>
              <a:t>Lainnya</a:t>
            </a:r>
            <a:endParaRPr lang="en-US" sz="16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u="sng" dirty="0">
                <a:cs typeface="Calibri" panose="020F0502020204030204"/>
              </a:rPr>
              <a:t>Dasar </a:t>
            </a:r>
            <a:r>
              <a:rPr lang="en-US" sz="2000" u="sng" dirty="0" err="1">
                <a:cs typeface="Calibri" panose="020F0502020204030204"/>
              </a:rPr>
              <a:t>pengujian</a:t>
            </a:r>
            <a:endParaRPr lang="en-US" sz="2000" i="1" u="sng" dirty="0" err="1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>
                <a:cs typeface="Calibri" panose="020F0502020204030204"/>
              </a:rPr>
              <a:t>Waktu </a:t>
            </a:r>
            <a:r>
              <a:rPr lang="en-US" sz="2000" dirty="0" err="1">
                <a:cs typeface="Calibri" panose="020F0502020204030204"/>
              </a:rPr>
              <a:t>luang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92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01BB-2C18-4827-9E13-50C7304A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cs typeface="Calibri Light"/>
              </a:rPr>
              <a:t>Kemampuan</a:t>
            </a:r>
            <a:r>
              <a:rPr lang="en-US" sz="4000" dirty="0">
                <a:cs typeface="Calibri Light"/>
              </a:rPr>
              <a:t> yang </a:t>
            </a:r>
            <a:r>
              <a:rPr lang="en-US" sz="4000" dirty="0" err="1">
                <a:cs typeface="Calibri Light"/>
              </a:rPr>
              <a:t>diharapkan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6B69DD1F-E7AA-43E2-9F10-6B162A16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2" r="2974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4518-28C3-403C-B2A6-E1129C79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Memiliki</a:t>
            </a:r>
            <a:r>
              <a:rPr lang="en-US" sz="2000" dirty="0">
                <a:cs typeface="Calibri" panose="020F0502020204030204"/>
              </a:rPr>
              <a:t> rasa </a:t>
            </a:r>
            <a:r>
              <a:rPr lang="en-US" sz="2000" dirty="0" err="1">
                <a:cs typeface="Calibri" panose="020F0502020204030204"/>
              </a:rPr>
              <a:t>ingin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tahu</a:t>
            </a:r>
            <a:endParaRPr lang="en-U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cs typeface="Calibri" panose="020F0502020204030204"/>
              </a:rPr>
              <a:t>Memiliki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kesabaran</a:t>
            </a:r>
            <a:endParaRPr lang="en-U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u="sng" dirty="0" err="1">
                <a:cs typeface="Calibri" panose="020F0502020204030204"/>
              </a:rPr>
              <a:t>Memiliki</a:t>
            </a:r>
            <a:r>
              <a:rPr lang="en-US" sz="2000" u="sng" dirty="0">
                <a:cs typeface="Calibri" panose="020F0502020204030204"/>
              </a:rPr>
              <a:t> </a:t>
            </a:r>
            <a:r>
              <a:rPr lang="en-US" sz="2000" u="sng" dirty="0" err="1">
                <a:cs typeface="Calibri" panose="020F0502020204030204"/>
              </a:rPr>
              <a:t>pemikiran</a:t>
            </a:r>
            <a:r>
              <a:rPr lang="en-US" sz="2000" u="sng" dirty="0">
                <a:cs typeface="Calibri" panose="020F0502020204030204"/>
              </a:rPr>
              <a:t> </a:t>
            </a:r>
            <a:r>
              <a:rPr lang="en-US" sz="2000" u="sng" dirty="0" err="1">
                <a:cs typeface="Calibri" panose="020F0502020204030204"/>
              </a:rPr>
              <a:t>rumit</a:t>
            </a:r>
            <a:r>
              <a:rPr lang="en-US" sz="2000" u="sng" dirty="0">
                <a:cs typeface="Calibri" panose="020F0502020204030204"/>
              </a:rPr>
              <a:t> dan </a:t>
            </a:r>
            <a:r>
              <a:rPr lang="en-US" sz="2000" u="sng" dirty="0" err="1">
                <a:cs typeface="Calibri" panose="020F0502020204030204"/>
              </a:rPr>
              <a:t>bercabang</a:t>
            </a:r>
            <a:endParaRPr lang="en-US" sz="2000" u="sng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>
                <a:cs typeface="Calibri" panose="020F0502020204030204"/>
              </a:rPr>
              <a:t>Suka </a:t>
            </a:r>
            <a:r>
              <a:rPr lang="en-US" sz="2000" dirty="0" err="1">
                <a:cs typeface="Calibri" panose="020F0502020204030204"/>
              </a:rPr>
              <a:t>mencari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kesalahan</a:t>
            </a:r>
            <a:endParaRPr lang="en-U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>
                <a:cs typeface="Calibri" panose="020F0502020204030204"/>
              </a:rPr>
              <a:t>Suka </a:t>
            </a:r>
            <a:r>
              <a:rPr lang="en-US" sz="2000" dirty="0" err="1">
                <a:cs typeface="Calibri" panose="020F0502020204030204"/>
              </a:rPr>
              <a:t>berprasangka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buruk</a:t>
            </a:r>
            <a:endParaRPr lang="en-U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>
                <a:cs typeface="Calibri" panose="020F0502020204030204"/>
              </a:rPr>
              <a:t>Jeli dan </a:t>
            </a:r>
            <a:r>
              <a:rPr lang="en-US" sz="2000" dirty="0" err="1">
                <a:cs typeface="Calibri" panose="020F0502020204030204"/>
              </a:rPr>
              <a:t>teliti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014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01BB-2C18-4827-9E13-50C7304A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cs typeface="Calibri Light"/>
              </a:rPr>
              <a:t>Kegiatan</a:t>
            </a:r>
            <a:endParaRPr lang="id-ID" dirty="0" err="1"/>
          </a:p>
        </p:txBody>
      </p:sp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6B69DD1F-E7AA-43E2-9F10-6B162A16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8" r="29608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4518-28C3-403C-B2A6-E1129C79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Melakukan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kegiatan</a:t>
            </a:r>
            <a:r>
              <a:rPr lang="en-US" sz="2000" dirty="0">
                <a:ea typeface="+mn-lt"/>
                <a:cs typeface="+mn-lt"/>
              </a:rPr>
              <a:t> yang </a:t>
            </a:r>
            <a:r>
              <a:rPr lang="en-US" sz="2000" dirty="0" err="1">
                <a:ea typeface="+mn-lt"/>
                <a:cs typeface="+mn-lt"/>
              </a:rPr>
              <a:t>sama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berulang-ulang</a:t>
            </a:r>
            <a:endParaRPr lang="id-ID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Memastikan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pengguna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menerima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produk</a:t>
            </a:r>
            <a:r>
              <a:rPr lang="en-US" sz="2000" dirty="0">
                <a:ea typeface="+mn-lt"/>
                <a:cs typeface="+mn-lt"/>
              </a:rPr>
              <a:t> yang </a:t>
            </a:r>
            <a:r>
              <a:rPr lang="en-US" sz="2000" dirty="0" err="1">
                <a:ea typeface="+mn-lt"/>
                <a:cs typeface="+mn-lt"/>
              </a:rPr>
              <a:t>baik</a:t>
            </a:r>
            <a:endParaRPr lang="en-US" sz="20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54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D0782-63F6-4CA1-856F-12AEC467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Metode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5D6CD-A83A-470C-82D4-B469541F2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54" r="4" b="4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46A9-6D28-49F2-9639-24866F68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Manual dan </a:t>
            </a:r>
            <a:r>
              <a:rPr lang="en-US" sz="2000" u="sng" dirty="0" err="1">
                <a:ea typeface="+mn-lt"/>
                <a:cs typeface="+mn-lt"/>
              </a:rPr>
              <a:t>Otomatis</a:t>
            </a:r>
            <a:r>
              <a:rPr lang="en-US" sz="2000" dirty="0">
                <a:ea typeface="+mn-lt"/>
                <a:cs typeface="+mn-lt"/>
              </a:rPr>
              <a:t> (?) </a:t>
            </a:r>
            <a:endParaRPr lang="en-US" sz="20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Menggunakan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mesin</a:t>
            </a:r>
            <a:r>
              <a:rPr lang="en-US" sz="2000" dirty="0">
                <a:ea typeface="+mn-lt"/>
                <a:cs typeface="+mn-lt"/>
              </a:rPr>
              <a:t> virtual </a:t>
            </a:r>
            <a:endParaRPr lang="en-US" sz="20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Menggunakan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mesin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fisik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Menggunakan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mesin</a:t>
            </a:r>
            <a:r>
              <a:rPr lang="en-US" sz="2000" dirty="0">
                <a:ea typeface="+mn-lt"/>
                <a:cs typeface="+mn-lt"/>
              </a:rPr>
              <a:t> di </a:t>
            </a:r>
            <a:r>
              <a:rPr lang="en-US" sz="2000" dirty="0" err="1">
                <a:ea typeface="+mn-lt"/>
                <a:cs typeface="+mn-lt"/>
              </a:rPr>
              <a:t>awan</a:t>
            </a:r>
            <a:r>
              <a:rPr lang="en-US" sz="2000" dirty="0">
                <a:ea typeface="+mn-lt"/>
                <a:cs typeface="+mn-lt"/>
              </a:rPr>
              <a:t> (FYI, </a:t>
            </a:r>
            <a:r>
              <a:rPr lang="en-US" sz="2000" dirty="0" err="1">
                <a:ea typeface="+mn-lt"/>
                <a:cs typeface="+mn-lt"/>
              </a:rPr>
              <a:t>BlankOn</a:t>
            </a:r>
            <a:r>
              <a:rPr lang="en-US" sz="2000" dirty="0">
                <a:ea typeface="+mn-lt"/>
                <a:cs typeface="+mn-lt"/>
              </a:rPr>
              <a:t> di 2012 </a:t>
            </a:r>
            <a:r>
              <a:rPr lang="en-US" sz="2000" dirty="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i="1" dirty="0">
                <a:ea typeface="+mn-lt"/>
                <a:cs typeface="+mn-lt"/>
              </a:rPr>
              <a:t>php-</a:t>
            </a:r>
            <a:r>
              <a:rPr lang="en-US" sz="2000" i="1" dirty="0" err="1">
                <a:ea typeface="+mn-lt"/>
                <a:cs typeface="+mn-lt"/>
              </a:rPr>
              <a:t>virtualbox</a:t>
            </a:r>
            <a:r>
              <a:rPr lang="en-US" sz="2000" dirty="0">
                <a:ea typeface="+mn-lt"/>
                <a:cs typeface="+mn-lt"/>
              </a:rPr>
              <a:t>) 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906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Layar Lebar</PresentationFormat>
  <Slides>40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40</vt:i4>
      </vt:variant>
    </vt:vector>
  </HeadingPairs>
  <TitlesOfParts>
    <vt:vector size="41" baseType="lpstr">
      <vt:lpstr>office theme</vt:lpstr>
      <vt:lpstr>Presentasi PowerPoint</vt:lpstr>
      <vt:lpstr>Tim Jaminan Kualitas</vt:lpstr>
      <vt:lpstr>Tim Jaminan Kualitas (2)</vt:lpstr>
      <vt:lpstr>Kendala</vt:lpstr>
      <vt:lpstr>Peralatan</vt:lpstr>
      <vt:lpstr>Perbekalan</vt:lpstr>
      <vt:lpstr>Kemampuan yang diharapkan</vt:lpstr>
      <vt:lpstr>Kegiatan</vt:lpstr>
      <vt:lpstr>Metode</vt:lpstr>
      <vt:lpstr>Presentasi PowerPoint</vt:lpstr>
      <vt:lpstr>Otomatis</vt:lpstr>
      <vt:lpstr>Presentasi PowerPoint</vt:lpstr>
      <vt:lpstr>Presentasi PowerPoint</vt:lpstr>
      <vt:lpstr>Presentasi PowerPoint</vt:lpstr>
      <vt:lpstr>Presentasi PowerPoint</vt:lpstr>
      <vt:lpstr>Riset openQA?</vt:lpstr>
      <vt:lpstr>Test Case</vt:lpstr>
      <vt:lpstr>Test Case - Description </vt:lpstr>
      <vt:lpstr>Test Case - How to test </vt:lpstr>
      <vt:lpstr>Test Case - Expected Results </vt:lpstr>
      <vt:lpstr>Test Case – Contoh </vt:lpstr>
      <vt:lpstr>Memetakan Butir Pengujian </vt:lpstr>
      <vt:lpstr>Memetakan Butir Pengujian (2)</vt:lpstr>
      <vt:lpstr>Memetakan Butir Pengujian (3)</vt:lpstr>
      <vt:lpstr>Memetakan Butir Pengujian (4)</vt:lpstr>
      <vt:lpstr>Memetakan Butir  Pengujian (5)</vt:lpstr>
      <vt:lpstr>Memetakan Butir  Pengujian (6)</vt:lpstr>
      <vt:lpstr>Memetakan Butir  Pengujian (7)</vt:lpstr>
      <vt:lpstr>Memetakan Butir  Pengujian (8)</vt:lpstr>
      <vt:lpstr>Memetakan Butir  Pengujian (9)</vt:lpstr>
      <vt:lpstr>Memetakan Butir  Pengujian (10)</vt:lpstr>
      <vt:lpstr>Memetakan Butir  Pengujian (11)</vt:lpstr>
      <vt:lpstr>Memetakan Butir  Pengujian (12)</vt:lpstr>
      <vt:lpstr>Ruang Lingkup</vt:lpstr>
      <vt:lpstr>Menulis Tiket</vt:lpstr>
      <vt:lpstr>Contoh Templat Tiket</vt:lpstr>
      <vt:lpstr>Menulis Tiket (Contoh)</vt:lpstr>
      <vt:lpstr>Rilis (Milestone)</vt:lpstr>
      <vt:lpstr>Rilis (Milestone)</vt:lpstr>
      <vt:lpstr>Diskusi?  Tanya Jawab? Ngobrol?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547</cp:revision>
  <dcterms:created xsi:type="dcterms:W3CDTF">2020-11-27T16:39:14Z</dcterms:created>
  <dcterms:modified xsi:type="dcterms:W3CDTF">2020-12-11T11:05:37Z</dcterms:modified>
</cp:coreProperties>
</file>